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4" r:id="rId4"/>
    <p:sldMasterId id="2147483942" r:id="rId5"/>
  </p:sldMasterIdLst>
  <p:sldIdLst>
    <p:sldId id="256" r:id="rId6"/>
    <p:sldId id="272" r:id="rId7"/>
    <p:sldId id="261" r:id="rId8"/>
    <p:sldId id="276" r:id="rId9"/>
    <p:sldId id="274" r:id="rId10"/>
    <p:sldId id="287" r:id="rId11"/>
    <p:sldId id="278" r:id="rId12"/>
    <p:sldId id="305" r:id="rId13"/>
    <p:sldId id="307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Untitled Section" id="{B53E4815-2865-468D-A58D-21C6123738B2}">
          <p14:sldIdLst/>
        </p14:section>
        <p14:section name="Untitled Section" id="{64F1EB1D-1E71-46BB-A030-A48335D0B798}">
          <p14:sldIdLst>
            <p14:sldId id="256"/>
            <p14:sldId id="272"/>
            <p14:sldId id="261"/>
            <p14:sldId id="276"/>
            <p14:sldId id="274"/>
            <p14:sldId id="287"/>
            <p14:sldId id="278"/>
            <p14:sldId id="305"/>
            <p14:sldId id="307"/>
            <p14:sldId id="2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CC"/>
    <a:srgbClr val="FF9900"/>
    <a:srgbClr val="00FFFF"/>
    <a:srgbClr val="33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>
        <p:scale>
          <a:sx n="80" d="100"/>
          <a:sy n="80" d="100"/>
        </p:scale>
        <p:origin x="-1046" y="-25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05775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287618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221834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430401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84768470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2972433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638490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489078219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2852074685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083438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5023768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987346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8000467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5427622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26015566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6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5214601"/>
      </p:ext>
    </p:extLst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750200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26015566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25AE17C7-B787-4E50-994D-5E804113A1E9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92273268"/>
      </p:ext>
    </p:extLst>
  </p:cSld>
  <p:clrMapOvr>
    <a:masterClrMapping/>
  </p:clrMapOvr>
  <p:transition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5214601"/>
      </p:ext>
    </p:extLst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3221834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561119"/>
      </p:ext>
    </p:extLst>
  </p:cSld>
  <p:clrMapOvr>
    <a:masterClrMapping/>
  </p:clrMapOvr>
  <p:transition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057755"/>
      </p:ext>
    </p:extLst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19454235"/>
      </p:ext>
    </p:extLst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5427622"/>
      </p:ext>
    </p:extLst>
  </p:cSld>
  <p:clrMapOvr>
    <a:masterClrMapping/>
  </p:clrMapOvr>
  <p:transition>
    <p:fade thruBlk="1"/>
  </p:transition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287618"/>
      </p:ext>
    </p:extLst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561119"/>
      </p:ext>
    </p:extLst>
  </p:cSld>
  <p:clrMapOvr>
    <a:masterClrMapping/>
  </p:clrMapOvr>
  <p:transition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D7F48D74-B6C6-4E71-91E7-685EBC5FF9D4}"/>
              </a:ext>
            </a:extLst>
          </p:cNvPr>
          <p:cNvSpPr/>
          <p:nvPr userDrawn="1"/>
        </p:nvSpPr>
        <p:spPr>
          <a:xfrm>
            <a:off x="2" y="0"/>
            <a:ext cx="6980222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0" hasCustomPrompt="1"/>
          </p:nvPr>
        </p:nvSpPr>
        <p:spPr>
          <a:xfrm>
            <a:off x="438914" y="446342"/>
            <a:ext cx="6785752" cy="59653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987346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744832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1945423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102417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1625001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ransition>
    <p:fade thruBlk="1"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0" r:id="rId18"/>
    <p:sldLayoutId id="2147483752" r:id="rId19"/>
    <p:sldLayoutId id="2147483753" r:id="rId20"/>
  </p:sldLayoutIdLst>
  <p:transition>
    <p:fade thruBlk="1"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 thruBlk="1"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813" r:id="rId13"/>
  </p:sldLayoutIdLst>
  <p:transition>
    <p:fade thruBlk="1"/>
  </p:transition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July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</p:sldLayoutIdLst>
  <p:transition>
    <p:fade thruBlk="1"/>
  </p:transition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581055" y="4522114"/>
            <a:ext cx="5610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5210175" y="2218122"/>
            <a:ext cx="672473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u="sng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TEAM</a:t>
            </a:r>
            <a:r>
              <a:rPr lang="en-US" altLang="ko-KR" sz="4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: The</a:t>
            </a:r>
            <a:endParaRPr lang="en-US" altLang="ko-KR" sz="4400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  <a:p>
            <a:r>
              <a:rPr lang="en-US" altLang="ko-KR" sz="4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              Shield Crew</a:t>
            </a:r>
            <a:endParaRPr lang="ko-KR" altLang="en-US" sz="4400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5305425" y="3952092"/>
            <a:ext cx="64293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i="1" u="sng" dirty="0" smtClean="0">
                <a:solidFill>
                  <a:srgbClr val="002060"/>
                </a:solidFill>
                <a:latin typeface="Britannic Bold" pitchFamily="34" charset="0"/>
                <a:cs typeface="Arial" pitchFamily="34" charset="0"/>
              </a:rPr>
              <a:t>PROJECT</a:t>
            </a:r>
            <a:r>
              <a:rPr lang="en-US" altLang="ko-KR" sz="2400" i="1" dirty="0" smtClean="0">
                <a:solidFill>
                  <a:srgbClr val="002060"/>
                </a:solidFill>
                <a:latin typeface="Britannic Bold" pitchFamily="34" charset="0"/>
                <a:cs typeface="Arial" pitchFamily="34" charset="0"/>
              </a:rPr>
              <a:t> : Power Consumption Prediction        </a:t>
            </a:r>
            <a:endParaRPr lang="en-US" altLang="ko-KR" sz="2400" i="1" dirty="0">
              <a:solidFill>
                <a:srgbClr val="002060"/>
              </a:solidFill>
              <a:latin typeface="Britannic Bold" pitchFamily="34" charset="0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27CFAF-7CCE-44BB-AF72-C1F244779008}"/>
              </a:ext>
            </a:extLst>
          </p:cNvPr>
          <p:cNvGrpSpPr/>
          <p:nvPr/>
        </p:nvGrpSpPr>
        <p:grpSpPr>
          <a:xfrm>
            <a:off x="361897" y="1498187"/>
            <a:ext cx="4648254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xmlns="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xmlns="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xmlns="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xmlns="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xmlns="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xmlns="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xmlns="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xmlns="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032476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nap.JPG"/>
          <p:cNvPicPr>
            <a:picLocks noGrp="1" noChangeAspect="1"/>
          </p:cNvPicPr>
          <p:nvPr>
            <p:ph type="pic" idx="14"/>
          </p:nvPr>
        </p:nvPicPr>
        <p:blipFill>
          <a:blip r:embed="rId2" cstate="print"/>
          <a:stretch>
            <a:fillRect/>
          </a:stretch>
        </p:blipFill>
        <p:spPr>
          <a:xfrm>
            <a:off x="0" y="1304925"/>
            <a:ext cx="12192000" cy="5553075"/>
          </a:xfrm>
        </p:spPr>
      </p:pic>
      <p:sp>
        <p:nvSpPr>
          <p:cNvPr id="6" name="Rectangle 5"/>
          <p:cNvSpPr/>
          <p:nvPr/>
        </p:nvSpPr>
        <p:spPr>
          <a:xfrm>
            <a:off x="742710" y="405884"/>
            <a:ext cx="48558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Agency FB" pitchFamily="34" charset="0"/>
              </a:rPr>
              <a:t>Histogram Representation</a:t>
            </a:r>
            <a:endParaRPr lang="en-US" sz="4400" dirty="0">
              <a:latin typeface="Agency FB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xmlns="" id="{3A387BFF-4DBC-46EE-B1D2-25506F702EB3}"/>
              </a:ext>
            </a:extLst>
          </p:cNvPr>
          <p:cNvGrpSpPr/>
          <p:nvPr/>
        </p:nvGrpSpPr>
        <p:grpSpPr>
          <a:xfrm>
            <a:off x="4897343" y="845215"/>
            <a:ext cx="6969080" cy="5356731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xmlns="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xmlns="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xmlns="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xmlns="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xmlns="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xmlns="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xmlns="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xmlns="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xmlns="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xmlns="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xmlns="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xmlns="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xmlns="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xmlns="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xmlns="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xmlns="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xmlns="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xmlns="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xmlns="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xmlns="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xmlns="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xmlns="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xmlns="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xmlns="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xmlns="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xmlns="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xmlns="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xmlns="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xmlns="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xmlns="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xmlns="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xmlns="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xmlns="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xmlns="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xmlns="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xmlns="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xmlns="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xmlns="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xmlns="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xmlns="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xmlns="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xmlns="" id="{85DD160A-C05E-48FF-928C-F1ED840FB0B3}"/>
              </a:ext>
            </a:extLst>
          </p:cNvPr>
          <p:cNvSpPr/>
          <p:nvPr/>
        </p:nvSpPr>
        <p:spPr>
          <a:xfrm>
            <a:off x="791050" y="2502281"/>
            <a:ext cx="40018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en-US" sz="4400" dirty="0" smtClean="0">
              <a:solidFill>
                <a:srgbClr val="FF9900"/>
              </a:solidFill>
            </a:endParaRPr>
          </a:p>
          <a:p>
            <a:pPr algn="dist"/>
            <a:endParaRPr lang="en-US" sz="4400" dirty="0">
              <a:solidFill>
                <a:srgbClr val="FF9900"/>
              </a:solidFill>
              <a:latin typeface="Algerian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22912" y="3027008"/>
            <a:ext cx="2858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spc="300" dirty="0" smtClean="0">
                <a:solidFill>
                  <a:srgbClr val="FF9900"/>
                </a:solidFill>
                <a:latin typeface="Algerian" pitchFamily="82" charset="0"/>
              </a:rPr>
              <a:t>Thank You</a:t>
            </a:r>
            <a:endParaRPr lang="en-IN" sz="4800" spc="300" dirty="0">
              <a:solidFill>
                <a:srgbClr val="FF99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03559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u="sng" dirty="0" smtClean="0">
                <a:cs typeface="Arial" pitchFamily="34" charset="0"/>
              </a:rPr>
              <a:t>Team Crew</a:t>
            </a:r>
            <a:endParaRPr lang="ko-KR" altLang="en-US" sz="5400" u="sng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409506" y="1686065"/>
            <a:ext cx="4711857" cy="598813"/>
            <a:chOff x="2724408" y="2213900"/>
            <a:chExt cx="4711857" cy="598813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8573" y="2227938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IN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ll MT" pitchFamily="18" charset="0"/>
                  <a:cs typeface="Arial" pitchFamily="34" charset="0"/>
                </a:rPr>
                <a:t>  </a:t>
              </a:r>
              <a:r>
                <a:rPr lang="en-IN" altLang="ko-KR" sz="3200" b="1" dirty="0" smtClean="0">
                  <a:solidFill>
                    <a:srgbClr val="00FFFF"/>
                  </a:solidFill>
                  <a:latin typeface="Arial Narrow" pitchFamily="34" charset="0"/>
                  <a:cs typeface="Arial" pitchFamily="34" charset="0"/>
                </a:rPr>
                <a:t>L . Srinivas</a:t>
              </a:r>
              <a:endParaRPr lang="ko-KR" altLang="en-US" sz="3200" b="1" dirty="0">
                <a:solidFill>
                  <a:srgbClr val="00FFFF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-225429" y="2624450"/>
            <a:ext cx="7446177" cy="1092373"/>
            <a:chOff x="-214077" y="1398526"/>
            <a:chExt cx="7446177" cy="10923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-214077" y="1398526"/>
              <a:ext cx="538398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IN" altLang="ko-KR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en-IN" altLang="ko-KR" sz="3200" b="1" dirty="0" smtClean="0">
                  <a:solidFill>
                    <a:srgbClr val="FF9900"/>
                  </a:solidFill>
                  <a:latin typeface="Arial Narrow" pitchFamily="34" charset="0"/>
                  <a:cs typeface="Arial" pitchFamily="34" charset="0"/>
                </a:rPr>
                <a:t>K . Naveen</a:t>
              </a:r>
              <a:endParaRPr lang="ko-KR" altLang="en-US" sz="3200" b="1" dirty="0">
                <a:solidFill>
                  <a:srgbClr val="FF99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109927" y="3237805"/>
            <a:ext cx="5121812" cy="963586"/>
            <a:chOff x="2724408" y="2213900"/>
            <a:chExt cx="5121812" cy="9635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3338528" y="2592711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00FFFF"/>
                  </a:solidFill>
                  <a:latin typeface="Arial Narrow" pitchFamily="34" charset="0"/>
                  <a:cs typeface="Arial" pitchFamily="34" charset="0"/>
                </a:rPr>
                <a:t>V . Aryan Akshay</a:t>
              </a:r>
              <a:endParaRPr lang="ko-KR" altLang="en-US" sz="3200" b="1" dirty="0">
                <a:solidFill>
                  <a:srgbClr val="00FFFF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DEE4032-D811-4C99-AE03-98362C887B64}"/>
              </a:ext>
            </a:extLst>
          </p:cNvPr>
          <p:cNvGrpSpPr/>
          <p:nvPr/>
        </p:nvGrpSpPr>
        <p:grpSpPr>
          <a:xfrm>
            <a:off x="1423550" y="4486132"/>
            <a:ext cx="4683769" cy="1633011"/>
            <a:chOff x="1547615" y="680802"/>
            <a:chExt cx="4683769" cy="16330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D9D096A-3B24-4BB9-A2CC-E0717D579571}"/>
                </a:ext>
              </a:extLst>
            </p:cNvPr>
            <p:cNvSpPr txBox="1"/>
            <p:nvPr/>
          </p:nvSpPr>
          <p:spPr>
            <a:xfrm>
              <a:off x="1547615" y="1502582"/>
              <a:ext cx="45076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3600" dirty="0" smtClean="0">
                  <a:solidFill>
                    <a:srgbClr val="00FFFF"/>
                  </a:solidFill>
                  <a:latin typeface="Arial Narrow" pitchFamily="34" charset="0"/>
                  <a:cs typeface="Arial" pitchFamily="34" charset="0"/>
                </a:rPr>
                <a:t>B . Sai Manoj</a:t>
              </a:r>
              <a:endParaRPr lang="en-US" altLang="ko-KR" sz="3600" dirty="0">
                <a:solidFill>
                  <a:srgbClr val="00FFFF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DFCC804-6C1D-4C67-B274-1978635DA6F9}"/>
                </a:ext>
              </a:extLst>
            </p:cNvPr>
            <p:cNvSpPr txBox="1"/>
            <p:nvPr/>
          </p:nvSpPr>
          <p:spPr>
            <a:xfrm>
              <a:off x="1723692" y="680802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itchFamily="34" charset="0"/>
                  <a:cs typeface="Arial" pitchFamily="34" charset="0"/>
                </a:rPr>
                <a:t> </a:t>
              </a:r>
              <a:r>
                <a:rPr lang="en-US" altLang="ko-KR" sz="3200" b="1" dirty="0" smtClean="0">
                  <a:solidFill>
                    <a:srgbClr val="FF9900"/>
                  </a:solidFill>
                  <a:latin typeface="Arial Narrow" pitchFamily="34" charset="0"/>
                  <a:cs typeface="Arial" pitchFamily="34" charset="0"/>
                </a:rPr>
                <a:t>D . Rakesh </a:t>
              </a:r>
              <a:endParaRPr lang="ko-KR" altLang="en-US" sz="3200" b="1" dirty="0">
                <a:solidFill>
                  <a:srgbClr val="FF99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B7AC64B-48B2-4F4F-A626-7901145018C6}"/>
                </a:ext>
              </a:extLst>
            </p:cNvPr>
            <p:cNvSpPr txBox="1"/>
            <p:nvPr/>
          </p:nvSpPr>
          <p:spPr>
            <a:xfrm>
              <a:off x="1879025" y="1544372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71" y="1084335"/>
            <a:ext cx="4541838" cy="454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921995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892137" y="466145"/>
            <a:ext cx="5446295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  <a:cs typeface="Arial" pitchFamily="34" charset="0"/>
              </a:rPr>
              <a:t>Contents :</a:t>
            </a:r>
          </a:p>
          <a:p>
            <a:pPr>
              <a:lnSpc>
                <a:spcPts val="5400"/>
              </a:lnSpc>
            </a:pPr>
            <a:endParaRPr lang="en-US" altLang="ko-KR" sz="6000" dirty="0">
              <a:solidFill>
                <a:schemeClr val="tx1">
                  <a:lumMod val="75000"/>
                  <a:lumOff val="25000"/>
                </a:schemeClr>
              </a:solidFill>
              <a:latin typeface="Bell MT" pitchFamily="18" charset="0"/>
              <a:cs typeface="Arial" pitchFamily="34" charset="0"/>
            </a:endParaRPr>
          </a:p>
          <a:p>
            <a:pPr marL="857250" indent="-857250">
              <a:lnSpc>
                <a:spcPts val="5400"/>
              </a:lnSpc>
              <a:buFont typeface="Wingdings" pitchFamily="2" charset="2"/>
              <a:buChar char="Ø"/>
            </a:pPr>
            <a:r>
              <a:rPr lang="en-IN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Abstract</a:t>
            </a:r>
          </a:p>
          <a:p>
            <a:pPr marL="857250" indent="-857250">
              <a:lnSpc>
                <a:spcPts val="5400"/>
              </a:lnSpc>
              <a:buFont typeface="Wingdings" pitchFamily="2" charset="2"/>
              <a:buChar char="Ø"/>
            </a:pPr>
            <a:r>
              <a:rPr lang="en-IN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Importance</a:t>
            </a:r>
          </a:p>
          <a:p>
            <a:pPr marL="857250" indent="-857250">
              <a:lnSpc>
                <a:spcPts val="5400"/>
              </a:lnSpc>
              <a:buFont typeface="Wingdings" pitchFamily="2" charset="2"/>
              <a:buChar char="Ø"/>
            </a:pPr>
            <a:r>
              <a:rPr lang="en-IN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Features</a:t>
            </a:r>
          </a:p>
          <a:p>
            <a:pPr marL="857250" indent="-857250">
              <a:lnSpc>
                <a:spcPts val="5400"/>
              </a:lnSpc>
              <a:buFont typeface="Wingdings" pitchFamily="2" charset="2"/>
              <a:buChar char="Ø"/>
            </a:pPr>
            <a:r>
              <a:rPr lang="en-IN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Tools &amp; Technologies</a:t>
            </a:r>
          </a:p>
          <a:p>
            <a:pPr marL="857250" indent="-857250">
              <a:lnSpc>
                <a:spcPts val="5400"/>
              </a:lnSpc>
              <a:buFont typeface="Wingdings" pitchFamily="2" charset="2"/>
              <a:buChar char="Ø"/>
            </a:pPr>
            <a:r>
              <a:rPr lang="en-IN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Snapshots</a:t>
            </a:r>
          </a:p>
          <a:p>
            <a:pPr>
              <a:lnSpc>
                <a:spcPts val="5400"/>
              </a:lnSpc>
            </a:pP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05882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CB40EE-856F-439D-9B72-930236BECFD5}"/>
              </a:ext>
            </a:extLst>
          </p:cNvPr>
          <p:cNvSpPr/>
          <p:nvPr/>
        </p:nvSpPr>
        <p:spPr>
          <a:xfrm>
            <a:off x="4944019" y="3013583"/>
            <a:ext cx="45719" cy="3420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F6CE75D-F0ED-46B7-AC80-37720E1ECAF8}"/>
              </a:ext>
            </a:extLst>
          </p:cNvPr>
          <p:cNvSpPr/>
          <p:nvPr/>
        </p:nvSpPr>
        <p:spPr>
          <a:xfrm>
            <a:off x="5318436" y="3892873"/>
            <a:ext cx="660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Power consumption can help people to estimate how much power they are utilizing to their households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8" charset="0"/>
              </a:rPr>
              <a:t>Power consumption can be calculated using following criteria like : No of  hours usage , No of days usage , Capacity of appliances[watts] in Kwh.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xmlns="" id="{7D748DF4-F747-4160-923A-D01255962922}"/>
              </a:ext>
            </a:extLst>
          </p:cNvPr>
          <p:cNvSpPr txBox="1">
            <a:spLocks/>
          </p:cNvSpPr>
          <p:nvPr/>
        </p:nvSpPr>
        <p:spPr>
          <a:xfrm>
            <a:off x="5125178" y="1088678"/>
            <a:ext cx="5719452" cy="14780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FFFF"/>
                </a:solidFill>
              </a:rPr>
              <a:t>What is Power Consumption..?</a:t>
            </a:r>
            <a:endParaRPr lang="en-US" altLang="ko-KR" dirty="0">
              <a:solidFill>
                <a:srgbClr val="00FFFF"/>
              </a:solidFill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xmlns="" id="{FDB0FFF3-248E-46C8-9AE3-C75A808CF107}"/>
              </a:ext>
            </a:extLst>
          </p:cNvPr>
          <p:cNvSpPr/>
          <p:nvPr/>
        </p:nvSpPr>
        <p:spPr>
          <a:xfrm flipH="1">
            <a:off x="5227414" y="22435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3EEBEF-9B1C-45ED-9D19-78380313D9C8}"/>
              </a:ext>
            </a:extLst>
          </p:cNvPr>
          <p:cNvSpPr txBox="1"/>
          <p:nvPr/>
        </p:nvSpPr>
        <p:spPr>
          <a:xfrm>
            <a:off x="765445" y="20551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cs typeface="Arial" pitchFamily="34" charset="0"/>
              </a:rPr>
              <a:t>Abstract :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36B966-6A5D-4413-AEBE-C1C88464E336}"/>
              </a:ext>
            </a:extLst>
          </p:cNvPr>
          <p:cNvSpPr txBox="1"/>
          <p:nvPr/>
        </p:nvSpPr>
        <p:spPr>
          <a:xfrm>
            <a:off x="759649" y="112884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PowerPoint 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</a:t>
            </a:r>
            <a:r>
              <a:rPr lang="en-US" altLang="ko-KR" sz="1200" dirty="0" err="1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TempAlate</a:t>
            </a:r>
            <a:r>
              <a:rPr lang="en-US" altLang="ko-KR" sz="1200" dirty="0" smtClean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4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125" r="13125"/>
          <a:stretch>
            <a:fillRect/>
          </a:stretch>
        </p:blipFill>
        <p:spPr>
          <a:xfrm>
            <a:off x="123826" y="1982696"/>
            <a:ext cx="4600574" cy="4451461"/>
          </a:xfrm>
        </p:spPr>
      </p:pic>
      <p:sp>
        <p:nvSpPr>
          <p:cNvPr id="21" name="Rectangle 20"/>
          <p:cNvSpPr/>
          <p:nvPr/>
        </p:nvSpPr>
        <p:spPr>
          <a:xfrm>
            <a:off x="5423255" y="26187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gency FB" pitchFamily="34" charset="0"/>
              </a:rPr>
              <a:t>The  </a:t>
            </a:r>
            <a:r>
              <a:rPr lang="en-US" sz="2400" dirty="0" smtClean="0">
                <a:latin typeface="Agency FB" pitchFamily="34" charset="0"/>
              </a:rPr>
              <a:t>’</a:t>
            </a:r>
            <a:r>
              <a:rPr lang="en-US" sz="2400" b="1" dirty="0" smtClean="0">
                <a:latin typeface="Agency FB" pitchFamily="34" charset="0"/>
              </a:rPr>
              <a:t>Power Consumption</a:t>
            </a:r>
            <a:r>
              <a:rPr lang="en-US" sz="2400" dirty="0" smtClean="0">
                <a:latin typeface="Agency FB" pitchFamily="34" charset="0"/>
              </a:rPr>
              <a:t>’  </a:t>
            </a:r>
            <a:r>
              <a:rPr lang="en-US" sz="2400" dirty="0">
                <a:latin typeface="Agency FB" pitchFamily="34" charset="0"/>
              </a:rPr>
              <a:t>is </a:t>
            </a:r>
            <a:r>
              <a:rPr lang="en-US" sz="2400" dirty="0" smtClean="0">
                <a:latin typeface="Agency FB" pitchFamily="34" charset="0"/>
              </a:rPr>
              <a:t>all about total  power consumed by a particular house hold or total power consumed globally over  span of time 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855028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53317B-7099-4DB2-9B9B-CB6B8052FD23}"/>
              </a:ext>
            </a:extLst>
          </p:cNvPr>
          <p:cNvSpPr txBox="1"/>
          <p:nvPr/>
        </p:nvSpPr>
        <p:spPr>
          <a:xfrm>
            <a:off x="235788" y="2060581"/>
            <a:ext cx="8841537" cy="4462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altLang="ko-KR" sz="2800" dirty="0" smtClean="0">
                <a:solidFill>
                  <a:srgbClr val="00FFFF"/>
                </a:solidFill>
                <a:cs typeface="Arial" pitchFamily="34" charset="0"/>
              </a:rPr>
              <a:t>Intact,</a:t>
            </a:r>
            <a:r>
              <a:rPr lang="en-US" sz="2800" dirty="0">
                <a:solidFill>
                  <a:srgbClr val="00FFFF"/>
                </a:solidFill>
              </a:rPr>
              <a:t> </a:t>
            </a:r>
            <a:r>
              <a:rPr lang="en-US" sz="2800" dirty="0" smtClean="0">
                <a:solidFill>
                  <a:srgbClr val="00FFFF"/>
                </a:solidFill>
              </a:rPr>
              <a:t>our </a:t>
            </a:r>
            <a:r>
              <a:rPr lang="en-US" sz="2800" dirty="0">
                <a:solidFill>
                  <a:srgbClr val="00FFFF"/>
                </a:solidFill>
              </a:rPr>
              <a:t>country's installed </a:t>
            </a:r>
            <a:r>
              <a:rPr lang="en-US" sz="2800" b="1" dirty="0">
                <a:solidFill>
                  <a:srgbClr val="00FFFF"/>
                </a:solidFill>
              </a:rPr>
              <a:t>power</a:t>
            </a:r>
            <a:r>
              <a:rPr lang="en-US" sz="2800" dirty="0">
                <a:solidFill>
                  <a:srgbClr val="00FFFF"/>
                </a:solidFill>
              </a:rPr>
              <a:t> generating capacity of 334.4 g</a:t>
            </a:r>
            <a:r>
              <a:rPr lang="en-US" sz="2800" dirty="0" smtClean="0">
                <a:solidFill>
                  <a:srgbClr val="00FFFF"/>
                </a:solidFill>
              </a:rPr>
              <a:t>igawatt </a:t>
            </a:r>
            <a:r>
              <a:rPr lang="en-US" sz="2800" dirty="0">
                <a:solidFill>
                  <a:srgbClr val="00FFFF"/>
                </a:solidFill>
              </a:rPr>
              <a:t>(GW, or 1,000 megawatts) as of January </a:t>
            </a:r>
            <a:r>
              <a:rPr lang="en-US" sz="2800" dirty="0" smtClean="0">
                <a:solidFill>
                  <a:srgbClr val="00FFFF"/>
                </a:solidFill>
              </a:rPr>
              <a:t>2019 </a:t>
            </a:r>
            <a:r>
              <a:rPr lang="en-US" sz="2800" dirty="0">
                <a:solidFill>
                  <a:srgbClr val="00FFFF"/>
                </a:solidFill>
              </a:rPr>
              <a:t>is the world's </a:t>
            </a:r>
            <a:r>
              <a:rPr lang="en-US" sz="2800" dirty="0" smtClean="0">
                <a:solidFill>
                  <a:srgbClr val="00FFFF"/>
                </a:solidFill>
              </a:rPr>
              <a:t>fifth-largest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FFFF"/>
                </a:solidFill>
              </a:rPr>
              <a:t>These statistics</a:t>
            </a:r>
            <a:r>
              <a:rPr lang="en-US" sz="2800" dirty="0">
                <a:solidFill>
                  <a:srgbClr val="00FFFF"/>
                </a:solidFill>
              </a:rPr>
              <a:t> </a:t>
            </a:r>
            <a:r>
              <a:rPr lang="en-US" sz="2800" dirty="0" smtClean="0">
                <a:solidFill>
                  <a:srgbClr val="00FFFF"/>
                </a:solidFill>
              </a:rPr>
              <a:t>is the result, of installed</a:t>
            </a:r>
            <a:r>
              <a:rPr lang="en-US" sz="2800" dirty="0">
                <a:solidFill>
                  <a:srgbClr val="00FFFF"/>
                </a:solidFill>
              </a:rPr>
              <a:t> </a:t>
            </a:r>
            <a:r>
              <a:rPr lang="en-US" sz="2800" b="1" dirty="0">
                <a:solidFill>
                  <a:srgbClr val="00FFFF"/>
                </a:solidFill>
              </a:rPr>
              <a:t>capacity</a:t>
            </a:r>
            <a:r>
              <a:rPr lang="en-US" sz="2800" dirty="0">
                <a:solidFill>
                  <a:srgbClr val="00FFFF"/>
                </a:solidFill>
              </a:rPr>
              <a:t>, ... production, </a:t>
            </a:r>
            <a:r>
              <a:rPr lang="en-US" sz="2800" b="1" dirty="0">
                <a:solidFill>
                  <a:srgbClr val="00FFFF"/>
                </a:solidFill>
              </a:rPr>
              <a:t>consumption</a:t>
            </a:r>
            <a:r>
              <a:rPr lang="en-US" sz="2800" dirty="0">
                <a:solidFill>
                  <a:srgbClr val="00FFFF"/>
                </a:solidFill>
              </a:rPr>
              <a:t>, import, export and wholesale </a:t>
            </a:r>
            <a:r>
              <a:rPr lang="en-US" sz="2800" b="1" dirty="0">
                <a:solidFill>
                  <a:srgbClr val="00FFFF"/>
                </a:solidFill>
              </a:rPr>
              <a:t>price</a:t>
            </a:r>
            <a:r>
              <a:rPr lang="en-US" sz="2800" dirty="0">
                <a:solidFill>
                  <a:srgbClr val="00FFFF"/>
                </a:solidFill>
              </a:rPr>
              <a:t> of different </a:t>
            </a:r>
            <a:r>
              <a:rPr lang="en-US" sz="2800" b="1" dirty="0" smtClean="0">
                <a:solidFill>
                  <a:srgbClr val="00FFFF"/>
                </a:solidFill>
              </a:rPr>
              <a:t>energies</a:t>
            </a:r>
            <a:r>
              <a:rPr lang="en-US" sz="2800" dirty="0">
                <a:solidFill>
                  <a:srgbClr val="00FFFF"/>
                </a:solidFill>
              </a:rPr>
              <a:t> </a:t>
            </a:r>
            <a:r>
              <a:rPr lang="en-US" sz="2800" dirty="0" smtClean="0">
                <a:solidFill>
                  <a:srgbClr val="00FFFF"/>
                </a:solidFill>
              </a:rPr>
              <a:t>...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FFFF"/>
                </a:solidFill>
              </a:rPr>
              <a:t>Here power  consumption prediction plays a key role in estimating the futuristic circumstances and accurate result to the masses</a:t>
            </a:r>
          </a:p>
          <a:p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4B08F4A-D263-460C-AA58-C4338F88900C}"/>
              </a:ext>
            </a:extLst>
          </p:cNvPr>
          <p:cNvGrpSpPr/>
          <p:nvPr/>
        </p:nvGrpSpPr>
        <p:grpSpPr>
          <a:xfrm>
            <a:off x="9177152" y="87200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xmlns="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xmlns="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 cstate="print">
                <a:extLst>
                  <a:ext uri="{BEBA8EAE-BF5A-486C-A8C5-ECC9F3942E4B}">
                    <a14:imgProps xmlns=""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B2C291-F240-4FB2-B677-B42BA4BB1FBF}"/>
              </a:ext>
            </a:extLst>
          </p:cNvPr>
          <p:cNvSpPr txBox="1"/>
          <p:nvPr/>
        </p:nvSpPr>
        <p:spPr>
          <a:xfrm>
            <a:off x="423721" y="352424"/>
            <a:ext cx="592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Algerian" pitchFamily="82" charset="0"/>
                <a:cs typeface="Arial" pitchFamily="34" charset="0"/>
              </a:rPr>
              <a:t>Importance :</a:t>
            </a:r>
            <a:endParaRPr lang="en-US" altLang="ko-KR" sz="4400" dirty="0">
              <a:solidFill>
                <a:schemeClr val="bg1"/>
              </a:solidFill>
              <a:latin typeface="Algerian" pitchFamily="8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3053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lgerian" pitchFamily="82" charset="0"/>
              </a:rPr>
              <a:t>Features</a:t>
            </a:r>
            <a:endParaRPr lang="en-US" dirty="0">
              <a:solidFill>
                <a:srgbClr val="FFC000"/>
              </a:solidFill>
              <a:latin typeface="Algerian" pitchFamily="8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01E46B5-3E9D-481D-AD27-9AE1BF86D55D}"/>
              </a:ext>
            </a:extLst>
          </p:cNvPr>
          <p:cNvGrpSpPr/>
          <p:nvPr/>
        </p:nvGrpSpPr>
        <p:grpSpPr>
          <a:xfrm>
            <a:off x="3747649" y="1440724"/>
            <a:ext cx="6367341" cy="958318"/>
            <a:chOff x="6238627" y="1160926"/>
            <a:chExt cx="6572630" cy="6817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85E9035-982A-4EFA-81ED-239D0FCFC4B5}"/>
                </a:ext>
              </a:extLst>
            </p:cNvPr>
            <p:cNvSpPr txBox="1"/>
            <p:nvPr/>
          </p:nvSpPr>
          <p:spPr>
            <a:xfrm>
              <a:off x="10716168" y="1160926"/>
              <a:ext cx="2095089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u="sng" dirty="0" smtClean="0">
                  <a:solidFill>
                    <a:srgbClr val="00FFFF"/>
                  </a:solidFill>
                  <a:cs typeface="Arial" pitchFamily="34" charset="0"/>
                </a:rPr>
                <a:t>Collinearity:</a:t>
              </a:r>
              <a:endParaRPr lang="ko-KR" altLang="en-US" sz="2400" b="1" u="sng" dirty="0">
                <a:solidFill>
                  <a:srgbClr val="00FFFF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1CE7854-7D2A-426A-B89A-FE20F6F34FD6}"/>
                </a:ext>
              </a:extLst>
            </p:cNvPr>
            <p:cNvSpPr txBox="1"/>
            <p:nvPr/>
          </p:nvSpPr>
          <p:spPr>
            <a:xfrm>
              <a:off x="6238627" y="1645631"/>
              <a:ext cx="3887320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97BF848-8540-4193-A521-A263C51C7C62}"/>
              </a:ext>
            </a:extLst>
          </p:cNvPr>
          <p:cNvGrpSpPr/>
          <p:nvPr/>
        </p:nvGrpSpPr>
        <p:grpSpPr>
          <a:xfrm>
            <a:off x="8124590" y="4220403"/>
            <a:ext cx="2876623" cy="465990"/>
            <a:chOff x="6029398" y="1433695"/>
            <a:chExt cx="1807560" cy="3315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CD40F8A-D696-4C92-A9A7-24AD96D360E9}"/>
                </a:ext>
              </a:extLst>
            </p:cNvPr>
            <p:cNvSpPr txBox="1"/>
            <p:nvPr/>
          </p:nvSpPr>
          <p:spPr>
            <a:xfrm>
              <a:off x="6124372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u="sng" dirty="0" smtClean="0">
                  <a:solidFill>
                    <a:srgbClr val="00FFFF"/>
                  </a:solidFill>
                  <a:cs typeface="Arial" pitchFamily="34" charset="0"/>
                </a:rPr>
                <a:t>Work Flow</a:t>
              </a:r>
              <a:endParaRPr lang="ko-KR" altLang="en-US" sz="2000" b="1" u="sng" dirty="0">
                <a:solidFill>
                  <a:srgbClr val="00FFFF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F8CF903-A9DD-4978-8541-EB3B19A36034}"/>
                </a:ext>
              </a:extLst>
            </p:cNvPr>
            <p:cNvSpPr txBox="1"/>
            <p:nvPr/>
          </p:nvSpPr>
          <p:spPr>
            <a:xfrm>
              <a:off x="6029398" y="1568147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2AEDCE-C538-490A-A8DA-31CE196C6CE0}"/>
              </a:ext>
            </a:extLst>
          </p:cNvPr>
          <p:cNvSpPr txBox="1"/>
          <p:nvPr/>
        </p:nvSpPr>
        <p:spPr>
          <a:xfrm>
            <a:off x="457199" y="4579938"/>
            <a:ext cx="2918694" cy="17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6F1C9C6-75F4-454C-B9C7-D3DF65C867DD}"/>
              </a:ext>
            </a:extLst>
          </p:cNvPr>
          <p:cNvGrpSpPr/>
          <p:nvPr/>
        </p:nvGrpSpPr>
        <p:grpSpPr>
          <a:xfrm>
            <a:off x="32761" y="1379170"/>
            <a:ext cx="3812101" cy="2355576"/>
            <a:chOff x="-672080" y="-1416734"/>
            <a:chExt cx="3935006" cy="16758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D5AFFB7-E208-4DE7-88CF-90C028B0DCC7}"/>
                </a:ext>
              </a:extLst>
            </p:cNvPr>
            <p:cNvSpPr txBox="1"/>
            <p:nvPr/>
          </p:nvSpPr>
          <p:spPr>
            <a:xfrm>
              <a:off x="-672080" y="-1416734"/>
              <a:ext cx="3889040" cy="37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u="sng" dirty="0" smtClean="0">
                  <a:solidFill>
                    <a:srgbClr val="00FFFF"/>
                  </a:solidFill>
                  <a:cs typeface="Arial" pitchFamily="34" charset="0"/>
                </a:rPr>
                <a:t>Regression Model</a:t>
              </a:r>
              <a:endParaRPr lang="ko-KR" altLang="en-US" sz="2800" b="1" u="sng" dirty="0">
                <a:solidFill>
                  <a:srgbClr val="00FFFF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110949F-A835-40AA-AA85-FFBEE629049B}"/>
                </a:ext>
              </a:extLst>
            </p:cNvPr>
            <p:cNvSpPr txBox="1"/>
            <p:nvPr/>
          </p:nvSpPr>
          <p:spPr>
            <a:xfrm>
              <a:off x="-626114" y="-988991"/>
              <a:ext cx="3889040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Our  Project is mainly based on the multiple Regression Model . As  our dataset has multiple Independent values and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ne Dependent value . It is an Extension of Simple Linear Regression</a:t>
              </a:r>
            </a:p>
            <a:p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9BCF366-0633-4C3C-836D-F8102178D00B}"/>
              </a:ext>
            </a:extLst>
          </p:cNvPr>
          <p:cNvSpPr txBox="1"/>
          <p:nvPr/>
        </p:nvSpPr>
        <p:spPr>
          <a:xfrm>
            <a:off x="7130904" y="2787650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636E248-E474-43B4-8954-29D592A20AAC}"/>
              </a:ext>
            </a:extLst>
          </p:cNvPr>
          <p:cNvSpPr txBox="1"/>
          <p:nvPr/>
        </p:nvSpPr>
        <p:spPr>
          <a:xfrm>
            <a:off x="6672066" y="3180749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66E9D8-D525-42FB-87A4-B6B3C9FA1AD7}"/>
              </a:ext>
            </a:extLst>
          </p:cNvPr>
          <p:cNvSpPr txBox="1"/>
          <p:nvPr/>
        </p:nvSpPr>
        <p:spPr>
          <a:xfrm>
            <a:off x="4763629" y="4554128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0878C8C-F816-43BE-A117-AC76A1CD9502}"/>
              </a:ext>
            </a:extLst>
          </p:cNvPr>
          <p:cNvSpPr txBox="1"/>
          <p:nvPr/>
        </p:nvSpPr>
        <p:spPr>
          <a:xfrm>
            <a:off x="4372289" y="4954238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30620" y="4665716"/>
            <a:ext cx="3768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Model follows the following workflow: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Gathering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Data Wrangling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Analyzing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Training and testing data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deployment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prediction</a:t>
            </a:r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275735" y="1988209"/>
            <a:ext cx="37608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Collinearity is a </a:t>
            </a:r>
            <a:r>
              <a:rPr lang="en-US" dirty="0" smtClean="0"/>
              <a:t>phenomenon </a:t>
            </a:r>
            <a:r>
              <a:rPr lang="en-US" dirty="0"/>
              <a:t>in which one </a:t>
            </a:r>
            <a:r>
              <a:rPr lang="en-US" b="1" dirty="0"/>
              <a:t>feature</a:t>
            </a:r>
            <a:r>
              <a:rPr lang="en-US" dirty="0"/>
              <a:t> variable in a multiple </a:t>
            </a:r>
            <a:r>
              <a:rPr lang="en-US" b="1" dirty="0"/>
              <a:t>regression</a:t>
            </a:r>
            <a:r>
              <a:rPr lang="en-US" dirty="0"/>
              <a:t> model can be linearly predicted from the others with a substantial degree of accuracy.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77291" y="4420458"/>
            <a:ext cx="390648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00FFFF"/>
                </a:solidFill>
              </a:rPr>
              <a:t>Influence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electricity </a:t>
            </a:r>
            <a:r>
              <a:rPr lang="en-US" dirty="0"/>
              <a:t>consumption </a:t>
            </a:r>
            <a:r>
              <a:rPr lang="en-US" dirty="0" smtClean="0"/>
              <a:t>model is  </a:t>
            </a:r>
            <a:r>
              <a:rPr lang="en-US" dirty="0"/>
              <a:t>expected to be influenced by socio-demographic, dwelling characteristics and external factors such as climate and the energy use charges.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05250" y="2057400"/>
            <a:ext cx="4124325" cy="318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739535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xmlns="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xmlns="" id="{80B45867-92D9-4512-8CCF-98BEEB4C6674}"/>
              </a:ext>
            </a:extLst>
          </p:cNvPr>
          <p:cNvSpPr/>
          <p:nvPr/>
        </p:nvSpPr>
        <p:spPr>
          <a:xfrm>
            <a:off x="5854530" y="789658"/>
            <a:ext cx="2149521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xmlns="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xmlns="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xmlns="" id="{A8F75F8E-32CF-42B7-A103-B15C60E18B98}"/>
              </a:ext>
            </a:extLst>
          </p:cNvPr>
          <p:cNvSpPr/>
          <p:nvPr/>
        </p:nvSpPr>
        <p:spPr>
          <a:xfrm>
            <a:off x="4762500" y="1929229"/>
            <a:ext cx="2184061" cy="1519599"/>
          </a:xfrm>
          <a:prstGeom prst="don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xmlns="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xmlns="" id="{0A8F7C65-833E-4F34-8F38-B5D7F7D92A52}"/>
              </a:ext>
            </a:extLst>
          </p:cNvPr>
          <p:cNvSpPr/>
          <p:nvPr/>
        </p:nvSpPr>
        <p:spPr>
          <a:xfrm>
            <a:off x="3581400" y="3068800"/>
            <a:ext cx="2126387" cy="1519599"/>
          </a:xfrm>
          <a:prstGeom prst="don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xmlns="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A82974F-B797-4E76-AD13-C0CC36D5EE2C}"/>
              </a:ext>
            </a:extLst>
          </p:cNvPr>
          <p:cNvGrpSpPr/>
          <p:nvPr/>
        </p:nvGrpSpPr>
        <p:grpSpPr>
          <a:xfrm>
            <a:off x="5574812" y="3895901"/>
            <a:ext cx="3866885" cy="615553"/>
            <a:chOff x="1199735" y="1292389"/>
            <a:chExt cx="2062080" cy="6155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E0BD255-E849-4B96-8138-47504FA2F76E}"/>
                </a:ext>
              </a:extLst>
            </p:cNvPr>
            <p:cNvSpPr txBox="1"/>
            <p:nvPr/>
          </p:nvSpPr>
          <p:spPr>
            <a:xfrm>
              <a:off x="1299230" y="1292389"/>
              <a:ext cx="19625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cs typeface="Arial" pitchFamily="34" charset="0"/>
                </a:rPr>
                <a:t>IBM Watson 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EE84779-35EA-4872-8367-0EAE74E67CA7}"/>
                </a:ext>
              </a:extLst>
            </p:cNvPr>
            <p:cNvSpPr txBox="1"/>
            <p:nvPr/>
          </p:nvSpPr>
          <p:spPr>
            <a:xfrm>
              <a:off x="1199735" y="1504172"/>
              <a:ext cx="1962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A8DF01A-F232-4963-BC94-2163305D53A2}"/>
              </a:ext>
            </a:extLst>
          </p:cNvPr>
          <p:cNvSpPr txBox="1"/>
          <p:nvPr/>
        </p:nvSpPr>
        <p:spPr>
          <a:xfrm>
            <a:off x="9169229" y="1279646"/>
            <a:ext cx="288851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Python</a:t>
            </a:r>
            <a:r>
              <a:rPr lang="en-US" sz="1200" dirty="0" smtClean="0">
                <a:latin typeface="Arial Black" pitchFamily="34" charset="0"/>
              </a:rPr>
              <a:t> :</a:t>
            </a:r>
          </a:p>
          <a:p>
            <a:r>
              <a:rPr lang="en-US" dirty="0" smtClean="0">
                <a:solidFill>
                  <a:srgbClr val="00FFFF"/>
                </a:solidFill>
              </a:rPr>
              <a:t>It is an general purpose programming language used  </a:t>
            </a:r>
            <a:r>
              <a:rPr lang="en-US" dirty="0">
                <a:solidFill>
                  <a:srgbClr val="00FFFF"/>
                </a:solidFill>
              </a:rPr>
              <a:t>to facilitate </a:t>
            </a:r>
            <a:r>
              <a:rPr lang="en-US" b="1" dirty="0">
                <a:solidFill>
                  <a:srgbClr val="00FFFF"/>
                </a:solidFill>
              </a:rPr>
              <a:t>data analysis</a:t>
            </a:r>
            <a:r>
              <a:rPr lang="en-US" dirty="0">
                <a:solidFill>
                  <a:srgbClr val="00FFFF"/>
                </a:solidFill>
              </a:rPr>
              <a:t> and </a:t>
            </a:r>
            <a:r>
              <a:rPr lang="en-US" dirty="0" smtClean="0">
                <a:solidFill>
                  <a:srgbClr val="00FFFF"/>
                </a:solidFill>
              </a:rPr>
              <a:t>visualization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in our model</a:t>
            </a:r>
            <a:r>
              <a:rPr lang="en-US" dirty="0" smtClean="0"/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AD0AC7F8-60D5-4568-BECE-72F7896670B4}"/>
              </a:ext>
            </a:extLst>
          </p:cNvPr>
          <p:cNvGrpSpPr/>
          <p:nvPr/>
        </p:nvGrpSpPr>
        <p:grpSpPr>
          <a:xfrm>
            <a:off x="4321681" y="5076693"/>
            <a:ext cx="3865798" cy="1181171"/>
            <a:chOff x="1433709" y="1265381"/>
            <a:chExt cx="2061500" cy="118117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5FBBC4A-2A0B-48C2-8B1A-A9231E1F848E}"/>
                </a:ext>
              </a:extLst>
            </p:cNvPr>
            <p:cNvSpPr txBox="1"/>
            <p:nvPr/>
          </p:nvSpPr>
          <p:spPr>
            <a:xfrm>
              <a:off x="1532624" y="1265381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cs typeface="Arial" pitchFamily="34" charset="0"/>
                </a:rPr>
                <a:t>Node-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cs typeface="Arial" pitchFamily="34" charset="0"/>
                </a:rPr>
                <a:t>js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itchFamily="34" charset="0"/>
                  <a:cs typeface="Arial" pitchFamily="34" charset="0"/>
                </a:rPr>
                <a:t>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31AAF1D-D949-4E4A-B377-A8E496D66BAE}"/>
                </a:ext>
              </a:extLst>
            </p:cNvPr>
            <p:cNvSpPr txBox="1"/>
            <p:nvPr/>
          </p:nvSpPr>
          <p:spPr>
            <a:xfrm>
              <a:off x="1433709" y="1523222"/>
              <a:ext cx="19625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9900"/>
                  </a:solidFill>
                  <a:cs typeface="Arial" pitchFamily="34" charset="0"/>
                </a:rPr>
                <a:t>A programming tool that deals with set of nodes to drive our model to predict total power consumption</a:t>
              </a:r>
              <a:endParaRPr lang="ko-KR" altLang="en-US" dirty="0">
                <a:solidFill>
                  <a:srgbClr val="FF9900"/>
                </a:solidFill>
                <a:cs typeface="Arial" pitchFamily="34" charset="0"/>
              </a:endParaRPr>
            </a:p>
          </p:txBody>
        </p:sp>
      </p:grpSp>
      <p:sp>
        <p:nvSpPr>
          <p:cNvPr id="44" name="Circle: Hollow 43">
            <a:extLst>
              <a:ext uri="{FF2B5EF4-FFF2-40B4-BE49-F238E27FC236}">
                <a16:creationId xmlns:a16="http://schemas.microsoft.com/office/drawing/2014/main" xmlns="" id="{DEC173AA-C82E-4B92-B550-6E65463C41A6}"/>
              </a:ext>
            </a:extLst>
          </p:cNvPr>
          <p:cNvSpPr/>
          <p:nvPr/>
        </p:nvSpPr>
        <p:spPr>
          <a:xfrm>
            <a:off x="2286000" y="4208371"/>
            <a:ext cx="2145323" cy="1527837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919B331-E5DF-4207-8F99-4863206F079D}"/>
              </a:ext>
            </a:extLst>
          </p:cNvPr>
          <p:cNvSpPr txBox="1"/>
          <p:nvPr/>
        </p:nvSpPr>
        <p:spPr>
          <a:xfrm>
            <a:off x="7414966" y="2703256"/>
            <a:ext cx="368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cs typeface="Arial" pitchFamily="34" charset="0"/>
              </a:rPr>
              <a:t>Jupyter :</a:t>
            </a:r>
          </a:p>
          <a:p>
            <a:r>
              <a:rPr lang="en-US" altLang="ko-KR" dirty="0" smtClean="0">
                <a:solidFill>
                  <a:srgbClr val="FF9900"/>
                </a:solidFill>
                <a:cs typeface="Arial" pitchFamily="34" charset="0"/>
              </a:rPr>
              <a:t>It’s an </a:t>
            </a:r>
            <a:r>
              <a:rPr lang="en-US" dirty="0" smtClean="0">
                <a:solidFill>
                  <a:srgbClr val="FF9900"/>
                </a:solidFill>
              </a:rPr>
              <a:t>open-source </a:t>
            </a:r>
            <a:r>
              <a:rPr lang="en-US" dirty="0">
                <a:solidFill>
                  <a:srgbClr val="FF9900"/>
                </a:solidFill>
              </a:rPr>
              <a:t>web application that </a:t>
            </a:r>
            <a:r>
              <a:rPr lang="en-US" dirty="0" smtClean="0">
                <a:solidFill>
                  <a:srgbClr val="FF9900"/>
                </a:solidFill>
              </a:rPr>
              <a:t>is used to create</a:t>
            </a:r>
            <a:r>
              <a:rPr lang="en-US" dirty="0">
                <a:solidFill>
                  <a:srgbClr val="FF9900"/>
                </a:solidFill>
              </a:rPr>
              <a:t> </a:t>
            </a:r>
            <a:r>
              <a:rPr lang="en-US" dirty="0" smtClean="0">
                <a:solidFill>
                  <a:srgbClr val="FF9900"/>
                </a:solidFill>
              </a:rPr>
              <a:t>code and visualizations  for our model</a:t>
            </a:r>
            <a:endParaRPr lang="ko-KR" altLang="en-US" dirty="0">
              <a:solidFill>
                <a:srgbClr val="FF9900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FFD1FFE-EE5D-4508-BC53-E1CBBA637A09}"/>
              </a:ext>
            </a:extLst>
          </p:cNvPr>
          <p:cNvSpPr txBox="1"/>
          <p:nvPr/>
        </p:nvSpPr>
        <p:spPr>
          <a:xfrm>
            <a:off x="877032" y="60453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Tools &amp;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GB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technologies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960" y="1281490"/>
            <a:ext cx="1207202" cy="53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479" y="2419350"/>
            <a:ext cx="800101" cy="56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0525" y="3543300"/>
            <a:ext cx="878454" cy="58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2511" y="4667250"/>
            <a:ext cx="1030840" cy="50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09566" y="4215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This </a:t>
            </a:r>
            <a:r>
              <a:rPr lang="en-US" dirty="0">
                <a:solidFill>
                  <a:srgbClr val="00FFFF"/>
                </a:solidFill>
              </a:rPr>
              <a:t>impressive artificially intelligent software was developed to advance machine learning </a:t>
            </a:r>
            <a:r>
              <a:rPr lang="en-US" dirty="0" smtClean="0">
                <a:solidFill>
                  <a:srgbClr val="00FFFF"/>
                </a:solidFill>
              </a:rPr>
              <a:t>capabilities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471384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5" r="266"/>
          <a:stretch/>
        </p:blipFill>
        <p:spPr>
          <a:xfrm>
            <a:off x="361951" y="1905000"/>
            <a:ext cx="7191374" cy="436747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59CB691-51AC-4E35-887B-08D18A62015D}"/>
              </a:ext>
            </a:extLst>
          </p:cNvPr>
          <p:cNvSpPr txBox="1"/>
          <p:nvPr/>
        </p:nvSpPr>
        <p:spPr>
          <a:xfrm>
            <a:off x="1658868" y="177303"/>
            <a:ext cx="3646557" cy="101566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8625" y="1443841"/>
            <a:ext cx="3933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FCC"/>
                </a:solidFill>
              </a:rPr>
              <a:t>“Dataset”.csv </a:t>
            </a:r>
            <a:r>
              <a:rPr lang="en-US" dirty="0">
                <a:solidFill>
                  <a:srgbClr val="00FFCC"/>
                </a:solidFill>
              </a:rPr>
              <a:t>is the dataset you are provided with for this challenge. </a:t>
            </a:r>
            <a:r>
              <a:rPr lang="en-US" dirty="0" smtClean="0">
                <a:solidFill>
                  <a:srgbClr val="00FFCC"/>
                </a:solidFill>
              </a:rPr>
              <a:t>It contains the input Independent attributes criteria like:</a:t>
            </a:r>
          </a:p>
          <a:p>
            <a:r>
              <a:rPr lang="en-US" dirty="0" smtClean="0">
                <a:solidFill>
                  <a:srgbClr val="00FFCC"/>
                </a:solidFill>
              </a:rPr>
              <a:t>Global_Active_power,Global_reactive_power,Voltage,Global_intensity,Sub_meterings_1,Sub_metering_2,Sub_metering_3 .</a:t>
            </a:r>
          </a:p>
          <a:p>
            <a:r>
              <a:rPr lang="en-US" dirty="0">
                <a:solidFill>
                  <a:srgbClr val="00FFCC"/>
                </a:solidFill>
              </a:rPr>
              <a:t> </a:t>
            </a:r>
            <a:r>
              <a:rPr lang="en-US" dirty="0" smtClean="0">
                <a:solidFill>
                  <a:srgbClr val="00FFCC"/>
                </a:solidFill>
              </a:rPr>
              <a:t>                Additionally,. </a:t>
            </a:r>
            <a:r>
              <a:rPr lang="en-US" dirty="0">
                <a:solidFill>
                  <a:srgbClr val="00FFCC"/>
                </a:solidFill>
              </a:rPr>
              <a:t>Finally, the dataset contains </a:t>
            </a:r>
            <a:r>
              <a:rPr lang="en-US" dirty="0" smtClean="0">
                <a:solidFill>
                  <a:srgbClr val="00FFCC"/>
                </a:solidFill>
              </a:rPr>
              <a:t>the power_consumption </a:t>
            </a:r>
            <a:r>
              <a:rPr lang="en-US" dirty="0">
                <a:solidFill>
                  <a:srgbClr val="00FFCC"/>
                </a:solidFill>
              </a:rPr>
              <a:t>column which consists of the </a:t>
            </a:r>
            <a:r>
              <a:rPr lang="en-US" dirty="0" smtClean="0">
                <a:solidFill>
                  <a:srgbClr val="00FFCC"/>
                </a:solidFill>
              </a:rPr>
              <a:t>total amount </a:t>
            </a:r>
            <a:r>
              <a:rPr lang="en-US" dirty="0">
                <a:solidFill>
                  <a:srgbClr val="00FFCC"/>
                </a:solidFill>
              </a:rPr>
              <a:t>of electricity consumed by </a:t>
            </a:r>
            <a:r>
              <a:rPr lang="en-US" dirty="0" smtClean="0">
                <a:solidFill>
                  <a:srgbClr val="00FFCC"/>
                </a:solidFill>
              </a:rPr>
              <a:t>the sub_meterings at </a:t>
            </a:r>
            <a:r>
              <a:rPr lang="en-US" dirty="0">
                <a:solidFill>
                  <a:srgbClr val="00FFCC"/>
                </a:solidFill>
              </a:rPr>
              <a:t>a certain time. </a:t>
            </a:r>
            <a:r>
              <a:rPr lang="en-US" dirty="0" smtClean="0">
                <a:solidFill>
                  <a:srgbClr val="00FFCC"/>
                </a:solidFill>
              </a:rPr>
              <a:t>So,Now our </a:t>
            </a:r>
            <a:r>
              <a:rPr lang="en-US" dirty="0">
                <a:solidFill>
                  <a:srgbClr val="00FFCC"/>
                </a:solidFill>
              </a:rPr>
              <a:t>goal is to build a machine learning model that </a:t>
            </a:r>
            <a:r>
              <a:rPr lang="en-US" dirty="0" smtClean="0">
                <a:solidFill>
                  <a:srgbClr val="00FFCC"/>
                </a:solidFill>
              </a:rPr>
              <a:t> uses </a:t>
            </a:r>
            <a:r>
              <a:rPr lang="en-US" dirty="0">
                <a:solidFill>
                  <a:srgbClr val="00FFCC"/>
                </a:solidFill>
              </a:rPr>
              <a:t>the step and output (debiet/flow) and possible derivative features to predict the total amount of </a:t>
            </a:r>
            <a:r>
              <a:rPr lang="en-US" dirty="0" smtClean="0">
                <a:solidFill>
                  <a:srgbClr val="00FFCC"/>
                </a:solidFill>
              </a:rPr>
              <a:t>power Consumed 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97323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204941" y="319323"/>
            <a:ext cx="4158736" cy="976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Snapshot's: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5B1DE5-B531-494D-96CB-47E2D24FD033}"/>
              </a:ext>
            </a:extLst>
          </p:cNvPr>
          <p:cNvSpPr txBox="1"/>
          <p:nvPr/>
        </p:nvSpPr>
        <p:spPr>
          <a:xfrm>
            <a:off x="4230944" y="4410432"/>
            <a:ext cx="411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4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98" r="-1284"/>
          <a:stretch/>
        </p:blipFill>
        <p:spPr>
          <a:xfrm>
            <a:off x="3175178" y="577989"/>
            <a:ext cx="5867273" cy="2886075"/>
          </a:xfrm>
          <a:solidFill>
            <a:schemeClr val="bg1">
              <a:lumMod val="95000"/>
            </a:schemeClr>
          </a:solidFill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5"/>
          </p:nvPr>
        </p:nvPicPr>
        <p:blipFill>
          <a:blip r:embed="rId3" cstate="print"/>
          <a:stretch>
            <a:fillRect/>
          </a:stretch>
        </p:blipFill>
        <p:spPr>
          <a:xfrm>
            <a:off x="9039225" y="1362075"/>
            <a:ext cx="3152775" cy="4157981"/>
          </a:xfrm>
        </p:spPr>
      </p:pic>
      <p:pic>
        <p:nvPicPr>
          <p:cNvPr id="2" name="Picture Placeholder 1"/>
          <p:cNvPicPr>
            <a:picLocks noGrp="1" noChangeAspect="1"/>
          </p:cNvPicPr>
          <p:nvPr>
            <p:ph type="pic" idx="16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3" y="3910305"/>
            <a:ext cx="3000375" cy="2069787"/>
          </a:xfrm>
        </p:spPr>
      </p:pic>
      <p:sp>
        <p:nvSpPr>
          <p:cNvPr id="8" name="Rectangle 7"/>
          <p:cNvSpPr/>
          <p:nvPr/>
        </p:nvSpPr>
        <p:spPr>
          <a:xfrm>
            <a:off x="3502255" y="3464064"/>
            <a:ext cx="5213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solidFill>
                  <a:srgbClr val="00FFCC"/>
                </a:solidFill>
              </a:rPr>
              <a:t>Fig 2 </a:t>
            </a:r>
            <a:r>
              <a:rPr lang="en-US" sz="1600" dirty="0" smtClean="0">
                <a:solidFill>
                  <a:srgbClr val="00FFCC"/>
                </a:solidFill>
              </a:rPr>
              <a:t>: Our </a:t>
            </a:r>
            <a:r>
              <a:rPr lang="en-US" sz="1600" dirty="0">
                <a:solidFill>
                  <a:srgbClr val="00FFCC"/>
                </a:solidFill>
              </a:rPr>
              <a:t>model is successfully deployed </a:t>
            </a:r>
            <a:r>
              <a:rPr lang="en-US" sz="1600" dirty="0" smtClean="0">
                <a:solidFill>
                  <a:srgbClr val="00FFCC"/>
                </a:solidFill>
              </a:rPr>
              <a:t>using watson studio</a:t>
            </a:r>
            <a:endParaRPr lang="en-IN" sz="1600" dirty="0">
              <a:solidFill>
                <a:srgbClr val="00FF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6915" y="6168508"/>
            <a:ext cx="3952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 smtClean="0">
                <a:solidFill>
                  <a:srgbClr val="00FFCC"/>
                </a:solidFill>
              </a:rPr>
              <a:t>Fig 1</a:t>
            </a:r>
            <a:r>
              <a:rPr lang="en-US" sz="1600" dirty="0" smtClean="0">
                <a:solidFill>
                  <a:srgbClr val="00FFCC"/>
                </a:solidFill>
              </a:rPr>
              <a:t>: Y predicted </a:t>
            </a:r>
            <a:r>
              <a:rPr lang="en-US" sz="1600" dirty="0">
                <a:solidFill>
                  <a:srgbClr val="00FFCC"/>
                </a:solidFill>
              </a:rPr>
              <a:t>values in jupyter Notebook</a:t>
            </a:r>
            <a:endParaRPr lang="en-IN" sz="1600" dirty="0">
              <a:solidFill>
                <a:srgbClr val="00FF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9857" y="6086475"/>
            <a:ext cx="2938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solidFill>
                  <a:srgbClr val="00FFCC"/>
                </a:solidFill>
              </a:rPr>
              <a:t>Fig 3</a:t>
            </a:r>
            <a:r>
              <a:rPr lang="en-IN" dirty="0" smtClean="0">
                <a:solidFill>
                  <a:srgbClr val="00FFCC"/>
                </a:solidFill>
              </a:rPr>
              <a:t> : interlinking </a:t>
            </a:r>
            <a:r>
              <a:rPr lang="en-IN" dirty="0">
                <a:solidFill>
                  <a:srgbClr val="00FFCC"/>
                </a:solidFill>
              </a:rPr>
              <a:t>of </a:t>
            </a:r>
            <a:r>
              <a:rPr lang="en-IN" dirty="0" smtClean="0">
                <a:solidFill>
                  <a:srgbClr val="00FFCC"/>
                </a:solidFill>
              </a:rPr>
              <a:t>nodes in node-Red editor</a:t>
            </a:r>
            <a:endParaRPr lang="en-IN" dirty="0">
              <a:solidFill>
                <a:srgbClr val="00FFC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886200"/>
            <a:ext cx="2638425" cy="24515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10172" y="6409640"/>
            <a:ext cx="4590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0FFCC"/>
                </a:solidFill>
              </a:rPr>
              <a:t>Fig 4</a:t>
            </a:r>
            <a:r>
              <a:rPr lang="en-US" dirty="0" smtClean="0">
                <a:solidFill>
                  <a:srgbClr val="00FFCC"/>
                </a:solidFill>
              </a:rPr>
              <a:t> : A </a:t>
            </a:r>
            <a:r>
              <a:rPr lang="en-US" dirty="0">
                <a:solidFill>
                  <a:srgbClr val="00FFCC"/>
                </a:solidFill>
              </a:rPr>
              <a:t>user interface form with predicted value</a:t>
            </a:r>
            <a:endParaRPr lang="en-IN" dirty="0">
              <a:solidFill>
                <a:srgbClr val="00FF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645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419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Cover and End Slide Master</vt:lpstr>
      <vt:lpstr>Contents Slide Master</vt:lpstr>
      <vt:lpstr>Section Break Slide Master</vt:lpstr>
      <vt:lpstr>Thatch</vt:lpstr>
      <vt:lpstr>BlackTie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Rakesh D</cp:lastModifiedBy>
  <cp:revision>161</cp:revision>
  <dcterms:created xsi:type="dcterms:W3CDTF">2018-04-24T17:14:44Z</dcterms:created>
  <dcterms:modified xsi:type="dcterms:W3CDTF">2019-07-16T11:00:46Z</dcterms:modified>
</cp:coreProperties>
</file>