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60" r:id="rId2"/>
    <p:sldId id="265" r:id="rId3"/>
    <p:sldId id="257" r:id="rId4"/>
    <p:sldId id="263" r:id="rId5"/>
    <p:sldId id="264" r:id="rId6"/>
    <p:sldId id="256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15" autoAdjust="0"/>
  </p:normalViewPr>
  <p:slideViewPr>
    <p:cSldViewPr>
      <p:cViewPr varScale="1">
        <p:scale>
          <a:sx n="70" d="100"/>
          <a:sy n="70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72C3-EC96-4BE6-97A6-4DA36FB2B69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FBE6715-AB27-4F88-8CD2-AD84224CC7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72C3-EC96-4BE6-97A6-4DA36FB2B69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6715-AB27-4F88-8CD2-AD84224CC7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72C3-EC96-4BE6-97A6-4DA36FB2B69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6715-AB27-4F88-8CD2-AD84224CC7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72C3-EC96-4BE6-97A6-4DA36FB2B69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FBE6715-AB27-4F88-8CD2-AD84224CC7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72C3-EC96-4BE6-97A6-4DA36FB2B69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6715-AB27-4F88-8CD2-AD84224CC7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72C3-EC96-4BE6-97A6-4DA36FB2B69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6715-AB27-4F88-8CD2-AD84224CC7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72C3-EC96-4BE6-97A6-4DA36FB2B69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FBE6715-AB27-4F88-8CD2-AD84224CC7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72C3-EC96-4BE6-97A6-4DA36FB2B69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6715-AB27-4F88-8CD2-AD84224CC7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72C3-EC96-4BE6-97A6-4DA36FB2B69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6715-AB27-4F88-8CD2-AD84224CC7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72C3-EC96-4BE6-97A6-4DA36FB2B69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6715-AB27-4F88-8CD2-AD84224CC7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72C3-EC96-4BE6-97A6-4DA36FB2B69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6715-AB27-4F88-8CD2-AD84224CC79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D3A72C3-EC96-4BE6-97A6-4DA36FB2B69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FBE6715-AB27-4F88-8CD2-AD84224CC7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4431" y="152400"/>
            <a:ext cx="6858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Project </a:t>
            </a:r>
          </a:p>
          <a:p>
            <a:pPr algn="ctr"/>
            <a:r>
              <a:rPr lang="en-IN" sz="7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</a:t>
            </a:r>
            <a:r>
              <a:rPr lang="en-IN" sz="7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xplanation</a:t>
            </a:r>
            <a:endParaRPr lang="en-US" sz="7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469" y="2312145"/>
            <a:ext cx="8229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Problem : </a:t>
            </a:r>
            <a:r>
              <a:rPr lang="en-IN" sz="4000" b="1" dirty="0" smtClean="0">
                <a:solidFill>
                  <a:srgbClr val="00B0F0"/>
                </a:solidFill>
              </a:rPr>
              <a:t>Predicting hospitals readmission for patients with diabetes</a:t>
            </a:r>
            <a:endParaRPr lang="en-US" sz="4000" b="1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68505" y="3561309"/>
            <a:ext cx="4419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tx2"/>
                </a:solidFill>
              </a:rPr>
              <a:t>Reported by  </a:t>
            </a:r>
          </a:p>
          <a:p>
            <a:r>
              <a:rPr lang="en-IN" sz="32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sz="3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     </a:t>
            </a:r>
            <a:r>
              <a:rPr lang="en-IN" sz="3200" dirty="0" err="1" smtClean="0">
                <a:latin typeface="Calibri" pitchFamily="34" charset="0"/>
                <a:cs typeface="Calibri" pitchFamily="34" charset="0"/>
              </a:rPr>
              <a:t>S.Mahammad</a:t>
            </a:r>
            <a:r>
              <a:rPr lang="en-IN" sz="3200" dirty="0" smtClean="0">
                <a:latin typeface="Calibri" pitchFamily="34" charset="0"/>
                <a:cs typeface="Calibri" pitchFamily="34" charset="0"/>
              </a:rPr>
              <a:t> Ali </a:t>
            </a:r>
          </a:p>
          <a:p>
            <a:r>
              <a:rPr lang="en-IN" sz="3200" dirty="0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en-IN" sz="3200" dirty="0" err="1" smtClean="0">
                <a:latin typeface="Calibri" pitchFamily="34" charset="0"/>
                <a:cs typeface="Calibri" pitchFamily="34" charset="0"/>
              </a:rPr>
              <a:t>C.Niveda</a:t>
            </a:r>
            <a:r>
              <a:rPr lang="en-IN" sz="3200" dirty="0" smtClean="0">
                <a:latin typeface="Calibri" pitchFamily="34" charset="0"/>
                <a:cs typeface="Calibri" pitchFamily="34" charset="0"/>
              </a:rPr>
              <a:t> Reddy</a:t>
            </a:r>
          </a:p>
          <a:p>
            <a:r>
              <a:rPr lang="en-IN" sz="3200" dirty="0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en-IN" sz="3200" dirty="0" err="1" smtClean="0">
                <a:latin typeface="Calibri" pitchFamily="34" charset="0"/>
                <a:cs typeface="Calibri" pitchFamily="34" charset="0"/>
              </a:rPr>
              <a:t>L.Manjula</a:t>
            </a:r>
            <a:r>
              <a:rPr lang="en-IN" sz="32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IN" sz="3200" dirty="0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en-IN" sz="3200" dirty="0" err="1" smtClean="0">
                <a:latin typeface="Calibri" pitchFamily="34" charset="0"/>
                <a:cs typeface="Calibri" pitchFamily="34" charset="0"/>
              </a:rPr>
              <a:t>P.Reddy</a:t>
            </a:r>
            <a:r>
              <a:rPr lang="en-IN" sz="3200" dirty="0" smtClean="0">
                <a:latin typeface="Calibri" pitchFamily="34" charset="0"/>
                <a:cs typeface="Calibri" pitchFamily="34" charset="0"/>
              </a:rPr>
              <a:t> Rani</a:t>
            </a:r>
          </a:p>
          <a:p>
            <a:r>
              <a:rPr lang="en-IN" sz="3200" dirty="0" smtClean="0">
                <a:latin typeface="Calibri" pitchFamily="34" charset="0"/>
                <a:cs typeface="Calibri" pitchFamily="34" charset="0"/>
              </a:rPr>
              <a:t>       Harish Kumar Reddy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669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9601"/>
            <a:ext cx="5791200" cy="49791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903882"/>
            <a:ext cx="2390633" cy="2390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9857" y="2292824"/>
            <a:ext cx="650543" cy="156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/>
              <a:t>+</a:t>
            </a:r>
            <a:endParaRPr lang="en-IN" sz="96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7912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</a:rPr>
              <a:t>Machine learning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9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.Jagadeeswar Reddy\AppData\Local\Microsoft\Windows\INetCache\IE\RNUGMKL6\Older-patients-wait-in-a--00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91319"/>
            <a:ext cx="430876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203"/>
            <a:ext cx="4419600" cy="2743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Problems of patients in waiting hall</a:t>
            </a:r>
            <a:endParaRPr lang="en-IN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0" y="3345975"/>
            <a:ext cx="9144000" cy="16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-27295" y="349382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0000"/>
                </a:solidFill>
              </a:rPr>
              <a:t>Waiting hall is vacated with our model </a:t>
            </a:r>
            <a:endParaRPr lang="en-IN" sz="2000" b="1" dirty="0">
              <a:solidFill>
                <a:srgbClr val="FF0000"/>
              </a:solidFill>
            </a:endParaRPr>
          </a:p>
        </p:txBody>
      </p:sp>
      <p:pic>
        <p:nvPicPr>
          <p:cNvPr id="12" name="Picture 4" descr="C:\Users\L.Jagadeeswar Reddy\AppData\Local\Microsoft\Windows\INetCache\IE\TCVPNGI8\HK_屯門醫院_Tuen_Mun_Hospital_ground_floor_Pharmacy_service_counter_window_n_waiting_room_plastic_seats_July_2016_DSC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" y="3893937"/>
            <a:ext cx="9120554" cy="290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04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/>
              <a:t>Model selection </a:t>
            </a:r>
            <a:endParaRPr lang="en-IN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2192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b="1" dirty="0" smtClean="0"/>
              <a:t>Linear Regression</a:t>
            </a:r>
          </a:p>
          <a:p>
            <a:pPr marL="342900" indent="-342900">
              <a:buAutoNum type="arabicPeriod"/>
            </a:pPr>
            <a:r>
              <a:rPr lang="en-IN" sz="3600" b="1" dirty="0" smtClean="0">
                <a:solidFill>
                  <a:srgbClr val="FF0000"/>
                </a:solidFill>
              </a:rPr>
              <a:t>KNN ( K Nearest neighbour)</a:t>
            </a:r>
          </a:p>
          <a:p>
            <a:pPr marL="342900" indent="-342900">
              <a:buAutoNum type="arabicPeriod"/>
            </a:pPr>
            <a:r>
              <a:rPr lang="en-IN" sz="3600" b="1" dirty="0" smtClean="0"/>
              <a:t>SVM  (Support Vector Machine)</a:t>
            </a:r>
          </a:p>
          <a:p>
            <a:pPr marL="342900" indent="-342900">
              <a:buAutoNum type="arabicPeriod"/>
            </a:pPr>
            <a:r>
              <a:rPr lang="en-IN" sz="3600" b="1" dirty="0" smtClean="0"/>
              <a:t>Decision tree </a:t>
            </a:r>
            <a:r>
              <a:rPr lang="en-IN" sz="3600" b="1" dirty="0" err="1" smtClean="0"/>
              <a:t>claasifier</a:t>
            </a:r>
            <a:endParaRPr lang="en-IN" sz="3600" b="1" dirty="0" smtClean="0"/>
          </a:p>
          <a:p>
            <a:pPr marL="342900" indent="-342900">
              <a:buAutoNum type="arabicPeriod"/>
            </a:pPr>
            <a:r>
              <a:rPr lang="en-IN" sz="3600" b="1" dirty="0" smtClean="0"/>
              <a:t>Random forest classifier </a:t>
            </a:r>
            <a:r>
              <a:rPr lang="en-IN" b="1" dirty="0" smtClean="0"/>
              <a:t> </a:t>
            </a:r>
          </a:p>
        </p:txBody>
      </p:sp>
      <p:sp>
        <p:nvSpPr>
          <p:cNvPr id="9" name="Freeform 8"/>
          <p:cNvSpPr/>
          <p:nvPr/>
        </p:nvSpPr>
        <p:spPr>
          <a:xfrm>
            <a:off x="709684" y="1678675"/>
            <a:ext cx="6687403" cy="777922"/>
          </a:xfrm>
          <a:custGeom>
            <a:avLst/>
            <a:gdLst>
              <a:gd name="connsiteX0" fmla="*/ 2320119 w 6687403"/>
              <a:gd name="connsiteY0" fmla="*/ 122829 h 777922"/>
              <a:gd name="connsiteX1" fmla="*/ 2251880 w 6687403"/>
              <a:gd name="connsiteY1" fmla="*/ 109182 h 777922"/>
              <a:gd name="connsiteX2" fmla="*/ 2156346 w 6687403"/>
              <a:gd name="connsiteY2" fmla="*/ 81886 h 777922"/>
              <a:gd name="connsiteX3" fmla="*/ 2074459 w 6687403"/>
              <a:gd name="connsiteY3" fmla="*/ 68238 h 777922"/>
              <a:gd name="connsiteX4" fmla="*/ 450376 w 6687403"/>
              <a:gd name="connsiteY4" fmla="*/ 95534 h 777922"/>
              <a:gd name="connsiteX5" fmla="*/ 300250 w 6687403"/>
              <a:gd name="connsiteY5" fmla="*/ 136477 h 777922"/>
              <a:gd name="connsiteX6" fmla="*/ 204716 w 6687403"/>
              <a:gd name="connsiteY6" fmla="*/ 163773 h 777922"/>
              <a:gd name="connsiteX7" fmla="*/ 95534 w 6687403"/>
              <a:gd name="connsiteY7" fmla="*/ 204716 h 777922"/>
              <a:gd name="connsiteX8" fmla="*/ 0 w 6687403"/>
              <a:gd name="connsiteY8" fmla="*/ 341194 h 777922"/>
              <a:gd name="connsiteX9" fmla="*/ 40943 w 6687403"/>
              <a:gd name="connsiteY9" fmla="*/ 504967 h 777922"/>
              <a:gd name="connsiteX10" fmla="*/ 177420 w 6687403"/>
              <a:gd name="connsiteY10" fmla="*/ 668740 h 777922"/>
              <a:gd name="connsiteX11" fmla="*/ 232012 w 6687403"/>
              <a:gd name="connsiteY11" fmla="*/ 696035 h 777922"/>
              <a:gd name="connsiteX12" fmla="*/ 341194 w 6687403"/>
              <a:gd name="connsiteY12" fmla="*/ 750626 h 777922"/>
              <a:gd name="connsiteX13" fmla="*/ 450376 w 6687403"/>
              <a:gd name="connsiteY13" fmla="*/ 736979 h 777922"/>
              <a:gd name="connsiteX14" fmla="*/ 559558 w 6687403"/>
              <a:gd name="connsiteY14" fmla="*/ 709683 h 777922"/>
              <a:gd name="connsiteX15" fmla="*/ 1392071 w 6687403"/>
              <a:gd name="connsiteY15" fmla="*/ 696035 h 777922"/>
              <a:gd name="connsiteX16" fmla="*/ 1678674 w 6687403"/>
              <a:gd name="connsiteY16" fmla="*/ 682388 h 777922"/>
              <a:gd name="connsiteX17" fmla="*/ 1774209 w 6687403"/>
              <a:gd name="connsiteY17" fmla="*/ 668740 h 777922"/>
              <a:gd name="connsiteX18" fmla="*/ 1924334 w 6687403"/>
              <a:gd name="connsiteY18" fmla="*/ 655092 h 777922"/>
              <a:gd name="connsiteX19" fmla="*/ 2006220 w 6687403"/>
              <a:gd name="connsiteY19" fmla="*/ 641444 h 777922"/>
              <a:gd name="connsiteX20" fmla="*/ 2115403 w 6687403"/>
              <a:gd name="connsiteY20" fmla="*/ 627797 h 777922"/>
              <a:gd name="connsiteX21" fmla="*/ 2647665 w 6687403"/>
              <a:gd name="connsiteY21" fmla="*/ 627797 h 777922"/>
              <a:gd name="connsiteX22" fmla="*/ 2688609 w 6687403"/>
              <a:gd name="connsiteY22" fmla="*/ 641444 h 777922"/>
              <a:gd name="connsiteX23" fmla="*/ 2743200 w 6687403"/>
              <a:gd name="connsiteY23" fmla="*/ 655092 h 777922"/>
              <a:gd name="connsiteX24" fmla="*/ 2838734 w 6687403"/>
              <a:gd name="connsiteY24" fmla="*/ 668740 h 777922"/>
              <a:gd name="connsiteX25" fmla="*/ 2920620 w 6687403"/>
              <a:gd name="connsiteY25" fmla="*/ 682388 h 777922"/>
              <a:gd name="connsiteX26" fmla="*/ 3043450 w 6687403"/>
              <a:gd name="connsiteY26" fmla="*/ 696035 h 777922"/>
              <a:gd name="connsiteX27" fmla="*/ 3193576 w 6687403"/>
              <a:gd name="connsiteY27" fmla="*/ 723331 h 777922"/>
              <a:gd name="connsiteX28" fmla="*/ 3316406 w 6687403"/>
              <a:gd name="connsiteY28" fmla="*/ 736979 h 777922"/>
              <a:gd name="connsiteX29" fmla="*/ 3425588 w 6687403"/>
              <a:gd name="connsiteY29" fmla="*/ 750626 h 777922"/>
              <a:gd name="connsiteX30" fmla="*/ 4694829 w 6687403"/>
              <a:gd name="connsiteY30" fmla="*/ 777922 h 777922"/>
              <a:gd name="connsiteX31" fmla="*/ 5281683 w 6687403"/>
              <a:gd name="connsiteY31" fmla="*/ 750626 h 777922"/>
              <a:gd name="connsiteX32" fmla="*/ 5322626 w 6687403"/>
              <a:gd name="connsiteY32" fmla="*/ 736979 h 777922"/>
              <a:gd name="connsiteX33" fmla="*/ 5390865 w 6687403"/>
              <a:gd name="connsiteY33" fmla="*/ 723331 h 777922"/>
              <a:gd name="connsiteX34" fmla="*/ 5882185 w 6687403"/>
              <a:gd name="connsiteY34" fmla="*/ 709683 h 777922"/>
              <a:gd name="connsiteX35" fmla="*/ 6018662 w 6687403"/>
              <a:gd name="connsiteY35" fmla="*/ 696035 h 777922"/>
              <a:gd name="connsiteX36" fmla="*/ 6209731 w 6687403"/>
              <a:gd name="connsiteY36" fmla="*/ 682388 h 777922"/>
              <a:gd name="connsiteX37" fmla="*/ 6305265 w 6687403"/>
              <a:gd name="connsiteY37" fmla="*/ 668740 h 777922"/>
              <a:gd name="connsiteX38" fmla="*/ 6387152 w 6687403"/>
              <a:gd name="connsiteY38" fmla="*/ 641444 h 777922"/>
              <a:gd name="connsiteX39" fmla="*/ 6428095 w 6687403"/>
              <a:gd name="connsiteY39" fmla="*/ 627797 h 777922"/>
              <a:gd name="connsiteX40" fmla="*/ 6550925 w 6687403"/>
              <a:gd name="connsiteY40" fmla="*/ 559558 h 777922"/>
              <a:gd name="connsiteX41" fmla="*/ 6632812 w 6687403"/>
              <a:gd name="connsiteY41" fmla="*/ 491319 h 777922"/>
              <a:gd name="connsiteX42" fmla="*/ 6687403 w 6687403"/>
              <a:gd name="connsiteY42" fmla="*/ 450376 h 777922"/>
              <a:gd name="connsiteX43" fmla="*/ 6673755 w 6687403"/>
              <a:gd name="connsiteY43" fmla="*/ 382137 h 777922"/>
              <a:gd name="connsiteX44" fmla="*/ 6537277 w 6687403"/>
              <a:gd name="connsiteY44" fmla="*/ 259307 h 777922"/>
              <a:gd name="connsiteX45" fmla="*/ 6441743 w 6687403"/>
              <a:gd name="connsiteY45" fmla="*/ 204716 h 777922"/>
              <a:gd name="connsiteX46" fmla="*/ 6400800 w 6687403"/>
              <a:gd name="connsiteY46" fmla="*/ 177421 h 777922"/>
              <a:gd name="connsiteX47" fmla="*/ 6332561 w 6687403"/>
              <a:gd name="connsiteY47" fmla="*/ 163773 h 777922"/>
              <a:gd name="connsiteX48" fmla="*/ 6291617 w 6687403"/>
              <a:gd name="connsiteY48" fmla="*/ 150125 h 777922"/>
              <a:gd name="connsiteX49" fmla="*/ 5254388 w 6687403"/>
              <a:gd name="connsiteY49" fmla="*/ 136477 h 777922"/>
              <a:gd name="connsiteX50" fmla="*/ 4858603 w 6687403"/>
              <a:gd name="connsiteY50" fmla="*/ 109182 h 777922"/>
              <a:gd name="connsiteX51" fmla="*/ 4626591 w 6687403"/>
              <a:gd name="connsiteY51" fmla="*/ 81886 h 777922"/>
              <a:gd name="connsiteX52" fmla="*/ 4462817 w 6687403"/>
              <a:gd name="connsiteY52" fmla="*/ 54591 h 777922"/>
              <a:gd name="connsiteX53" fmla="*/ 4380931 w 6687403"/>
              <a:gd name="connsiteY53" fmla="*/ 40943 h 777922"/>
              <a:gd name="connsiteX54" fmla="*/ 4326340 w 6687403"/>
              <a:gd name="connsiteY54" fmla="*/ 27295 h 777922"/>
              <a:gd name="connsiteX55" fmla="*/ 4039737 w 6687403"/>
              <a:gd name="connsiteY55" fmla="*/ 0 h 777922"/>
              <a:gd name="connsiteX56" fmla="*/ 2934268 w 6687403"/>
              <a:gd name="connsiteY56" fmla="*/ 13647 h 777922"/>
              <a:gd name="connsiteX57" fmla="*/ 2784143 w 6687403"/>
              <a:gd name="connsiteY57" fmla="*/ 81886 h 777922"/>
              <a:gd name="connsiteX58" fmla="*/ 2743200 w 6687403"/>
              <a:gd name="connsiteY58" fmla="*/ 109182 h 777922"/>
              <a:gd name="connsiteX59" fmla="*/ 2579426 w 6687403"/>
              <a:gd name="connsiteY59" fmla="*/ 150125 h 777922"/>
              <a:gd name="connsiteX60" fmla="*/ 2361062 w 6687403"/>
              <a:gd name="connsiteY60" fmla="*/ 163773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687403" h="777922">
                <a:moveTo>
                  <a:pt x="2320119" y="122829"/>
                </a:moveTo>
                <a:cubicBezTo>
                  <a:pt x="2297373" y="118280"/>
                  <a:pt x="2274384" y="114808"/>
                  <a:pt x="2251880" y="109182"/>
                </a:cubicBezTo>
                <a:cubicBezTo>
                  <a:pt x="2147800" y="83162"/>
                  <a:pt x="2284013" y="107420"/>
                  <a:pt x="2156346" y="81886"/>
                </a:cubicBezTo>
                <a:cubicBezTo>
                  <a:pt x="2129211" y="76459"/>
                  <a:pt x="2101755" y="72787"/>
                  <a:pt x="2074459" y="68238"/>
                </a:cubicBezTo>
                <a:cubicBezTo>
                  <a:pt x="1963801" y="69495"/>
                  <a:pt x="839610" y="73910"/>
                  <a:pt x="450376" y="95534"/>
                </a:cubicBezTo>
                <a:cubicBezTo>
                  <a:pt x="389682" y="98906"/>
                  <a:pt x="359791" y="121592"/>
                  <a:pt x="300250" y="136477"/>
                </a:cubicBezTo>
                <a:cubicBezTo>
                  <a:pt x="257226" y="147233"/>
                  <a:pt x="243878" y="149087"/>
                  <a:pt x="204716" y="163773"/>
                </a:cubicBezTo>
                <a:cubicBezTo>
                  <a:pt x="74163" y="212730"/>
                  <a:pt x="188467" y="173738"/>
                  <a:pt x="95534" y="204716"/>
                </a:cubicBezTo>
                <a:cubicBezTo>
                  <a:pt x="384" y="299866"/>
                  <a:pt x="23009" y="249154"/>
                  <a:pt x="0" y="341194"/>
                </a:cubicBezTo>
                <a:cubicBezTo>
                  <a:pt x="13648" y="395785"/>
                  <a:pt x="16750" y="454162"/>
                  <a:pt x="40943" y="504967"/>
                </a:cubicBezTo>
                <a:cubicBezTo>
                  <a:pt x="42214" y="507636"/>
                  <a:pt x="139284" y="641501"/>
                  <a:pt x="177420" y="668740"/>
                </a:cubicBezTo>
                <a:cubicBezTo>
                  <a:pt x="193976" y="680565"/>
                  <a:pt x="214759" y="685252"/>
                  <a:pt x="232012" y="696035"/>
                </a:cubicBezTo>
                <a:cubicBezTo>
                  <a:pt x="324810" y="754033"/>
                  <a:pt x="245404" y="726680"/>
                  <a:pt x="341194" y="750626"/>
                </a:cubicBezTo>
                <a:cubicBezTo>
                  <a:pt x="377588" y="746077"/>
                  <a:pt x="414290" y="743540"/>
                  <a:pt x="450376" y="736979"/>
                </a:cubicBezTo>
                <a:cubicBezTo>
                  <a:pt x="519082" y="724487"/>
                  <a:pt x="467929" y="712460"/>
                  <a:pt x="559558" y="709683"/>
                </a:cubicBezTo>
                <a:cubicBezTo>
                  <a:pt x="836972" y="701276"/>
                  <a:pt x="1114567" y="700584"/>
                  <a:pt x="1392071" y="696035"/>
                </a:cubicBezTo>
                <a:cubicBezTo>
                  <a:pt x="1487605" y="691486"/>
                  <a:pt x="1583274" y="689202"/>
                  <a:pt x="1678674" y="682388"/>
                </a:cubicBezTo>
                <a:cubicBezTo>
                  <a:pt x="1710761" y="680096"/>
                  <a:pt x="1742237" y="672292"/>
                  <a:pt x="1774209" y="668740"/>
                </a:cubicBezTo>
                <a:cubicBezTo>
                  <a:pt x="1824150" y="663191"/>
                  <a:pt x="1874430" y="660963"/>
                  <a:pt x="1924334" y="655092"/>
                </a:cubicBezTo>
                <a:cubicBezTo>
                  <a:pt x="1951816" y="651859"/>
                  <a:pt x="1978826" y="645357"/>
                  <a:pt x="2006220" y="641444"/>
                </a:cubicBezTo>
                <a:cubicBezTo>
                  <a:pt x="2042529" y="636257"/>
                  <a:pt x="2079009" y="632346"/>
                  <a:pt x="2115403" y="627797"/>
                </a:cubicBezTo>
                <a:cubicBezTo>
                  <a:pt x="2319879" y="576677"/>
                  <a:pt x="2190709" y="603747"/>
                  <a:pt x="2647665" y="627797"/>
                </a:cubicBezTo>
                <a:cubicBezTo>
                  <a:pt x="2662031" y="628553"/>
                  <a:pt x="2674776" y="637492"/>
                  <a:pt x="2688609" y="641444"/>
                </a:cubicBezTo>
                <a:cubicBezTo>
                  <a:pt x="2706644" y="646597"/>
                  <a:pt x="2724746" y="651737"/>
                  <a:pt x="2743200" y="655092"/>
                </a:cubicBezTo>
                <a:cubicBezTo>
                  <a:pt x="2774849" y="660846"/>
                  <a:pt x="2806940" y="663849"/>
                  <a:pt x="2838734" y="668740"/>
                </a:cubicBezTo>
                <a:cubicBezTo>
                  <a:pt x="2866084" y="672948"/>
                  <a:pt x="2893191" y="678731"/>
                  <a:pt x="2920620" y="682388"/>
                </a:cubicBezTo>
                <a:cubicBezTo>
                  <a:pt x="2961454" y="687832"/>
                  <a:pt x="3002669" y="690209"/>
                  <a:pt x="3043450" y="696035"/>
                </a:cubicBezTo>
                <a:cubicBezTo>
                  <a:pt x="3403878" y="747524"/>
                  <a:pt x="2772617" y="667202"/>
                  <a:pt x="3193576" y="723331"/>
                </a:cubicBezTo>
                <a:cubicBezTo>
                  <a:pt x="3234410" y="728776"/>
                  <a:pt x="3275493" y="732166"/>
                  <a:pt x="3316406" y="736979"/>
                </a:cubicBezTo>
                <a:cubicBezTo>
                  <a:pt x="3352832" y="741264"/>
                  <a:pt x="3388961" y="748698"/>
                  <a:pt x="3425588" y="750626"/>
                </a:cubicBezTo>
                <a:cubicBezTo>
                  <a:pt x="3756164" y="768024"/>
                  <a:pt x="4465362" y="774280"/>
                  <a:pt x="4694829" y="777922"/>
                </a:cubicBezTo>
                <a:lnTo>
                  <a:pt x="5281683" y="750626"/>
                </a:lnTo>
                <a:cubicBezTo>
                  <a:pt x="5296038" y="749690"/>
                  <a:pt x="5308670" y="740468"/>
                  <a:pt x="5322626" y="736979"/>
                </a:cubicBezTo>
                <a:cubicBezTo>
                  <a:pt x="5345130" y="731353"/>
                  <a:pt x="5367696" y="724461"/>
                  <a:pt x="5390865" y="723331"/>
                </a:cubicBezTo>
                <a:cubicBezTo>
                  <a:pt x="5554507" y="715348"/>
                  <a:pt x="5718412" y="714232"/>
                  <a:pt x="5882185" y="709683"/>
                </a:cubicBezTo>
                <a:lnTo>
                  <a:pt x="6018662" y="696035"/>
                </a:lnTo>
                <a:cubicBezTo>
                  <a:pt x="6082293" y="690732"/>
                  <a:pt x="6146167" y="688442"/>
                  <a:pt x="6209731" y="682388"/>
                </a:cubicBezTo>
                <a:cubicBezTo>
                  <a:pt x="6241754" y="679338"/>
                  <a:pt x="6273420" y="673289"/>
                  <a:pt x="6305265" y="668740"/>
                </a:cubicBezTo>
                <a:lnTo>
                  <a:pt x="6387152" y="641444"/>
                </a:lnTo>
                <a:cubicBezTo>
                  <a:pt x="6400800" y="636895"/>
                  <a:pt x="6415228" y="634231"/>
                  <a:pt x="6428095" y="627797"/>
                </a:cubicBezTo>
                <a:cubicBezTo>
                  <a:pt x="6469608" y="607040"/>
                  <a:pt x="6513227" y="586974"/>
                  <a:pt x="6550925" y="559558"/>
                </a:cubicBezTo>
                <a:cubicBezTo>
                  <a:pt x="6579660" y="538660"/>
                  <a:pt x="6605067" y="513515"/>
                  <a:pt x="6632812" y="491319"/>
                </a:cubicBezTo>
                <a:cubicBezTo>
                  <a:pt x="6650574" y="477110"/>
                  <a:pt x="6669206" y="464024"/>
                  <a:pt x="6687403" y="450376"/>
                </a:cubicBezTo>
                <a:cubicBezTo>
                  <a:pt x="6682854" y="427630"/>
                  <a:pt x="6684129" y="402885"/>
                  <a:pt x="6673755" y="382137"/>
                </a:cubicBezTo>
                <a:cubicBezTo>
                  <a:pt x="6639572" y="313771"/>
                  <a:pt x="6597339" y="301350"/>
                  <a:pt x="6537277" y="259307"/>
                </a:cubicBezTo>
                <a:cubicBezTo>
                  <a:pt x="6372274" y="143806"/>
                  <a:pt x="6566817" y="267253"/>
                  <a:pt x="6441743" y="204716"/>
                </a:cubicBezTo>
                <a:cubicBezTo>
                  <a:pt x="6427072" y="197381"/>
                  <a:pt x="6416158" y="183180"/>
                  <a:pt x="6400800" y="177421"/>
                </a:cubicBezTo>
                <a:cubicBezTo>
                  <a:pt x="6379080" y="169276"/>
                  <a:pt x="6355065" y="169399"/>
                  <a:pt x="6332561" y="163773"/>
                </a:cubicBezTo>
                <a:cubicBezTo>
                  <a:pt x="6318604" y="160284"/>
                  <a:pt x="6305999" y="150489"/>
                  <a:pt x="6291617" y="150125"/>
                </a:cubicBezTo>
                <a:cubicBezTo>
                  <a:pt x="5945955" y="141374"/>
                  <a:pt x="5600131" y="141026"/>
                  <a:pt x="5254388" y="136477"/>
                </a:cubicBezTo>
                <a:cubicBezTo>
                  <a:pt x="5122460" y="127379"/>
                  <a:pt x="4990036" y="123786"/>
                  <a:pt x="4858603" y="109182"/>
                </a:cubicBezTo>
                <a:cubicBezTo>
                  <a:pt x="4762521" y="98506"/>
                  <a:pt x="4720381" y="94391"/>
                  <a:pt x="4626591" y="81886"/>
                </a:cubicBezTo>
                <a:cubicBezTo>
                  <a:pt x="4479499" y="62273"/>
                  <a:pt x="4583218" y="76482"/>
                  <a:pt x="4462817" y="54591"/>
                </a:cubicBezTo>
                <a:cubicBezTo>
                  <a:pt x="4435591" y="49641"/>
                  <a:pt x="4408065" y="46370"/>
                  <a:pt x="4380931" y="40943"/>
                </a:cubicBezTo>
                <a:cubicBezTo>
                  <a:pt x="4362538" y="37264"/>
                  <a:pt x="4344879" y="30147"/>
                  <a:pt x="4326340" y="27295"/>
                </a:cubicBezTo>
                <a:cubicBezTo>
                  <a:pt x="4256495" y="16549"/>
                  <a:pt x="4101705" y="5164"/>
                  <a:pt x="4039737" y="0"/>
                </a:cubicBezTo>
                <a:lnTo>
                  <a:pt x="2934268" y="13647"/>
                </a:lnTo>
                <a:cubicBezTo>
                  <a:pt x="2861443" y="15341"/>
                  <a:pt x="2846323" y="40432"/>
                  <a:pt x="2784143" y="81886"/>
                </a:cubicBezTo>
                <a:cubicBezTo>
                  <a:pt x="2770495" y="90985"/>
                  <a:pt x="2758761" y="103995"/>
                  <a:pt x="2743200" y="109182"/>
                </a:cubicBezTo>
                <a:cubicBezTo>
                  <a:pt x="2635061" y="145228"/>
                  <a:pt x="2689694" y="131747"/>
                  <a:pt x="2579426" y="150125"/>
                </a:cubicBezTo>
                <a:cubicBezTo>
                  <a:pt x="2482378" y="182475"/>
                  <a:pt x="2552869" y="163773"/>
                  <a:pt x="2361062" y="16377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 9"/>
          <p:cNvSpPr/>
          <p:nvPr/>
        </p:nvSpPr>
        <p:spPr>
          <a:xfrm>
            <a:off x="2930441" y="1771285"/>
            <a:ext cx="208544" cy="75269"/>
          </a:xfrm>
          <a:custGeom>
            <a:avLst/>
            <a:gdLst>
              <a:gd name="connsiteX0" fmla="*/ 208544 w 208544"/>
              <a:gd name="connsiteY0" fmla="*/ 71163 h 75269"/>
              <a:gd name="connsiteX1" fmla="*/ 99362 w 208544"/>
              <a:gd name="connsiteY1" fmla="*/ 16572 h 75269"/>
              <a:gd name="connsiteX2" fmla="*/ 44771 w 208544"/>
              <a:gd name="connsiteY2" fmla="*/ 2924 h 75269"/>
              <a:gd name="connsiteX3" fmla="*/ 85714 w 208544"/>
              <a:gd name="connsiteY3" fmla="*/ 16572 h 75269"/>
              <a:gd name="connsiteX4" fmla="*/ 140305 w 208544"/>
              <a:gd name="connsiteY4" fmla="*/ 30219 h 75269"/>
              <a:gd name="connsiteX5" fmla="*/ 181249 w 208544"/>
              <a:gd name="connsiteY5" fmla="*/ 71163 h 75269"/>
              <a:gd name="connsiteX6" fmla="*/ 85714 w 208544"/>
              <a:gd name="connsiteY6" fmla="*/ 57515 h 75269"/>
              <a:gd name="connsiteX7" fmla="*/ 194896 w 208544"/>
              <a:gd name="connsiteY7" fmla="*/ 71163 h 75269"/>
              <a:gd name="connsiteX8" fmla="*/ 140305 w 208544"/>
              <a:gd name="connsiteY8" fmla="*/ 30219 h 75269"/>
              <a:gd name="connsiteX9" fmla="*/ 99362 w 208544"/>
              <a:gd name="connsiteY9" fmla="*/ 16572 h 75269"/>
              <a:gd name="connsiteX10" fmla="*/ 58419 w 208544"/>
              <a:gd name="connsiteY10" fmla="*/ 2924 h 75269"/>
              <a:gd name="connsiteX11" fmla="*/ 140305 w 208544"/>
              <a:gd name="connsiteY11" fmla="*/ 57515 h 75269"/>
              <a:gd name="connsiteX12" fmla="*/ 99362 w 208544"/>
              <a:gd name="connsiteY12" fmla="*/ 57515 h 75269"/>
              <a:gd name="connsiteX13" fmla="*/ 58419 w 208544"/>
              <a:gd name="connsiteY13" fmla="*/ 43867 h 75269"/>
              <a:gd name="connsiteX14" fmla="*/ 3828 w 208544"/>
              <a:gd name="connsiteY14" fmla="*/ 30219 h 75269"/>
              <a:gd name="connsiteX15" fmla="*/ 167601 w 208544"/>
              <a:gd name="connsiteY15" fmla="*/ 43867 h 75269"/>
              <a:gd name="connsiteX16" fmla="*/ 167601 w 208544"/>
              <a:gd name="connsiteY16" fmla="*/ 30219 h 75269"/>
              <a:gd name="connsiteX17" fmla="*/ 113010 w 208544"/>
              <a:gd name="connsiteY17" fmla="*/ 43867 h 75269"/>
              <a:gd name="connsiteX18" fmla="*/ 153953 w 208544"/>
              <a:gd name="connsiteY18" fmla="*/ 57515 h 75269"/>
              <a:gd name="connsiteX19" fmla="*/ 85714 w 208544"/>
              <a:gd name="connsiteY19" fmla="*/ 43867 h 7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8544" h="75269">
                <a:moveTo>
                  <a:pt x="208544" y="71163"/>
                </a:moveTo>
                <a:cubicBezTo>
                  <a:pt x="146434" y="33896"/>
                  <a:pt x="155457" y="32599"/>
                  <a:pt x="99362" y="16572"/>
                </a:cubicBezTo>
                <a:cubicBezTo>
                  <a:pt x="81327" y="11419"/>
                  <a:pt x="63528" y="2924"/>
                  <a:pt x="44771" y="2924"/>
                </a:cubicBezTo>
                <a:cubicBezTo>
                  <a:pt x="30385" y="2924"/>
                  <a:pt x="71882" y="12620"/>
                  <a:pt x="85714" y="16572"/>
                </a:cubicBezTo>
                <a:cubicBezTo>
                  <a:pt x="103749" y="21725"/>
                  <a:pt x="122108" y="25670"/>
                  <a:pt x="140305" y="30219"/>
                </a:cubicBezTo>
                <a:cubicBezTo>
                  <a:pt x="153953" y="43867"/>
                  <a:pt x="198512" y="62531"/>
                  <a:pt x="181249" y="71163"/>
                </a:cubicBezTo>
                <a:cubicBezTo>
                  <a:pt x="152477" y="85549"/>
                  <a:pt x="53546" y="57515"/>
                  <a:pt x="85714" y="57515"/>
                </a:cubicBezTo>
                <a:cubicBezTo>
                  <a:pt x="122391" y="57515"/>
                  <a:pt x="158502" y="66614"/>
                  <a:pt x="194896" y="71163"/>
                </a:cubicBezTo>
                <a:cubicBezTo>
                  <a:pt x="176699" y="57515"/>
                  <a:pt x="160054" y="41504"/>
                  <a:pt x="140305" y="30219"/>
                </a:cubicBezTo>
                <a:cubicBezTo>
                  <a:pt x="127815" y="23082"/>
                  <a:pt x="99362" y="16572"/>
                  <a:pt x="99362" y="16572"/>
                </a:cubicBezTo>
                <a:cubicBezTo>
                  <a:pt x="85714" y="12023"/>
                  <a:pt x="48247" y="-7248"/>
                  <a:pt x="58419" y="2924"/>
                </a:cubicBezTo>
                <a:cubicBezTo>
                  <a:pt x="81616" y="26121"/>
                  <a:pt x="109183" y="47141"/>
                  <a:pt x="140305" y="57515"/>
                </a:cubicBezTo>
                <a:cubicBezTo>
                  <a:pt x="207501" y="79914"/>
                  <a:pt x="195440" y="73528"/>
                  <a:pt x="99362" y="57515"/>
                </a:cubicBezTo>
                <a:cubicBezTo>
                  <a:pt x="85714" y="52966"/>
                  <a:pt x="72251" y="47819"/>
                  <a:pt x="58419" y="43867"/>
                </a:cubicBezTo>
                <a:cubicBezTo>
                  <a:pt x="40384" y="38714"/>
                  <a:pt x="-14929" y="30219"/>
                  <a:pt x="3828" y="30219"/>
                </a:cubicBezTo>
                <a:cubicBezTo>
                  <a:pt x="58608" y="30219"/>
                  <a:pt x="113010" y="39318"/>
                  <a:pt x="167601" y="43867"/>
                </a:cubicBezTo>
                <a:cubicBezTo>
                  <a:pt x="59462" y="7821"/>
                  <a:pt x="57333" y="11842"/>
                  <a:pt x="167601" y="30219"/>
                </a:cubicBezTo>
                <a:cubicBezTo>
                  <a:pt x="149404" y="34768"/>
                  <a:pt x="121398" y="27090"/>
                  <a:pt x="113010" y="43867"/>
                </a:cubicBezTo>
                <a:cubicBezTo>
                  <a:pt x="106576" y="56734"/>
                  <a:pt x="168339" y="57515"/>
                  <a:pt x="153953" y="57515"/>
                </a:cubicBezTo>
                <a:cubicBezTo>
                  <a:pt x="130756" y="57515"/>
                  <a:pt x="85714" y="43867"/>
                  <a:pt x="85714" y="4386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287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162800" cy="53721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304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latin typeface="Calibri" pitchFamily="34" charset="0"/>
                <a:cs typeface="Calibri" pitchFamily="34" charset="0"/>
              </a:rPr>
              <a:t>KNN model explanation </a:t>
            </a:r>
            <a:endParaRPr lang="en-IN" sz="36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891" y="304800"/>
            <a:ext cx="22098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i="1" u="sng" dirty="0" smtClean="0">
                <a:solidFill>
                  <a:srgbClr val="FF0000"/>
                </a:solidFill>
              </a:rPr>
              <a:t>Problems</a:t>
            </a:r>
            <a:endParaRPr lang="en-US" sz="2800" b="1" i="1" u="sng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1400" b="1" dirty="0" smtClean="0">
                <a:solidFill>
                  <a:schemeClr val="bg2">
                    <a:lumMod val="25000"/>
                  </a:schemeClr>
                </a:solidFill>
              </a:rPr>
              <a:t>Lack of Hospital services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1400" b="1" dirty="0" err="1" smtClean="0">
                <a:solidFill>
                  <a:schemeClr val="bg2">
                    <a:lumMod val="25000"/>
                  </a:schemeClr>
                </a:solidFill>
              </a:rPr>
              <a:t>Reimbursment</a:t>
            </a:r>
            <a:r>
              <a:rPr lang="en-IN" sz="1400" b="1" dirty="0" smtClean="0">
                <a:solidFill>
                  <a:schemeClr val="bg2">
                    <a:lumMod val="25000"/>
                  </a:schemeClr>
                </a:solidFill>
              </a:rPr>
              <a:t> of Hospitality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410691" y="68580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73399" y="148936"/>
            <a:ext cx="2057400" cy="198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u="sng" dirty="0" smtClean="0">
                <a:solidFill>
                  <a:srgbClr val="FF0000"/>
                </a:solidFill>
              </a:rPr>
              <a:t>Attributes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200" dirty="0"/>
              <a:t>Pregnancies</a:t>
            </a:r>
            <a:r>
              <a:rPr lang="en-US" sz="1200" dirty="0" smtClean="0"/>
              <a:t> </a:t>
            </a:r>
            <a:endParaRPr lang="en-US" sz="900" dirty="0" smtClean="0"/>
          </a:p>
          <a:p>
            <a:pPr marL="285750" indent="-285750">
              <a:buFont typeface="+mj-lt"/>
              <a:buAutoNum type="romanUcPeriod"/>
            </a:pPr>
            <a:r>
              <a:rPr lang="en-US" sz="1100" dirty="0"/>
              <a:t>Glucose</a:t>
            </a:r>
            <a:r>
              <a:rPr lang="en-US" sz="1100" dirty="0" smtClean="0"/>
              <a:t> </a:t>
            </a:r>
            <a:endParaRPr lang="en-US" dirty="0" smtClean="0"/>
          </a:p>
          <a:p>
            <a:pPr marL="285750" indent="-285750">
              <a:buFont typeface="+mj-lt"/>
              <a:buAutoNum type="romanUcPeriod"/>
            </a:pPr>
            <a:r>
              <a:rPr lang="en-US" sz="1100" dirty="0" smtClean="0"/>
              <a:t> Blood Pressure 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100" dirty="0" smtClean="0"/>
              <a:t>Skin Thickness 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100" dirty="0"/>
              <a:t>Insulin</a:t>
            </a:r>
            <a:r>
              <a:rPr lang="en-US" sz="1100" dirty="0" smtClean="0"/>
              <a:t> 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100" dirty="0"/>
              <a:t>BMI</a:t>
            </a:r>
            <a:r>
              <a:rPr lang="en-US" sz="1100" dirty="0" smtClean="0"/>
              <a:t> 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100" dirty="0" smtClean="0"/>
              <a:t>Diabetes Pedigree Function 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100" dirty="0"/>
              <a:t>Age</a:t>
            </a:r>
            <a:r>
              <a:rPr lang="en-US" sz="1100" dirty="0" smtClean="0"/>
              <a:t> 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011882" y="734291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97682" y="83127"/>
            <a:ext cx="2362200" cy="1905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3" y="1631"/>
            <a:ext cx="3354843" cy="3197137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6781800" y="3083169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82" y="3739661"/>
            <a:ext cx="3255818" cy="811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" y="2271991"/>
            <a:ext cx="3996237" cy="4187326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4419600" y="3739660"/>
            <a:ext cx="706583" cy="527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0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1"/>
            <a:ext cx="8458200" cy="340878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Heart full </a:t>
            </a:r>
            <a:r>
              <a:rPr lang="en-IN" dirty="0" err="1" smtClean="0"/>
              <a:t>tahnks</a:t>
            </a:r>
            <a:r>
              <a:rPr lang="en-IN" dirty="0" smtClean="0"/>
              <a:t> to sir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akshay</a:t>
            </a:r>
            <a:r>
              <a:rPr lang="en-IN" dirty="0" smtClean="0"/>
              <a:t> </a:t>
            </a:r>
            <a:r>
              <a:rPr lang="en-IN" dirty="0" err="1" smtClean="0"/>
              <a:t>kothuri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hemant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nikhil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To share their valuable knowledge with us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0623337">
            <a:off x="301388" y="457200"/>
            <a:ext cx="8839200" cy="1143000"/>
          </a:xfrm>
        </p:spPr>
        <p:txBody>
          <a:bodyPr>
            <a:normAutofit fontScale="85000" lnSpcReduction="20000"/>
          </a:bodyPr>
          <a:lstStyle/>
          <a:p>
            <a:r>
              <a:rPr lang="en-IN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88508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798</TotalTime>
  <Words>98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Heart full tahnks to sir   akshay kothuri   hemant   nikhil  To share their valuable knowledge with us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L.Jagadeeswar Reddy</dc:creator>
  <cp:lastModifiedBy>niveda</cp:lastModifiedBy>
  <cp:revision>35</cp:revision>
  <dcterms:created xsi:type="dcterms:W3CDTF">2019-07-15T22:23:46Z</dcterms:created>
  <dcterms:modified xsi:type="dcterms:W3CDTF">2019-07-16T16:51:19Z</dcterms:modified>
</cp:coreProperties>
</file>