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73" r:id="rId3"/>
    <p:sldId id="258" r:id="rId4"/>
    <p:sldId id="257" r:id="rId5"/>
    <p:sldId id="266" r:id="rId6"/>
    <p:sldId id="265" r:id="rId7"/>
    <p:sldId id="259" r:id="rId8"/>
    <p:sldId id="264" r:id="rId9"/>
    <p:sldId id="274" r:id="rId10"/>
    <p:sldId id="27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60" d="100"/>
          <a:sy n="60" d="100"/>
        </p:scale>
        <p:origin x="-1104" y="-3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7/16/2019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7/16/2019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7/16/2019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7/16/2019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7/16/2019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7/16/2019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7/16/2019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7/16/2019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7/16/2019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7/16/2019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7/16/2019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7/16/2019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7/16/2019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7/16/2019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7/16/2019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7/16/2019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7/16/2019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35560" y="2181499"/>
            <a:ext cx="6761137" cy="2168433"/>
          </a:xfrm>
        </p:spPr>
        <p:txBody>
          <a:bodyPr/>
          <a:lstStyle/>
          <a:p>
            <a:pPr algn="ctr"/>
            <a:r>
              <a:rPr lang="en-IN" b="1" dirty="0" smtClean="0"/>
              <a:t/>
            </a:r>
            <a:br>
              <a:rPr lang="en-IN" b="1" dirty="0" smtClean="0"/>
            </a:br>
            <a:r>
              <a:rPr lang="en-IN" b="1" dirty="0" smtClean="0"/>
              <a:t/>
            </a:r>
            <a:br>
              <a:rPr lang="en-IN" b="1" dirty="0" smtClean="0"/>
            </a:br>
            <a:r>
              <a:rPr lang="en-IN" b="1" dirty="0" smtClean="0"/>
              <a:t>KAGGLE GEEKS</a:t>
            </a:r>
            <a:br>
              <a:rPr lang="en-IN" b="1" dirty="0" smtClean="0"/>
            </a:br>
            <a:endParaRPr lang="en-IN" sz="5400" b="1" dirty="0"/>
          </a:p>
        </p:txBody>
      </p:sp>
      <p:sp>
        <p:nvSpPr>
          <p:cNvPr id="9" name="TextBox 8"/>
          <p:cNvSpPr txBox="1"/>
          <p:nvPr/>
        </p:nvSpPr>
        <p:spPr>
          <a:xfrm>
            <a:off x="9180786" y="4508937"/>
            <a:ext cx="3011214" cy="1477328"/>
          </a:xfrm>
          <a:prstGeom prst="rect">
            <a:avLst/>
          </a:prstGeom>
          <a:noFill/>
        </p:spPr>
        <p:txBody>
          <a:bodyPr wrap="square" rtlCol="0">
            <a:spAutoFit/>
          </a:bodyPr>
          <a:lstStyle/>
          <a:p>
            <a:r>
              <a:rPr lang="en-IN" b="1" dirty="0" smtClean="0">
                <a:solidFill>
                  <a:schemeClr val="bg1"/>
                </a:solidFill>
                <a:latin typeface="Bahnschrift" pitchFamily="34" charset="0"/>
              </a:rPr>
              <a:t>Harish Kumar Reddy G</a:t>
            </a:r>
          </a:p>
          <a:p>
            <a:r>
              <a:rPr lang="en-IN" b="1" dirty="0" err="1" smtClean="0">
                <a:solidFill>
                  <a:schemeClr val="bg1"/>
                </a:solidFill>
                <a:latin typeface="Bahnschrift" pitchFamily="34" charset="0"/>
              </a:rPr>
              <a:t>ReddyRani</a:t>
            </a:r>
            <a:r>
              <a:rPr lang="en-IN" b="1" dirty="0" smtClean="0">
                <a:solidFill>
                  <a:schemeClr val="bg1"/>
                </a:solidFill>
                <a:latin typeface="Bahnschrift" pitchFamily="34" charset="0"/>
              </a:rPr>
              <a:t> P</a:t>
            </a:r>
          </a:p>
          <a:p>
            <a:r>
              <a:rPr lang="en-IN" b="1" dirty="0" err="1" smtClean="0">
                <a:solidFill>
                  <a:schemeClr val="bg1"/>
                </a:solidFill>
                <a:latin typeface="Bahnschrift" pitchFamily="34" charset="0"/>
              </a:rPr>
              <a:t>Mohamad</a:t>
            </a:r>
            <a:r>
              <a:rPr lang="en-IN" b="1" dirty="0" smtClean="0">
                <a:solidFill>
                  <a:schemeClr val="bg1"/>
                </a:solidFill>
                <a:latin typeface="Bahnschrift" pitchFamily="34" charset="0"/>
              </a:rPr>
              <a:t> Ali S</a:t>
            </a:r>
          </a:p>
          <a:p>
            <a:r>
              <a:rPr lang="en-IN" b="1" dirty="0" err="1" smtClean="0">
                <a:solidFill>
                  <a:schemeClr val="bg1"/>
                </a:solidFill>
                <a:latin typeface="Bahnschrift" pitchFamily="34" charset="0"/>
              </a:rPr>
              <a:t>Manjula</a:t>
            </a:r>
            <a:r>
              <a:rPr lang="en-IN" b="1" dirty="0" smtClean="0">
                <a:solidFill>
                  <a:schemeClr val="bg1"/>
                </a:solidFill>
                <a:latin typeface="Bahnschrift" pitchFamily="34" charset="0"/>
              </a:rPr>
              <a:t> L</a:t>
            </a:r>
          </a:p>
          <a:p>
            <a:r>
              <a:rPr lang="en-IN" b="1" dirty="0" err="1" smtClean="0">
                <a:solidFill>
                  <a:schemeClr val="bg1"/>
                </a:solidFill>
                <a:latin typeface="Bahnschrift" pitchFamily="34" charset="0"/>
              </a:rPr>
              <a:t>Niveda</a:t>
            </a:r>
            <a:r>
              <a:rPr lang="en-IN" b="1" dirty="0" smtClean="0">
                <a:solidFill>
                  <a:schemeClr val="bg1"/>
                </a:solidFill>
                <a:latin typeface="Bahnschrift" pitchFamily="34" charset="0"/>
              </a:rPr>
              <a:t> C</a:t>
            </a:r>
            <a:endParaRPr lang="en-IN" b="1" dirty="0">
              <a:solidFill>
                <a:schemeClr val="bg1"/>
              </a:solidFill>
              <a:latin typeface="Bahnschrift" pitchFamily="34" charset="0"/>
            </a:endParaRPr>
          </a:p>
        </p:txBody>
      </p:sp>
    </p:spTree>
    <p:extLst>
      <p:ext uri="{BB962C8B-B14F-4D97-AF65-F5344CB8AC3E}">
        <p14:creationId xmlns:p14="http://schemas.microsoft.com/office/powerpoint/2010/main" xmlns="" val="1272814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B0F0"/>
                </a:solidFill>
              </a:rPr>
              <a:t>Conclusion</a:t>
            </a:r>
            <a:endParaRPr lang="en-IN" dirty="0">
              <a:solidFill>
                <a:srgbClr val="00B0F0"/>
              </a:solidFill>
            </a:endParaRPr>
          </a:p>
        </p:txBody>
      </p:sp>
      <p:sp>
        <p:nvSpPr>
          <p:cNvPr id="3" name="Content Placeholder 2"/>
          <p:cNvSpPr>
            <a:spLocks noGrp="1"/>
          </p:cNvSpPr>
          <p:nvPr>
            <p:ph idx="1"/>
          </p:nvPr>
        </p:nvSpPr>
        <p:spPr/>
        <p:txBody>
          <a:bodyPr/>
          <a:lstStyle/>
          <a:p>
            <a:r>
              <a:rPr lang="en-IN" dirty="0" smtClean="0">
                <a:solidFill>
                  <a:schemeClr val="bg1"/>
                </a:solidFill>
              </a:rPr>
              <a:t>Through this project, we created a machine learning model that is able to predict the patients with diabetes with highest risk of being readmitted within 30 days. The best model was a logistic regression..</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p:cNvSpPr txBox="1"/>
          <p:nvPr/>
        </p:nvSpPr>
        <p:spPr>
          <a:xfrm>
            <a:off x="3179298" y="2489982"/>
            <a:ext cx="5317588" cy="1323439"/>
          </a:xfrm>
          <a:prstGeom prst="rect">
            <a:avLst/>
          </a:prstGeom>
          <a:noFill/>
        </p:spPr>
        <p:txBody>
          <a:bodyPr wrap="square" rtlCol="0">
            <a:spAutoFit/>
          </a:bodyPr>
          <a:lstStyle/>
          <a:p>
            <a:pPr algn="ctr"/>
            <a:r>
              <a:rPr lang="en-IN" sz="8000" dirty="0">
                <a:solidFill>
                  <a:schemeClr val="bg1"/>
                </a:solidFill>
              </a:rPr>
              <a:t>Thank You</a:t>
            </a:r>
          </a:p>
        </p:txBody>
      </p:sp>
    </p:spTree>
    <p:extLst>
      <p:ext uri="{BB962C8B-B14F-4D97-AF65-F5344CB8AC3E}">
        <p14:creationId xmlns:p14="http://schemas.microsoft.com/office/powerpoint/2010/main" xmlns="" val="2632879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82418" y="1956042"/>
            <a:ext cx="8825658" cy="2677648"/>
          </a:xfrm>
        </p:spPr>
        <p:txBody>
          <a:bodyPr/>
          <a:lstStyle/>
          <a:p>
            <a:pPr algn="r"/>
            <a:r>
              <a:rPr lang="en-IN" dirty="0" smtClean="0"/>
              <a:t>Predicting Hospital Readmission For patient With Diabetes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B0F0"/>
                </a:solidFill>
              </a:rPr>
              <a:t>Introduction</a:t>
            </a:r>
            <a:endParaRPr lang="en-IN" dirty="0">
              <a:solidFill>
                <a:srgbClr val="00B0F0"/>
              </a:solidFill>
            </a:endParaRPr>
          </a:p>
        </p:txBody>
      </p:sp>
      <p:sp>
        <p:nvSpPr>
          <p:cNvPr id="3" name="Content Placeholder 2"/>
          <p:cNvSpPr>
            <a:spLocks noGrp="1"/>
          </p:cNvSpPr>
          <p:nvPr>
            <p:ph idx="1"/>
          </p:nvPr>
        </p:nvSpPr>
        <p:spPr>
          <a:xfrm>
            <a:off x="450167" y="1941342"/>
            <a:ext cx="6760530" cy="4572000"/>
          </a:xfrm>
        </p:spPr>
        <p:txBody>
          <a:bodyPr/>
          <a:lstStyle/>
          <a:p>
            <a:pPr algn="just">
              <a:buFont typeface="Wingdings" panose="05000000000000000000" pitchFamily="2" charset="2"/>
              <a:buChar char="§"/>
            </a:pPr>
            <a:r>
              <a:rPr lang="en-IN" dirty="0" smtClean="0">
                <a:solidFill>
                  <a:schemeClr val="bg1"/>
                </a:solidFill>
              </a:rPr>
              <a:t>A hospital readmission is when a patient who is discharged from the hospital, gets re-admitted again within a certain period of time.</a:t>
            </a:r>
          </a:p>
          <a:p>
            <a:pPr algn="just">
              <a:buFont typeface="Wingdings" panose="05000000000000000000" pitchFamily="2" charset="2"/>
              <a:buChar char="§"/>
            </a:pPr>
            <a:r>
              <a:rPr lang="en-IN" dirty="0" smtClean="0">
                <a:solidFill>
                  <a:schemeClr val="bg1"/>
                </a:solidFill>
              </a:rPr>
              <a:t>Hospital readmission rates for certain conditions are now considered an indicator of hospital quality, and also affect the cost of care adversely.</a:t>
            </a:r>
          </a:p>
          <a:p>
            <a:pPr algn="just">
              <a:buFont typeface="Wingdings" panose="05000000000000000000" pitchFamily="2" charset="2"/>
              <a:buChar char="§"/>
            </a:pPr>
            <a:r>
              <a:rPr lang="en-IN" dirty="0" smtClean="0"/>
              <a:t> </a:t>
            </a:r>
            <a:r>
              <a:rPr lang="en-IN" dirty="0" smtClean="0">
                <a:solidFill>
                  <a:schemeClr val="bg1"/>
                </a:solidFill>
              </a:rPr>
              <a:t>The aim is to improve quality of care for patients and reduce healthcare spending by applying payment penalties to hospitals that have more than expected readmission rates for certain conditions</a:t>
            </a:r>
          </a:p>
          <a:p>
            <a:pPr algn="just">
              <a:buFont typeface="Wingdings" panose="05000000000000000000" pitchFamily="2" charset="2"/>
              <a:buChar char="§"/>
            </a:pPr>
            <a:r>
              <a:rPr lang="en-IN" dirty="0" smtClean="0">
                <a:solidFill>
                  <a:schemeClr val="bg1"/>
                </a:solidFill>
              </a:rPr>
              <a:t>Machine learning helps in providing more accurate predictions than current practices.</a:t>
            </a:r>
            <a:r>
              <a:rPr lang="en-IN" dirty="0" smtClean="0"/>
              <a:t> </a:t>
            </a:r>
            <a:endParaRPr lang="en-IN" dirty="0" smtClean="0">
              <a:solidFill>
                <a:schemeClr val="bg1"/>
              </a:solidFill>
            </a:endParaRPr>
          </a:p>
        </p:txBody>
      </p:sp>
      <p:pic>
        <p:nvPicPr>
          <p:cNvPr id="1026" name="Picture 2" descr="C:\Users\G HARISH KUMAR REDDY\Desktop\1_o_5XX4xfbaHRCdxNiMkXaA.jpeg"/>
          <p:cNvPicPr>
            <a:picLocks noChangeAspect="1" noChangeArrowheads="1"/>
          </p:cNvPicPr>
          <p:nvPr/>
        </p:nvPicPr>
        <p:blipFill>
          <a:blip r:embed="rId2"/>
          <a:srcRect/>
          <a:stretch>
            <a:fillRect/>
          </a:stretch>
        </p:blipFill>
        <p:spPr bwMode="auto">
          <a:xfrm>
            <a:off x="7265795" y="1930400"/>
            <a:ext cx="4728982" cy="3725333"/>
          </a:xfrm>
          <a:prstGeom prst="rect">
            <a:avLst/>
          </a:prstGeom>
          <a:noFill/>
        </p:spPr>
      </p:pic>
    </p:spTree>
    <p:extLst>
      <p:ext uri="{BB962C8B-B14F-4D97-AF65-F5344CB8AC3E}">
        <p14:creationId xmlns:p14="http://schemas.microsoft.com/office/powerpoint/2010/main" xmlns="" val="2432985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B0F0"/>
                </a:solidFill>
              </a:rPr>
              <a:t>Info</a:t>
            </a:r>
            <a:endParaRPr lang="en-IN" dirty="0">
              <a:solidFill>
                <a:srgbClr val="00B0F0"/>
              </a:solidFill>
            </a:endParaRPr>
          </a:p>
        </p:txBody>
      </p:sp>
      <p:sp>
        <p:nvSpPr>
          <p:cNvPr id="3" name="Content Placeholder 2"/>
          <p:cNvSpPr>
            <a:spLocks noGrp="1"/>
          </p:cNvSpPr>
          <p:nvPr>
            <p:ph idx="1"/>
          </p:nvPr>
        </p:nvSpPr>
        <p:spPr/>
        <p:txBody>
          <a:bodyPr/>
          <a:lstStyle/>
          <a:p>
            <a:r>
              <a:rPr lang="en-IN" sz="2000" dirty="0" smtClean="0">
                <a:solidFill>
                  <a:schemeClr val="bg1"/>
                </a:solidFill>
              </a:rPr>
              <a:t>Python 3</a:t>
            </a:r>
            <a:endParaRPr lang="en-IN" sz="2000" dirty="0">
              <a:solidFill>
                <a:schemeClr val="bg1"/>
              </a:solidFill>
            </a:endParaRPr>
          </a:p>
          <a:p>
            <a:r>
              <a:rPr lang="en-IN" sz="2000" dirty="0" smtClean="0">
                <a:solidFill>
                  <a:schemeClr val="bg1"/>
                </a:solidFill>
              </a:rPr>
              <a:t>Libraries:- </a:t>
            </a:r>
            <a:r>
              <a:rPr lang="en-IN" sz="2000" dirty="0" err="1" smtClean="0">
                <a:solidFill>
                  <a:schemeClr val="bg1"/>
                </a:solidFill>
              </a:rPr>
              <a:t>Pandas,Numpy,seaborn</a:t>
            </a:r>
            <a:endParaRPr lang="en-IN" sz="2000" dirty="0">
              <a:solidFill>
                <a:schemeClr val="bg1"/>
              </a:solidFill>
            </a:endParaRPr>
          </a:p>
          <a:p>
            <a:r>
              <a:rPr lang="en-IN" sz="2000" dirty="0" smtClean="0">
                <a:solidFill>
                  <a:schemeClr val="bg1"/>
                </a:solidFill>
              </a:rPr>
              <a:t> Implementations</a:t>
            </a:r>
          </a:p>
          <a:p>
            <a:pPr>
              <a:buNone/>
            </a:pPr>
            <a:r>
              <a:rPr lang="en-IN" sz="2000" dirty="0" smtClean="0">
                <a:solidFill>
                  <a:schemeClr val="bg1"/>
                </a:solidFill>
              </a:rPr>
              <a:t>                             I)  Logistic Regression</a:t>
            </a:r>
          </a:p>
          <a:p>
            <a:pPr>
              <a:buNone/>
            </a:pPr>
            <a:r>
              <a:rPr lang="en-IN" sz="2000" dirty="0" smtClean="0">
                <a:solidFill>
                  <a:schemeClr val="bg1"/>
                </a:solidFill>
              </a:rPr>
              <a:t>                             II) Random Forest</a:t>
            </a:r>
          </a:p>
          <a:p>
            <a:pPr>
              <a:buNone/>
            </a:pPr>
            <a:r>
              <a:rPr lang="en-IN" sz="2000" dirty="0" smtClean="0">
                <a:solidFill>
                  <a:schemeClr val="bg1"/>
                </a:solidFill>
              </a:rPr>
              <a:t>                             III) ANN</a:t>
            </a:r>
            <a:endParaRPr lang="en-IN" sz="2000" dirty="0">
              <a:solidFill>
                <a:schemeClr val="bg1"/>
              </a:solidFill>
            </a:endParaRPr>
          </a:p>
          <a:p>
            <a:pPr>
              <a:buNone/>
            </a:pPr>
            <a:endParaRPr lang="en-IN" dirty="0">
              <a:solidFill>
                <a:schemeClr val="bg1"/>
              </a:solidFill>
            </a:endParaRPr>
          </a:p>
        </p:txBody>
      </p:sp>
    </p:spTree>
    <p:extLst>
      <p:ext uri="{BB962C8B-B14F-4D97-AF65-F5344CB8AC3E}">
        <p14:creationId xmlns:p14="http://schemas.microsoft.com/office/powerpoint/2010/main" xmlns="" val="15543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050" name="Picture 2" descr="C:\Users\G HARISH KUMAR REDDY\Pictures\aa.png"/>
          <p:cNvPicPr>
            <a:picLocks noChangeAspect="1" noChangeArrowheads="1"/>
          </p:cNvPicPr>
          <p:nvPr/>
        </p:nvPicPr>
        <p:blipFill>
          <a:blip r:embed="rId2"/>
          <a:srcRect/>
          <a:stretch>
            <a:fillRect/>
          </a:stretch>
        </p:blipFill>
        <p:spPr bwMode="auto">
          <a:xfrm>
            <a:off x="2490952" y="346841"/>
            <a:ext cx="7062952" cy="6085490"/>
          </a:xfrm>
          <a:prstGeom prst="rect">
            <a:avLst/>
          </a:prstGeom>
          <a:noFill/>
        </p:spPr>
      </p:pic>
    </p:spTree>
    <p:extLst>
      <p:ext uri="{BB962C8B-B14F-4D97-AF65-F5344CB8AC3E}">
        <p14:creationId xmlns:p14="http://schemas.microsoft.com/office/powerpoint/2010/main" xmlns="" val="733630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411965"/>
            <a:ext cx="8761413" cy="706964"/>
          </a:xfrm>
        </p:spPr>
        <p:txBody>
          <a:bodyPr/>
          <a:lstStyle/>
          <a:p>
            <a:pPr algn="ctr"/>
            <a:r>
              <a:rPr lang="en-IN" dirty="0" smtClean="0">
                <a:solidFill>
                  <a:srgbClr val="00B0F0"/>
                </a:solidFill>
              </a:rPr>
              <a:t>Model Prediction</a:t>
            </a:r>
            <a:endParaRPr lang="en-IN" dirty="0">
              <a:solidFill>
                <a:srgbClr val="00B0F0"/>
              </a:solidFill>
            </a:endParaRPr>
          </a:p>
        </p:txBody>
      </p:sp>
      <p:sp>
        <p:nvSpPr>
          <p:cNvPr id="3" name="Content Placeholder 2"/>
          <p:cNvSpPr>
            <a:spLocks noGrp="1"/>
          </p:cNvSpPr>
          <p:nvPr>
            <p:ph idx="1"/>
          </p:nvPr>
        </p:nvSpPr>
        <p:spPr>
          <a:xfrm>
            <a:off x="1142342" y="1486388"/>
            <a:ext cx="7465631" cy="4504509"/>
          </a:xfrm>
        </p:spPr>
        <p:txBody>
          <a:bodyPr>
            <a:normAutofit/>
          </a:bodyPr>
          <a:lstStyle/>
          <a:p>
            <a:r>
              <a:rPr lang="en-IN" sz="2000" dirty="0" smtClean="0">
                <a:solidFill>
                  <a:schemeClr val="bg1"/>
                </a:solidFill>
              </a:rPr>
              <a:t>Importing Dataset</a:t>
            </a:r>
          </a:p>
          <a:p>
            <a:r>
              <a:rPr lang="en-IN" sz="2000" dirty="0" smtClean="0">
                <a:solidFill>
                  <a:schemeClr val="bg1"/>
                </a:solidFill>
              </a:rPr>
              <a:t>data exploration</a:t>
            </a:r>
          </a:p>
          <a:p>
            <a:r>
              <a:rPr lang="en-IN" sz="2000" dirty="0" smtClean="0">
                <a:solidFill>
                  <a:schemeClr val="bg1"/>
                </a:solidFill>
              </a:rPr>
              <a:t>feature engineering</a:t>
            </a:r>
          </a:p>
          <a:p>
            <a:r>
              <a:rPr lang="en-IN" sz="2000" dirty="0" smtClean="0">
                <a:solidFill>
                  <a:schemeClr val="bg1"/>
                </a:solidFill>
              </a:rPr>
              <a:t>building training/validation/test samples</a:t>
            </a:r>
          </a:p>
          <a:p>
            <a:r>
              <a:rPr lang="en-IN" sz="2000" dirty="0" smtClean="0">
                <a:solidFill>
                  <a:schemeClr val="bg1"/>
                </a:solidFill>
              </a:rPr>
              <a:t>model selection</a:t>
            </a:r>
          </a:p>
          <a:p>
            <a:r>
              <a:rPr lang="en-IN" sz="2000" dirty="0" smtClean="0">
                <a:solidFill>
                  <a:schemeClr val="bg1"/>
                </a:solidFill>
              </a:rPr>
              <a:t>model evaluation</a:t>
            </a:r>
          </a:p>
          <a:p>
            <a:pPr>
              <a:buNone/>
            </a:pPr>
            <a:endParaRPr lang="en-IN" sz="2000" dirty="0">
              <a:solidFill>
                <a:schemeClr val="bg1"/>
              </a:solidFill>
            </a:endParaRPr>
          </a:p>
        </p:txBody>
      </p:sp>
    </p:spTree>
    <p:extLst>
      <p:ext uri="{BB962C8B-B14F-4D97-AF65-F5344CB8AC3E}">
        <p14:creationId xmlns:p14="http://schemas.microsoft.com/office/powerpoint/2010/main" xmlns="" val="1553713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25214" y="725212"/>
            <a:ext cx="10931198" cy="1569660"/>
          </a:xfrm>
          <a:prstGeom prst="rect">
            <a:avLst/>
          </a:prstGeom>
          <a:noFill/>
        </p:spPr>
        <p:txBody>
          <a:bodyPr wrap="none" rtlCol="0">
            <a:spAutoFit/>
          </a:bodyPr>
          <a:lstStyle/>
          <a:p>
            <a:pPr algn="ctr"/>
            <a:r>
              <a:rPr lang="en-IN" sz="2400" dirty="0" smtClean="0">
                <a:solidFill>
                  <a:schemeClr val="bg1"/>
                </a:solidFill>
              </a:rPr>
              <a:t>The most important column here is readmitted, which tells us if a patient </a:t>
            </a:r>
          </a:p>
          <a:p>
            <a:pPr algn="ctr"/>
            <a:r>
              <a:rPr lang="en-IN" sz="2400" dirty="0" smtClean="0">
                <a:solidFill>
                  <a:schemeClr val="bg1"/>
                </a:solidFill>
              </a:rPr>
              <a:t>was hospitalized within 30 days, greater than 30 days or not readmitted.</a:t>
            </a:r>
          </a:p>
          <a:p>
            <a:pPr algn="ctr"/>
            <a:r>
              <a:rPr lang="en-IN" sz="2400" dirty="0" smtClean="0">
                <a:solidFill>
                  <a:schemeClr val="bg1"/>
                </a:solidFill>
              </a:rPr>
              <a:t/>
            </a:r>
            <a:br>
              <a:rPr lang="en-IN" sz="2400" dirty="0" smtClean="0">
                <a:solidFill>
                  <a:schemeClr val="bg1"/>
                </a:solidFill>
              </a:rPr>
            </a:br>
            <a:endParaRPr lang="en-IN" sz="2400" dirty="0">
              <a:solidFill>
                <a:schemeClr val="bg1"/>
              </a:solidFill>
            </a:endParaRPr>
          </a:p>
        </p:txBody>
      </p:sp>
      <p:pic>
        <p:nvPicPr>
          <p:cNvPr id="3075" name="Picture 3" descr="C:\Users\G HARISH KUMAR REDDY\Pictures\g.png"/>
          <p:cNvPicPr>
            <a:picLocks noChangeAspect="1" noChangeArrowheads="1"/>
          </p:cNvPicPr>
          <p:nvPr/>
        </p:nvPicPr>
        <p:blipFill>
          <a:blip r:embed="rId2"/>
          <a:srcRect/>
          <a:stretch>
            <a:fillRect/>
          </a:stretch>
        </p:blipFill>
        <p:spPr bwMode="auto">
          <a:xfrm>
            <a:off x="1589289" y="2806262"/>
            <a:ext cx="8773712" cy="2175864"/>
          </a:xfrm>
          <a:prstGeom prst="rect">
            <a:avLst/>
          </a:prstGeom>
          <a:noFill/>
        </p:spPr>
      </p:pic>
    </p:spTree>
    <p:extLst>
      <p:ext uri="{BB962C8B-B14F-4D97-AF65-F5344CB8AC3E}">
        <p14:creationId xmlns:p14="http://schemas.microsoft.com/office/powerpoint/2010/main" xmlns="" val="1213297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7560" y="532233"/>
            <a:ext cx="8761413" cy="706964"/>
          </a:xfrm>
        </p:spPr>
        <p:txBody>
          <a:bodyPr/>
          <a:lstStyle/>
          <a:p>
            <a:pPr algn="ctr"/>
            <a:r>
              <a:rPr lang="en-IN" dirty="0" smtClean="0">
                <a:solidFill>
                  <a:srgbClr val="00B0F0"/>
                </a:solidFill>
              </a:rPr>
              <a:t>Logistic Regression</a:t>
            </a:r>
            <a:endParaRPr lang="en-IN" dirty="0">
              <a:solidFill>
                <a:srgbClr val="00B0F0"/>
              </a:solidFill>
            </a:endParaRPr>
          </a:p>
        </p:txBody>
      </p:sp>
      <p:sp>
        <p:nvSpPr>
          <p:cNvPr id="3" name="Content Placeholder 2"/>
          <p:cNvSpPr>
            <a:spLocks noGrp="1"/>
          </p:cNvSpPr>
          <p:nvPr>
            <p:ph idx="1"/>
          </p:nvPr>
        </p:nvSpPr>
        <p:spPr>
          <a:xfrm>
            <a:off x="1375671" y="1657569"/>
            <a:ext cx="9139929" cy="3416300"/>
          </a:xfrm>
        </p:spPr>
        <p:txBody>
          <a:bodyPr>
            <a:noAutofit/>
          </a:bodyPr>
          <a:lstStyle/>
          <a:p>
            <a:pPr>
              <a:buFont typeface="Wingdings" pitchFamily="2" charset="2"/>
              <a:buChar char="Ø"/>
            </a:pPr>
            <a:r>
              <a:rPr lang="en-IN" sz="2000" dirty="0" smtClean="0">
                <a:solidFill>
                  <a:schemeClr val="bg1"/>
                </a:solidFill>
              </a:rPr>
              <a:t> Logistic regression is a traditional machine learning model that fits a linear decision boundary between the positive and negative samples. This linear function is then passed through a sigmoid function to calculate the probability of the positive class. Logistic regression is an excellent model to use when the features are linearly separable. One advantage of logistic regression is the model is interpretable — i.e. we know which features are important for predicting positive or negative. One thing to consider is that the </a:t>
            </a:r>
            <a:r>
              <a:rPr lang="en-IN" sz="2000" dirty="0" err="1" smtClean="0">
                <a:solidFill>
                  <a:schemeClr val="bg1"/>
                </a:solidFill>
              </a:rPr>
              <a:t>modeling</a:t>
            </a:r>
            <a:r>
              <a:rPr lang="en-IN" sz="2000" dirty="0" smtClean="0">
                <a:solidFill>
                  <a:schemeClr val="bg1"/>
                </a:solidFill>
              </a:rPr>
              <a:t> is sensitive to the scaling of the features, so that is why we scaled the features above. We can fit logistic regression using the following code from </a:t>
            </a:r>
            <a:r>
              <a:rPr lang="en-IN" sz="2000" dirty="0" err="1" smtClean="0">
                <a:solidFill>
                  <a:schemeClr val="bg1"/>
                </a:solidFill>
              </a:rPr>
              <a:t>scikit</a:t>
            </a:r>
            <a:r>
              <a:rPr lang="en-IN" sz="2000" dirty="0" smtClean="0">
                <a:solidFill>
                  <a:schemeClr val="bg1"/>
                </a:solidFill>
              </a:rPr>
              <a:t>-learn.</a:t>
            </a:r>
            <a:br>
              <a:rPr lang="en-IN" sz="2000" dirty="0" smtClean="0">
                <a:solidFill>
                  <a:schemeClr val="bg1"/>
                </a:solidFill>
              </a:rPr>
            </a:br>
            <a:endParaRPr lang="en-IN" sz="2000" dirty="0">
              <a:solidFill>
                <a:schemeClr val="bg1"/>
              </a:solidFill>
            </a:endParaRPr>
          </a:p>
        </p:txBody>
      </p:sp>
      <p:pic>
        <p:nvPicPr>
          <p:cNvPr id="4098" name="Picture 2" descr="C:\Users\G HARISH KUMAR REDDY\Pictures\g.png"/>
          <p:cNvPicPr>
            <a:picLocks noChangeAspect="1" noChangeArrowheads="1"/>
          </p:cNvPicPr>
          <p:nvPr/>
        </p:nvPicPr>
        <p:blipFill>
          <a:blip r:embed="rId2"/>
          <a:srcRect/>
          <a:stretch>
            <a:fillRect/>
          </a:stretch>
        </p:blipFill>
        <p:spPr bwMode="auto">
          <a:xfrm>
            <a:off x="1149250" y="5234700"/>
            <a:ext cx="10063584" cy="1134570"/>
          </a:xfrm>
          <a:prstGeom prst="rect">
            <a:avLst/>
          </a:prstGeom>
          <a:noFill/>
        </p:spPr>
      </p:pic>
    </p:spTree>
    <p:extLst>
      <p:ext uri="{BB962C8B-B14F-4D97-AF65-F5344CB8AC3E}">
        <p14:creationId xmlns:p14="http://schemas.microsoft.com/office/powerpoint/2010/main" xmlns="" val="1736046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38733" y="547999"/>
            <a:ext cx="8761413" cy="706964"/>
          </a:xfrm>
        </p:spPr>
        <p:txBody>
          <a:bodyPr/>
          <a:lstStyle/>
          <a:p>
            <a:pPr algn="ctr"/>
            <a:r>
              <a:rPr lang="en-IN" dirty="0" err="1" smtClean="0">
                <a:solidFill>
                  <a:srgbClr val="00B0F0"/>
                </a:solidFill>
              </a:rPr>
              <a:t>Seaborn</a:t>
            </a:r>
            <a:endParaRPr lang="en-IN" dirty="0">
              <a:solidFill>
                <a:srgbClr val="00B0F0"/>
              </a:solidFill>
            </a:endParaRPr>
          </a:p>
        </p:txBody>
      </p:sp>
      <p:sp>
        <p:nvSpPr>
          <p:cNvPr id="3" name="Content Placeholder 2"/>
          <p:cNvSpPr>
            <a:spLocks noGrp="1"/>
          </p:cNvSpPr>
          <p:nvPr>
            <p:ph idx="1"/>
          </p:nvPr>
        </p:nvSpPr>
        <p:spPr/>
        <p:txBody>
          <a:bodyPr/>
          <a:lstStyle/>
          <a:p>
            <a:endParaRPr lang="en-IN"/>
          </a:p>
        </p:txBody>
      </p:sp>
      <p:pic>
        <p:nvPicPr>
          <p:cNvPr id="5123" name="Picture 3" descr="C:\Users\G HARISH KUMAR REDDY\Pictures\g.png"/>
          <p:cNvPicPr>
            <a:picLocks noChangeAspect="1" noChangeArrowheads="1"/>
          </p:cNvPicPr>
          <p:nvPr/>
        </p:nvPicPr>
        <p:blipFill>
          <a:blip r:embed="rId2"/>
          <a:srcRect/>
          <a:stretch>
            <a:fillRect/>
          </a:stretch>
        </p:blipFill>
        <p:spPr bwMode="auto">
          <a:xfrm>
            <a:off x="1419280" y="1333131"/>
            <a:ext cx="8859838" cy="1244024"/>
          </a:xfrm>
          <a:prstGeom prst="rect">
            <a:avLst/>
          </a:prstGeom>
          <a:noFill/>
        </p:spPr>
      </p:pic>
      <p:pic>
        <p:nvPicPr>
          <p:cNvPr id="5124" name="Picture 4" descr="C:\Users\G HARISH KUMAR REDDY\Pictures\dd.png"/>
          <p:cNvPicPr>
            <a:picLocks noChangeAspect="1" noChangeArrowheads="1"/>
          </p:cNvPicPr>
          <p:nvPr/>
        </p:nvPicPr>
        <p:blipFill>
          <a:blip r:embed="rId3"/>
          <a:srcRect/>
          <a:stretch>
            <a:fillRect/>
          </a:stretch>
        </p:blipFill>
        <p:spPr bwMode="auto">
          <a:xfrm>
            <a:off x="2743200" y="2820222"/>
            <a:ext cx="5801710" cy="378553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381</TotalTime>
  <Words>275</Words>
  <Application>Microsoft Office PowerPoint</Application>
  <PresentationFormat>Custom</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  KAGGLE GEEKS </vt:lpstr>
      <vt:lpstr>Predicting Hospital Readmission For patient With Diabetes</vt:lpstr>
      <vt:lpstr>Introduction</vt:lpstr>
      <vt:lpstr>Info</vt:lpstr>
      <vt:lpstr>Slide 5</vt:lpstr>
      <vt:lpstr>Model Prediction</vt:lpstr>
      <vt:lpstr>Slide 7</vt:lpstr>
      <vt:lpstr>Logistic Regression</vt:lpstr>
      <vt:lpstr>Seaborn</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ZANZARA Hunt</dc:title>
  <dc:creator>Kill Me Dude</dc:creator>
  <cp:lastModifiedBy>G HARISH KUMAR REDDY</cp:lastModifiedBy>
  <cp:revision>44</cp:revision>
  <dcterms:created xsi:type="dcterms:W3CDTF">2018-06-12T14:01:22Z</dcterms:created>
  <dcterms:modified xsi:type="dcterms:W3CDTF">2019-07-16T10:41:38Z</dcterms:modified>
</cp:coreProperties>
</file>