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2" r:id="rId4"/>
    <p:sldId id="261" r:id="rId5"/>
    <p:sldId id="260" r:id="rId6"/>
    <p:sldId id="263" r:id="rId7"/>
    <p:sldId id="264" r:id="rId8"/>
    <p:sldId id="265" r:id="rId9"/>
    <p:sldId id="266" r:id="rId10"/>
    <p:sldId id="267" r:id="rId11"/>
    <p:sldId id="268" r:id="rId12"/>
    <p:sldId id="269" r:id="rId13"/>
    <p:sldId id="270" r:id="rId14"/>
    <p:sldId id="271" r:id="rId15"/>
    <p:sldId id="272" r:id="rId16"/>
    <p:sldId id="277" r:id="rId17"/>
    <p:sldId id="276"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32" autoAdjust="0"/>
  </p:normalViewPr>
  <p:slideViewPr>
    <p:cSldViewPr snapToGrid="0">
      <p:cViewPr varScale="1">
        <p:scale>
          <a:sx n="82" d="100"/>
          <a:sy n="82" d="100"/>
        </p:scale>
        <p:origin x="720" y="58"/>
      </p:cViewPr>
      <p:guideLst/>
    </p:cSldViewPr>
  </p:slideViewPr>
  <p:notesTextViewPr>
    <p:cViewPr>
      <p:scale>
        <a:sx n="1" d="1"/>
        <a:sy n="1" d="1"/>
      </p:scale>
      <p:origin x="0" y="0"/>
    </p:cViewPr>
  </p:notesTextViewPr>
  <p:sorterViewPr>
    <p:cViewPr>
      <p:scale>
        <a:sx n="200" d="100"/>
        <a:sy n="200" d="100"/>
      </p:scale>
      <p:origin x="0" y="-36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2BDBDF9-59EC-4D88-BF07-75D8860A2455}" type="datetimeFigureOut">
              <a:rPr lang="en-US" smtClean="0"/>
              <a:t>6/20/2019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4D49E596-5FFC-4BDF-84D6-3A77CA859920}" type="slidenum">
              <a:rPr lang="en-US" smtClean="0"/>
              <a:t>‹#›</a:t>
            </a:fld>
            <a:endParaRPr lang="en-US"/>
          </a:p>
        </p:txBody>
      </p:sp>
    </p:spTree>
    <p:extLst>
      <p:ext uri="{BB962C8B-B14F-4D97-AF65-F5344CB8AC3E}">
        <p14:creationId xmlns:p14="http://schemas.microsoft.com/office/powerpoint/2010/main" val="734158679"/>
      </p:ext>
    </p:extLst>
  </p:cSld>
  <p:clrMapOvr>
    <a:masterClrMapping/>
  </p:clrMapOvr>
  <p:transition spd="slow" advTm="3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BDBDF9-59EC-4D88-BF07-75D8860A2455}" type="datetimeFigureOut">
              <a:rPr lang="en-US" smtClean="0"/>
              <a:t>6/20/2019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49E596-5FFC-4BDF-84D6-3A77CA859920}" type="slidenum">
              <a:rPr lang="en-US" smtClean="0"/>
              <a:t>‹#›</a:t>
            </a:fld>
            <a:endParaRPr lang="en-US"/>
          </a:p>
        </p:txBody>
      </p:sp>
    </p:spTree>
    <p:extLst>
      <p:ext uri="{BB962C8B-B14F-4D97-AF65-F5344CB8AC3E}">
        <p14:creationId xmlns:p14="http://schemas.microsoft.com/office/powerpoint/2010/main" val="2391659736"/>
      </p:ext>
    </p:extLst>
  </p:cSld>
  <p:clrMapOvr>
    <a:masterClrMapping/>
  </p:clrMapOvr>
  <p:transition spd="slow" advTm="3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2BDBDF9-59EC-4D88-BF07-75D8860A2455}" type="datetimeFigureOut">
              <a:rPr lang="en-US" smtClean="0"/>
              <a:t>6/20/2019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D49E596-5FFC-4BDF-84D6-3A77CA859920}" type="slidenum">
              <a:rPr lang="en-US" smtClean="0"/>
              <a:t>‹#›</a:t>
            </a:fld>
            <a:endParaRPr lang="en-US"/>
          </a:p>
        </p:txBody>
      </p:sp>
    </p:spTree>
    <p:extLst>
      <p:ext uri="{BB962C8B-B14F-4D97-AF65-F5344CB8AC3E}">
        <p14:creationId xmlns:p14="http://schemas.microsoft.com/office/powerpoint/2010/main" val="142854338"/>
      </p:ext>
    </p:extLst>
  </p:cSld>
  <p:clrMapOvr>
    <a:masterClrMapping/>
  </p:clrMapOvr>
  <p:transition spd="slow" advTm="3000">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2BDBDF9-59EC-4D88-BF07-75D8860A2455}" type="datetimeFigureOut">
              <a:rPr lang="en-US" smtClean="0"/>
              <a:t>6/20/2019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D49E596-5FFC-4BDF-84D6-3A77CA859920}"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99369597"/>
      </p:ext>
    </p:extLst>
  </p:cSld>
  <p:clrMapOvr>
    <a:masterClrMapping/>
  </p:clrMapOvr>
  <p:transition spd="slow" advTm="3000">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2BDBDF9-59EC-4D88-BF07-75D8860A2455}" type="datetimeFigureOut">
              <a:rPr lang="en-US" smtClean="0"/>
              <a:t>6/20/2019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D49E596-5FFC-4BDF-84D6-3A77CA859920}" type="slidenum">
              <a:rPr lang="en-US" smtClean="0"/>
              <a:t>‹#›</a:t>
            </a:fld>
            <a:endParaRPr lang="en-US"/>
          </a:p>
        </p:txBody>
      </p:sp>
    </p:spTree>
    <p:extLst>
      <p:ext uri="{BB962C8B-B14F-4D97-AF65-F5344CB8AC3E}">
        <p14:creationId xmlns:p14="http://schemas.microsoft.com/office/powerpoint/2010/main" val="3764167977"/>
      </p:ext>
    </p:extLst>
  </p:cSld>
  <p:clrMapOvr>
    <a:masterClrMapping/>
  </p:clrMapOvr>
  <p:transition spd="slow" advTm="3000">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BDBDF9-59EC-4D88-BF07-75D8860A2455}" type="datetimeFigureOut">
              <a:rPr lang="en-US" smtClean="0"/>
              <a:t>6/20/2019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49E596-5FFC-4BDF-84D6-3A77CA859920}" type="slidenum">
              <a:rPr lang="en-US" smtClean="0"/>
              <a:t>‹#›</a:t>
            </a:fld>
            <a:endParaRPr lang="en-US"/>
          </a:p>
        </p:txBody>
      </p:sp>
    </p:spTree>
    <p:extLst>
      <p:ext uri="{BB962C8B-B14F-4D97-AF65-F5344CB8AC3E}">
        <p14:creationId xmlns:p14="http://schemas.microsoft.com/office/powerpoint/2010/main" val="273501110"/>
      </p:ext>
    </p:extLst>
  </p:cSld>
  <p:clrMapOvr>
    <a:masterClrMapping/>
  </p:clrMapOvr>
  <p:transition spd="slow" advTm="3000">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BDBDF9-59EC-4D88-BF07-75D8860A2455}" type="datetimeFigureOut">
              <a:rPr lang="en-US" smtClean="0"/>
              <a:t>6/20/2019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49E596-5FFC-4BDF-84D6-3A77CA859920}" type="slidenum">
              <a:rPr lang="en-US" smtClean="0"/>
              <a:t>‹#›</a:t>
            </a:fld>
            <a:endParaRPr lang="en-US"/>
          </a:p>
        </p:txBody>
      </p:sp>
    </p:spTree>
    <p:extLst>
      <p:ext uri="{BB962C8B-B14F-4D97-AF65-F5344CB8AC3E}">
        <p14:creationId xmlns:p14="http://schemas.microsoft.com/office/powerpoint/2010/main" val="2614171908"/>
      </p:ext>
    </p:extLst>
  </p:cSld>
  <p:clrMapOvr>
    <a:masterClrMapping/>
  </p:clrMapOvr>
  <p:transition spd="slow" advTm="3000">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DBDF9-59EC-4D88-BF07-75D8860A2455}"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9E596-5FFC-4BDF-84D6-3A77CA859920}" type="slidenum">
              <a:rPr lang="en-US" smtClean="0"/>
              <a:t>‹#›</a:t>
            </a:fld>
            <a:endParaRPr lang="en-US"/>
          </a:p>
        </p:txBody>
      </p:sp>
    </p:spTree>
    <p:extLst>
      <p:ext uri="{BB962C8B-B14F-4D97-AF65-F5344CB8AC3E}">
        <p14:creationId xmlns:p14="http://schemas.microsoft.com/office/powerpoint/2010/main" val="2388238836"/>
      </p:ext>
    </p:extLst>
  </p:cSld>
  <p:clrMapOvr>
    <a:masterClrMapping/>
  </p:clrMapOvr>
  <p:transition spd="slow" advTm="3000">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2BDBDF9-59EC-4D88-BF07-75D8860A2455}" type="datetimeFigureOut">
              <a:rPr lang="en-US" smtClean="0"/>
              <a:t>6/20/2019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D49E596-5FFC-4BDF-84D6-3A77CA859920}" type="slidenum">
              <a:rPr lang="en-US" smtClean="0"/>
              <a:t>‹#›</a:t>
            </a:fld>
            <a:endParaRPr lang="en-US"/>
          </a:p>
        </p:txBody>
      </p:sp>
    </p:spTree>
    <p:extLst>
      <p:ext uri="{BB962C8B-B14F-4D97-AF65-F5344CB8AC3E}">
        <p14:creationId xmlns:p14="http://schemas.microsoft.com/office/powerpoint/2010/main" val="2102084672"/>
      </p:ext>
    </p:extLst>
  </p:cSld>
  <p:clrMapOvr>
    <a:masterClrMapping/>
  </p:clrMapOvr>
  <p:transition spd="slow" advTm="3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DBDF9-59EC-4D88-BF07-75D8860A2455}"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9E596-5FFC-4BDF-84D6-3A77CA859920}" type="slidenum">
              <a:rPr lang="en-US" smtClean="0"/>
              <a:t>‹#›</a:t>
            </a:fld>
            <a:endParaRPr lang="en-US"/>
          </a:p>
        </p:txBody>
      </p:sp>
    </p:spTree>
    <p:extLst>
      <p:ext uri="{BB962C8B-B14F-4D97-AF65-F5344CB8AC3E}">
        <p14:creationId xmlns:p14="http://schemas.microsoft.com/office/powerpoint/2010/main" val="1362071981"/>
      </p:ext>
    </p:extLst>
  </p:cSld>
  <p:clrMapOvr>
    <a:masterClrMapping/>
  </p:clrMapOvr>
  <p:transition spd="slow" advTm="3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2BDBDF9-59EC-4D88-BF07-75D8860A2455}" type="datetimeFigureOut">
              <a:rPr lang="en-US" smtClean="0"/>
              <a:t>6/20/2019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D49E596-5FFC-4BDF-84D6-3A77CA859920}" type="slidenum">
              <a:rPr lang="en-US" smtClean="0"/>
              <a:t>‹#›</a:t>
            </a:fld>
            <a:endParaRPr lang="en-US"/>
          </a:p>
        </p:txBody>
      </p:sp>
    </p:spTree>
    <p:extLst>
      <p:ext uri="{BB962C8B-B14F-4D97-AF65-F5344CB8AC3E}">
        <p14:creationId xmlns:p14="http://schemas.microsoft.com/office/powerpoint/2010/main" val="2362161156"/>
      </p:ext>
    </p:extLst>
  </p:cSld>
  <p:clrMapOvr>
    <a:masterClrMapping/>
  </p:clrMapOvr>
  <p:transition spd="slow" advTm="3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BDBDF9-59EC-4D88-BF07-75D8860A2455}" type="datetimeFigureOut">
              <a:rPr lang="en-US" smtClean="0"/>
              <a:t>6/20/2019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49E596-5FFC-4BDF-84D6-3A77CA859920}" type="slidenum">
              <a:rPr lang="en-US" smtClean="0"/>
              <a:t>‹#›</a:t>
            </a:fld>
            <a:endParaRPr lang="en-US"/>
          </a:p>
        </p:txBody>
      </p:sp>
    </p:spTree>
    <p:extLst>
      <p:ext uri="{BB962C8B-B14F-4D97-AF65-F5344CB8AC3E}">
        <p14:creationId xmlns:p14="http://schemas.microsoft.com/office/powerpoint/2010/main" val="77213864"/>
      </p:ext>
    </p:extLst>
  </p:cSld>
  <p:clrMapOvr>
    <a:masterClrMapping/>
  </p:clrMapOvr>
  <p:transition spd="slow" advTm="3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DBDF9-59EC-4D88-BF07-75D8860A2455}" type="datetimeFigureOut">
              <a:rPr lang="en-US" smtClean="0"/>
              <a:t>6/20/2019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49E596-5FFC-4BDF-84D6-3A77CA859920}" type="slidenum">
              <a:rPr lang="en-US" smtClean="0"/>
              <a:t>‹#›</a:t>
            </a:fld>
            <a:endParaRPr lang="en-US"/>
          </a:p>
        </p:txBody>
      </p:sp>
    </p:spTree>
    <p:extLst>
      <p:ext uri="{BB962C8B-B14F-4D97-AF65-F5344CB8AC3E}">
        <p14:creationId xmlns:p14="http://schemas.microsoft.com/office/powerpoint/2010/main" val="1651184306"/>
      </p:ext>
    </p:extLst>
  </p:cSld>
  <p:clrMapOvr>
    <a:masterClrMapping/>
  </p:clrMapOvr>
  <p:transition spd="slow" advTm="3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BDBDF9-59EC-4D88-BF07-75D8860A2455}" type="datetimeFigureOut">
              <a:rPr lang="en-US" smtClean="0"/>
              <a:t>6/20/2019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49E596-5FFC-4BDF-84D6-3A77CA859920}" type="slidenum">
              <a:rPr lang="en-US" smtClean="0"/>
              <a:t>‹#›</a:t>
            </a:fld>
            <a:endParaRPr lang="en-US"/>
          </a:p>
        </p:txBody>
      </p:sp>
    </p:spTree>
    <p:extLst>
      <p:ext uri="{BB962C8B-B14F-4D97-AF65-F5344CB8AC3E}">
        <p14:creationId xmlns:p14="http://schemas.microsoft.com/office/powerpoint/2010/main" val="1435607143"/>
      </p:ext>
    </p:extLst>
  </p:cSld>
  <p:clrMapOvr>
    <a:masterClrMapping/>
  </p:clrMapOvr>
  <p:transition spd="slow" advTm="3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DBDF9-59EC-4D88-BF07-75D8860A2455}" type="datetimeFigureOut">
              <a:rPr lang="en-US" smtClean="0"/>
              <a:t>6/20/2019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49E596-5FFC-4BDF-84D6-3A77CA859920}" type="slidenum">
              <a:rPr lang="en-US" smtClean="0"/>
              <a:t>‹#›</a:t>
            </a:fld>
            <a:endParaRPr lang="en-US"/>
          </a:p>
        </p:txBody>
      </p:sp>
    </p:spTree>
    <p:extLst>
      <p:ext uri="{BB962C8B-B14F-4D97-AF65-F5344CB8AC3E}">
        <p14:creationId xmlns:p14="http://schemas.microsoft.com/office/powerpoint/2010/main" val="1669647414"/>
      </p:ext>
    </p:extLst>
  </p:cSld>
  <p:clrMapOvr>
    <a:masterClrMapping/>
  </p:clrMapOvr>
  <p:transition spd="slow" advTm="3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BDBDF9-59EC-4D88-BF07-75D8860A2455}" type="datetimeFigureOut">
              <a:rPr lang="en-US" smtClean="0"/>
              <a:t>6/20/2019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49E596-5FFC-4BDF-84D6-3A77CA859920}" type="slidenum">
              <a:rPr lang="en-US" smtClean="0"/>
              <a:t>‹#›</a:t>
            </a:fld>
            <a:endParaRPr lang="en-US"/>
          </a:p>
        </p:txBody>
      </p:sp>
    </p:spTree>
    <p:extLst>
      <p:ext uri="{BB962C8B-B14F-4D97-AF65-F5344CB8AC3E}">
        <p14:creationId xmlns:p14="http://schemas.microsoft.com/office/powerpoint/2010/main" val="2494164025"/>
      </p:ext>
    </p:extLst>
  </p:cSld>
  <p:clrMapOvr>
    <a:masterClrMapping/>
  </p:clrMapOvr>
  <p:transition spd="slow" advTm="3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BDBDF9-59EC-4D88-BF07-75D8860A2455}" type="datetimeFigureOut">
              <a:rPr lang="en-US" smtClean="0"/>
              <a:t>6/20/2019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49E596-5FFC-4BDF-84D6-3A77CA859920}" type="slidenum">
              <a:rPr lang="en-US" smtClean="0"/>
              <a:t>‹#›</a:t>
            </a:fld>
            <a:endParaRPr lang="en-US"/>
          </a:p>
        </p:txBody>
      </p:sp>
    </p:spTree>
    <p:extLst>
      <p:ext uri="{BB962C8B-B14F-4D97-AF65-F5344CB8AC3E}">
        <p14:creationId xmlns:p14="http://schemas.microsoft.com/office/powerpoint/2010/main" val="1854401579"/>
      </p:ext>
    </p:extLst>
  </p:cSld>
  <p:clrMapOvr>
    <a:masterClrMapping/>
  </p:clrMapOvr>
  <p:transition spd="slow" advTm="3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BDBDF9-59EC-4D88-BF07-75D8860A2455}" type="datetimeFigureOut">
              <a:rPr lang="en-US" smtClean="0"/>
              <a:t>6/20/2019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D49E596-5FFC-4BDF-84D6-3A77CA859920}" type="slidenum">
              <a:rPr lang="en-US" smtClean="0"/>
              <a:t>‹#›</a:t>
            </a:fld>
            <a:endParaRPr lang="en-US"/>
          </a:p>
        </p:txBody>
      </p:sp>
    </p:spTree>
    <p:extLst>
      <p:ext uri="{BB962C8B-B14F-4D97-AF65-F5344CB8AC3E}">
        <p14:creationId xmlns:p14="http://schemas.microsoft.com/office/powerpoint/2010/main" val="299282953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ransition spd="slow" advTm="3000">
    <p:push dir="u"/>
  </p:transition>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CFE23-E216-4359-97EC-A54ED5995801}"/>
              </a:ext>
            </a:extLst>
          </p:cNvPr>
          <p:cNvSpPr>
            <a:spLocks noGrp="1"/>
          </p:cNvSpPr>
          <p:nvPr>
            <p:ph type="title"/>
          </p:nvPr>
        </p:nvSpPr>
        <p:spPr>
          <a:xfrm>
            <a:off x="1141413" y="1748900"/>
            <a:ext cx="9905998" cy="3036164"/>
          </a:xfrm>
        </p:spPr>
        <p:txBody>
          <a:bodyPr>
            <a:normAutofit/>
          </a:bodyPr>
          <a:lstStyle/>
          <a:p>
            <a:pPr algn="ctr"/>
            <a:r>
              <a:rPr lang="en-IN" sz="4000" dirty="0">
                <a:solidFill>
                  <a:schemeClr val="accent5">
                    <a:lumMod val="50000"/>
                  </a:schemeClr>
                </a:solidFill>
                <a:latin typeface="Arial Rounded MT Bold" panose="020F0704030504030204" pitchFamily="34" charset="0"/>
              </a:rPr>
              <a:t> prediction of chronic kidney disease using machine learning</a:t>
            </a:r>
            <a:endParaRPr lang="en-US" sz="4000" dirty="0">
              <a:solidFill>
                <a:schemeClr val="accent5">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3338931263"/>
      </p:ext>
    </p:extLst>
  </p:cSld>
  <p:clrMapOvr>
    <a:masterClrMapping/>
  </p:clrMapOvr>
  <p:transition spd="slow" advTm="3000">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BD639-F8FF-4199-9A63-4DD2D66B54C1}"/>
              </a:ext>
            </a:extLst>
          </p:cNvPr>
          <p:cNvSpPr>
            <a:spLocks noGrp="1"/>
          </p:cNvSpPr>
          <p:nvPr>
            <p:ph type="title"/>
          </p:nvPr>
        </p:nvSpPr>
        <p:spPr>
          <a:xfrm>
            <a:off x="1141411" y="1419227"/>
            <a:ext cx="9906000" cy="689492"/>
          </a:xfrm>
        </p:spPr>
        <p:txBody>
          <a:bodyPr>
            <a:normAutofit/>
          </a:bodyPr>
          <a:lstStyle/>
          <a:p>
            <a:pPr algn="l"/>
            <a:r>
              <a:rPr lang="en-IN" sz="3600" i="1" u="sng" dirty="0">
                <a:solidFill>
                  <a:schemeClr val="accent5">
                    <a:lumMod val="50000"/>
                  </a:schemeClr>
                </a:solidFill>
                <a:effectLst>
                  <a:outerShdw blurRad="38100" dist="38100" dir="2700000" algn="tl">
                    <a:srgbClr val="000000">
                      <a:alpha val="43137"/>
                    </a:srgbClr>
                  </a:outerShdw>
                </a:effectLst>
              </a:rPr>
              <a:t>System Architecture:-</a:t>
            </a:r>
            <a:r>
              <a:rPr lang="en-IN" sz="3600" i="1" u="sng" dirty="0">
                <a:solidFill>
                  <a:schemeClr val="bg1"/>
                </a:solidFill>
                <a:effectLst>
                  <a:outerShdw blurRad="38100" dist="38100" dir="2700000" algn="tl">
                    <a:srgbClr val="000000">
                      <a:alpha val="43137"/>
                    </a:srgbClr>
                  </a:outerShdw>
                </a:effectLst>
              </a:rPr>
              <a:t> :-</a:t>
            </a:r>
            <a:endParaRPr lang="en-US" sz="3600" i="1" u="sng" dirty="0">
              <a:solidFill>
                <a:schemeClr val="bg1"/>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B0909C6B-5331-401D-B9BD-45FAD4262EC1}"/>
              </a:ext>
            </a:extLst>
          </p:cNvPr>
          <p:cNvSpPr>
            <a:spLocks noGrp="1"/>
          </p:cNvSpPr>
          <p:nvPr>
            <p:ph type="body" idx="1"/>
          </p:nvPr>
        </p:nvSpPr>
        <p:spPr>
          <a:xfrm>
            <a:off x="1141411" y="2108719"/>
            <a:ext cx="9906000" cy="3690419"/>
          </a:xfrm>
        </p:spPr>
        <p:txBody>
          <a:bodyPr>
            <a:normAutofit/>
          </a:bodyPr>
          <a:lstStyle/>
          <a:p>
            <a:pPr algn="l"/>
            <a:r>
              <a:rPr lang="en-IN" b="1" u="sng" dirty="0">
                <a:solidFill>
                  <a:schemeClr val="bg1"/>
                </a:solidFill>
              </a:rPr>
              <a:t>Dataset :-</a:t>
            </a:r>
          </a:p>
          <a:p>
            <a:pPr marL="342900" indent="-342900" algn="l">
              <a:buFont typeface="Arial" panose="020B0604020202020204" pitchFamily="34" charset="0"/>
              <a:buChar char="•"/>
            </a:pPr>
            <a:r>
              <a:rPr lang="en-IN" sz="2400" dirty="0">
                <a:solidFill>
                  <a:schemeClr val="tx1"/>
                </a:solidFill>
              </a:rPr>
              <a:t>Collect the dataset.</a:t>
            </a:r>
          </a:p>
          <a:p>
            <a:pPr marL="342900" indent="-342900" algn="l">
              <a:buFont typeface="Arial" panose="020B0604020202020204" pitchFamily="34" charset="0"/>
              <a:buChar char="•"/>
            </a:pPr>
            <a:r>
              <a:rPr lang="en-IN" sz="2400" dirty="0">
                <a:solidFill>
                  <a:schemeClr val="tx1"/>
                </a:solidFill>
              </a:rPr>
              <a:t>Pre-process the dataset.</a:t>
            </a:r>
          </a:p>
          <a:p>
            <a:pPr marL="342900" indent="-342900" algn="l">
              <a:buFont typeface="Arial" panose="020B0604020202020204" pitchFamily="34" charset="0"/>
              <a:buChar char="•"/>
            </a:pPr>
            <a:r>
              <a:rPr lang="en-IN" sz="2400" dirty="0">
                <a:solidFill>
                  <a:schemeClr val="tx1"/>
                </a:solidFill>
              </a:rPr>
              <a:t>Assigning values to nominal data features. </a:t>
            </a:r>
          </a:p>
          <a:p>
            <a:pPr marL="342900" indent="-342900" algn="l">
              <a:buFont typeface="Arial" panose="020B0604020202020204" pitchFamily="34" charset="0"/>
              <a:buChar char="•"/>
            </a:pPr>
            <a:r>
              <a:rPr lang="en-IN" sz="2400" dirty="0">
                <a:solidFill>
                  <a:schemeClr val="tx1"/>
                </a:solidFill>
              </a:rPr>
              <a:t>Selected features are used for prediction</a:t>
            </a:r>
          </a:p>
          <a:p>
            <a:pPr marL="342900" indent="-342900" algn="l">
              <a:buFont typeface="Arial" panose="020B0604020202020204" pitchFamily="34" charset="0"/>
              <a:buChar char="•"/>
            </a:pPr>
            <a:r>
              <a:rPr lang="en-IN" sz="2400" dirty="0">
                <a:solidFill>
                  <a:schemeClr val="tx1"/>
                </a:solidFill>
              </a:rPr>
              <a:t>Find out the Accuracy. </a:t>
            </a:r>
          </a:p>
          <a:p>
            <a:pPr marL="342900" indent="-342900">
              <a:buFont typeface="Arial" panose="020B0604020202020204" pitchFamily="34" charset="0"/>
              <a:buChar char="•"/>
            </a:pPr>
            <a:endParaRPr lang="en-IN" sz="2400" dirty="0">
              <a:solidFill>
                <a:schemeClr val="tx1"/>
              </a:solidFill>
            </a:endParaRPr>
          </a:p>
          <a:p>
            <a:pPr marL="342900" indent="-342900">
              <a:buFont typeface="Arial" panose="020B0604020202020204" pitchFamily="34" charset="0"/>
              <a:buChar char="•"/>
            </a:pPr>
            <a:endParaRPr lang="en-US" sz="2400" dirty="0">
              <a:solidFill>
                <a:schemeClr val="tx1"/>
              </a:solidFill>
            </a:endParaRPr>
          </a:p>
          <a:p>
            <a:pPr algn="l"/>
            <a:endParaRPr lang="en-US" sz="2400" cap="none" dirty="0">
              <a:solidFill>
                <a:schemeClr val="tx1"/>
              </a:solidFill>
            </a:endParaRPr>
          </a:p>
        </p:txBody>
      </p:sp>
    </p:spTree>
    <p:extLst>
      <p:ext uri="{BB962C8B-B14F-4D97-AF65-F5344CB8AC3E}">
        <p14:creationId xmlns:p14="http://schemas.microsoft.com/office/powerpoint/2010/main" val="1415422145"/>
      </p:ext>
    </p:extLst>
  </p:cSld>
  <p:clrMapOvr>
    <a:masterClrMapping/>
  </p:clrMapOvr>
  <p:transition spd="slow" advTm="300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516A-B2C3-4840-9060-292FDFB2185A}"/>
              </a:ext>
            </a:extLst>
          </p:cNvPr>
          <p:cNvSpPr>
            <a:spLocks noGrp="1"/>
          </p:cNvSpPr>
          <p:nvPr>
            <p:ph type="title"/>
          </p:nvPr>
        </p:nvSpPr>
        <p:spPr>
          <a:xfrm>
            <a:off x="685800" y="1362269"/>
            <a:ext cx="10820400" cy="695132"/>
          </a:xfrm>
        </p:spPr>
        <p:txBody>
          <a:bodyPr/>
          <a:lstStyle/>
          <a:p>
            <a:pPr algn="l"/>
            <a:r>
              <a:rPr lang="en-IN" i="1" u="sng" dirty="0">
                <a:solidFill>
                  <a:schemeClr val="accent5">
                    <a:lumMod val="50000"/>
                  </a:schemeClr>
                </a:solidFill>
                <a:effectLst>
                  <a:outerShdw blurRad="38100" dist="38100" dir="2700000" algn="tl">
                    <a:srgbClr val="000000">
                      <a:alpha val="43137"/>
                    </a:srgbClr>
                  </a:outerShdw>
                </a:effectLst>
              </a:rPr>
              <a:t>List of modules :-</a:t>
            </a:r>
            <a:endParaRPr lang="en-US" i="1" u="sng" dirty="0">
              <a:solidFill>
                <a:schemeClr val="accent5">
                  <a:lumMod val="50000"/>
                </a:schemeClr>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3ADE4231-7D5F-4534-965C-D8126F021E38}"/>
              </a:ext>
            </a:extLst>
          </p:cNvPr>
          <p:cNvPicPr>
            <a:picLocks noGrp="1" noChangeAspect="1"/>
          </p:cNvPicPr>
          <p:nvPr>
            <p:ph idx="1"/>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561457" y="2193925"/>
            <a:ext cx="5069086" cy="4024313"/>
          </a:xfrm>
        </p:spPr>
      </p:pic>
    </p:spTree>
    <p:extLst>
      <p:ext uri="{BB962C8B-B14F-4D97-AF65-F5344CB8AC3E}">
        <p14:creationId xmlns:p14="http://schemas.microsoft.com/office/powerpoint/2010/main" val="695327227"/>
      </p:ext>
    </p:extLst>
  </p:cSld>
  <p:clrMapOvr>
    <a:masterClrMapping/>
  </p:clrMapOvr>
  <p:transition spd="slow" advTm="300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91F13D0-61D3-4E60-B816-15A0131A10A7}"/>
              </a:ext>
            </a:extLst>
          </p:cNvPr>
          <p:cNvSpPr>
            <a:spLocks noGrp="1"/>
          </p:cNvSpPr>
          <p:nvPr>
            <p:ph type="subTitle" idx="1"/>
          </p:nvPr>
        </p:nvSpPr>
        <p:spPr>
          <a:xfrm>
            <a:off x="1371600" y="1250302"/>
            <a:ext cx="9448800" cy="3601616"/>
          </a:xfrm>
        </p:spPr>
        <p:txBody>
          <a:bodyPr/>
          <a:lstStyle/>
          <a:p>
            <a:r>
              <a:rPr lang="en-IN" u="sng" dirty="0">
                <a:solidFill>
                  <a:schemeClr val="accent5">
                    <a:lumMod val="50000"/>
                  </a:schemeClr>
                </a:solidFill>
              </a:rPr>
              <a:t>Dataset Training:-</a:t>
            </a:r>
          </a:p>
          <a:p>
            <a:pPr marL="342900" indent="-342900">
              <a:buFont typeface="Arial" panose="020B0604020202020204" pitchFamily="34" charset="0"/>
              <a:buChar char="•"/>
            </a:pPr>
            <a:r>
              <a:rPr lang="en-IN" dirty="0"/>
              <a:t>In Dataset, it consists of 400 patients data with 25 features.</a:t>
            </a:r>
          </a:p>
          <a:p>
            <a:pPr marL="342900" indent="-342900">
              <a:buFont typeface="Arial" panose="020B0604020202020204" pitchFamily="34" charset="0"/>
              <a:buChar char="•"/>
            </a:pPr>
            <a:r>
              <a:rPr lang="en-IN" dirty="0"/>
              <a:t>We got this dataset from UCI Repository.</a:t>
            </a:r>
          </a:p>
          <a:p>
            <a:pPr marL="342900" indent="-342900">
              <a:buFont typeface="Arial" panose="020B0604020202020204" pitchFamily="34" charset="0"/>
              <a:buChar char="•"/>
            </a:pPr>
            <a:r>
              <a:rPr lang="en-IN" dirty="0"/>
              <a:t>In features, 14 nominal and 11 numerical datatypes are present. </a:t>
            </a:r>
          </a:p>
          <a:p>
            <a:pPr marL="342900" indent="-342900">
              <a:buFont typeface="Arial" panose="020B0604020202020204" pitchFamily="34" charset="0"/>
              <a:buChar char="•"/>
            </a:pPr>
            <a:r>
              <a:rPr lang="en-US" dirty="0"/>
              <a:t>Pre- processing the data is mandatory because dataset had empty values</a:t>
            </a:r>
          </a:p>
          <a:p>
            <a:endParaRPr lang="en-US" dirty="0"/>
          </a:p>
        </p:txBody>
      </p:sp>
    </p:spTree>
    <p:extLst>
      <p:ext uri="{BB962C8B-B14F-4D97-AF65-F5344CB8AC3E}">
        <p14:creationId xmlns:p14="http://schemas.microsoft.com/office/powerpoint/2010/main" val="4137319617"/>
      </p:ext>
    </p:extLst>
  </p:cSld>
  <p:clrMapOvr>
    <a:masterClrMapping/>
  </p:clrMapOvr>
  <p:transition spd="slow" advTm="300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F6326-9BF4-4F49-BB78-33A8DFFA9561}"/>
              </a:ext>
            </a:extLst>
          </p:cNvPr>
          <p:cNvSpPr>
            <a:spLocks noGrp="1"/>
          </p:cNvSpPr>
          <p:nvPr>
            <p:ph type="ctrTitle"/>
          </p:nvPr>
        </p:nvSpPr>
        <p:spPr>
          <a:xfrm>
            <a:off x="1371600" y="-550506"/>
            <a:ext cx="9448800" cy="214604"/>
          </a:xfrm>
        </p:spPr>
        <p:txBody>
          <a:bodyPr>
            <a:noAutofit/>
          </a:bodyPr>
          <a:lstStyle/>
          <a:p>
            <a:endParaRPr lang="en-US" dirty="0"/>
          </a:p>
        </p:txBody>
      </p:sp>
      <p:sp>
        <p:nvSpPr>
          <p:cNvPr id="3" name="Subtitle 2">
            <a:extLst>
              <a:ext uri="{FF2B5EF4-FFF2-40B4-BE49-F238E27FC236}">
                <a16:creationId xmlns:a16="http://schemas.microsoft.com/office/drawing/2014/main" id="{0CF60C9A-D1BA-46F0-AE9A-FDA2E0B8338A}"/>
              </a:ext>
            </a:extLst>
          </p:cNvPr>
          <p:cNvSpPr>
            <a:spLocks noGrp="1"/>
          </p:cNvSpPr>
          <p:nvPr>
            <p:ph type="subTitle" idx="1"/>
          </p:nvPr>
        </p:nvSpPr>
        <p:spPr>
          <a:xfrm>
            <a:off x="1371600" y="1455576"/>
            <a:ext cx="9448800" cy="3713583"/>
          </a:xfrm>
        </p:spPr>
        <p:txBody>
          <a:bodyPr>
            <a:normAutofit/>
          </a:bodyPr>
          <a:lstStyle/>
          <a:p>
            <a:r>
              <a:rPr lang="en-IN" u="sng" dirty="0">
                <a:solidFill>
                  <a:schemeClr val="accent5">
                    <a:lumMod val="50000"/>
                  </a:schemeClr>
                </a:solidFill>
              </a:rPr>
              <a:t>Pre- Processing :-</a:t>
            </a:r>
          </a:p>
          <a:p>
            <a:r>
              <a:rPr lang="en-IN" dirty="0"/>
              <a:t>In this module, we replaced the numerical empty value features by using average of it.</a:t>
            </a:r>
          </a:p>
          <a:p>
            <a:r>
              <a:rPr lang="en-IN" dirty="0"/>
              <a:t>And for Nominal features, firstly we replaced with 0’s &amp; 1’s for deducing the complexity of algorithm.</a:t>
            </a:r>
          </a:p>
          <a:p>
            <a:r>
              <a:rPr lang="en-IN" u="sng" dirty="0">
                <a:solidFill>
                  <a:schemeClr val="accent5">
                    <a:lumMod val="50000"/>
                  </a:schemeClr>
                </a:solidFill>
              </a:rPr>
              <a:t>Classification :-</a:t>
            </a:r>
          </a:p>
          <a:p>
            <a:r>
              <a:rPr lang="en-IN" dirty="0"/>
              <a:t>We classified or selected some of features for prediction.</a:t>
            </a:r>
          </a:p>
          <a:p>
            <a:r>
              <a:rPr lang="en-IN" dirty="0"/>
              <a:t>Some of classifiers are used here.  </a:t>
            </a:r>
            <a:endParaRPr lang="en-US" dirty="0"/>
          </a:p>
          <a:p>
            <a:endParaRPr lang="en-US" dirty="0"/>
          </a:p>
        </p:txBody>
      </p:sp>
    </p:spTree>
    <p:extLst>
      <p:ext uri="{BB962C8B-B14F-4D97-AF65-F5344CB8AC3E}">
        <p14:creationId xmlns:p14="http://schemas.microsoft.com/office/powerpoint/2010/main" val="441884319"/>
      </p:ext>
    </p:extLst>
  </p:cSld>
  <p:clrMapOvr>
    <a:masterClrMapping/>
  </p:clrMapOvr>
  <p:transition spd="slow" advTm="300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90ED9-ED4F-432D-9F3F-5AFA0E8AF6A8}"/>
              </a:ext>
            </a:extLst>
          </p:cNvPr>
          <p:cNvSpPr>
            <a:spLocks noGrp="1"/>
          </p:cNvSpPr>
          <p:nvPr>
            <p:ph type="title"/>
          </p:nvPr>
        </p:nvSpPr>
        <p:spPr>
          <a:xfrm flipV="1">
            <a:off x="1024495" y="-242597"/>
            <a:ext cx="10146186" cy="45719"/>
          </a:xfrm>
        </p:spPr>
        <p:txBody>
          <a:bodyPr>
            <a:normAutofit fontScale="90000"/>
          </a:bodyPr>
          <a:lstStyle/>
          <a:p>
            <a:endParaRPr lang="en-US" dirty="0"/>
          </a:p>
        </p:txBody>
      </p:sp>
      <p:sp>
        <p:nvSpPr>
          <p:cNvPr id="3" name="Text Placeholder 2">
            <a:extLst>
              <a:ext uri="{FF2B5EF4-FFF2-40B4-BE49-F238E27FC236}">
                <a16:creationId xmlns:a16="http://schemas.microsoft.com/office/drawing/2014/main" id="{A66B534B-6166-45A1-98FA-092C56F547B2}"/>
              </a:ext>
            </a:extLst>
          </p:cNvPr>
          <p:cNvSpPr>
            <a:spLocks noGrp="1"/>
          </p:cNvSpPr>
          <p:nvPr>
            <p:ph type="body" sz="half" idx="2"/>
          </p:nvPr>
        </p:nvSpPr>
        <p:spPr>
          <a:xfrm>
            <a:off x="1024467" y="1924898"/>
            <a:ext cx="10144654" cy="4280893"/>
          </a:xfrm>
        </p:spPr>
        <p:txBody>
          <a:bodyPr/>
          <a:lstStyle/>
          <a:p>
            <a:r>
              <a:rPr lang="en-IN" sz="2800" u="sng" dirty="0">
                <a:solidFill>
                  <a:schemeClr val="accent5">
                    <a:lumMod val="50000"/>
                  </a:schemeClr>
                </a:solidFill>
              </a:rPr>
              <a:t>Testing The Dataset :-</a:t>
            </a:r>
          </a:p>
          <a:p>
            <a:pPr marL="457200" indent="-457200">
              <a:buFont typeface="Arial" panose="020B0604020202020204" pitchFamily="34" charset="0"/>
              <a:buChar char="•"/>
            </a:pPr>
            <a:r>
              <a:rPr lang="en-IN" sz="2000" dirty="0"/>
              <a:t>For testing , we have used Logistic Regression algorithm.</a:t>
            </a:r>
          </a:p>
          <a:p>
            <a:pPr marL="457200" indent="-457200">
              <a:buFont typeface="Arial" panose="020B0604020202020204" pitchFamily="34" charset="0"/>
              <a:buChar char="•"/>
            </a:pPr>
            <a:r>
              <a:rPr lang="en-IN" sz="2000" dirty="0"/>
              <a:t>For getting desired accuracy, we used naïve </a:t>
            </a:r>
            <a:r>
              <a:rPr lang="en-IN" sz="2000" dirty="0" err="1"/>
              <a:t>bayes</a:t>
            </a:r>
            <a:r>
              <a:rPr lang="en-IN" sz="2000" dirty="0"/>
              <a:t> algorithm.</a:t>
            </a:r>
          </a:p>
          <a:p>
            <a:pPr marL="457200" indent="-457200">
              <a:buFont typeface="Arial" panose="020B0604020202020204" pitchFamily="34" charset="0"/>
              <a:buChar char="•"/>
            </a:pPr>
            <a:r>
              <a:rPr lang="en-IN" sz="2000" dirty="0"/>
              <a:t>Lastly we used KNN Classifier, </a:t>
            </a:r>
            <a:r>
              <a:rPr lang="en-US" sz="2000" dirty="0"/>
              <a:t>Its purpose is to use a database in which the data points are separated into several classes to predict the classification of a new sample point.</a:t>
            </a:r>
            <a:endParaRPr lang="en-IN" sz="2000" dirty="0"/>
          </a:p>
          <a:p>
            <a:pPr marL="457200" indent="-457200">
              <a:buFont typeface="Arial" panose="020B0604020202020204" pitchFamily="34" charset="0"/>
              <a:buChar char="•"/>
            </a:pPr>
            <a:endParaRPr lang="en-IN" sz="2800" dirty="0"/>
          </a:p>
          <a:p>
            <a:endParaRPr lang="en-US" dirty="0"/>
          </a:p>
        </p:txBody>
      </p:sp>
    </p:spTree>
    <p:extLst>
      <p:ext uri="{BB962C8B-B14F-4D97-AF65-F5344CB8AC3E}">
        <p14:creationId xmlns:p14="http://schemas.microsoft.com/office/powerpoint/2010/main" val="2539223958"/>
      </p:ext>
    </p:extLst>
  </p:cSld>
  <p:clrMapOvr>
    <a:masterClrMapping/>
  </p:clrMapOvr>
  <p:transition spd="slow" advTm="300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C649A-F3F7-425C-88D8-08A95ED2846B}"/>
              </a:ext>
            </a:extLst>
          </p:cNvPr>
          <p:cNvSpPr>
            <a:spLocks noGrp="1"/>
          </p:cNvSpPr>
          <p:nvPr>
            <p:ph type="ctrTitle"/>
          </p:nvPr>
        </p:nvSpPr>
        <p:spPr>
          <a:xfrm flipV="1">
            <a:off x="1371600" y="-1931437"/>
            <a:ext cx="9448800" cy="2435290"/>
          </a:xfrm>
        </p:spPr>
        <p:txBody>
          <a:bodyPr/>
          <a:lstStyle/>
          <a:p>
            <a:endParaRPr lang="en-US" dirty="0"/>
          </a:p>
        </p:txBody>
      </p:sp>
      <p:sp>
        <p:nvSpPr>
          <p:cNvPr id="3" name="Subtitle 2">
            <a:extLst>
              <a:ext uri="{FF2B5EF4-FFF2-40B4-BE49-F238E27FC236}">
                <a16:creationId xmlns:a16="http://schemas.microsoft.com/office/drawing/2014/main" id="{94AB1C34-D882-467A-BDC9-0000DA0BB93C}"/>
              </a:ext>
            </a:extLst>
          </p:cNvPr>
          <p:cNvSpPr>
            <a:spLocks noGrp="1"/>
          </p:cNvSpPr>
          <p:nvPr>
            <p:ph type="subTitle" idx="1"/>
          </p:nvPr>
        </p:nvSpPr>
        <p:spPr>
          <a:xfrm>
            <a:off x="1371600" y="1679509"/>
            <a:ext cx="9448800" cy="3032449"/>
          </a:xfrm>
        </p:spPr>
        <p:txBody>
          <a:bodyPr/>
          <a:lstStyle/>
          <a:p>
            <a:r>
              <a:rPr lang="en-IN" sz="2400" u="sng" dirty="0">
                <a:solidFill>
                  <a:schemeClr val="accent5">
                    <a:lumMod val="50000"/>
                  </a:schemeClr>
                </a:solidFill>
              </a:rPr>
              <a:t>Machine Learning Model :-</a:t>
            </a:r>
          </a:p>
          <a:p>
            <a:pPr marL="342900" indent="-342900">
              <a:buFont typeface="Arial" panose="020B0604020202020204" pitchFamily="34" charset="0"/>
              <a:buChar char="•"/>
            </a:pPr>
            <a:r>
              <a:rPr lang="en-IN" dirty="0"/>
              <a:t>For Developing ML model, we used SVM in GUI .</a:t>
            </a:r>
          </a:p>
          <a:p>
            <a:pPr marL="342900" indent="-342900">
              <a:buFont typeface="Arial" panose="020B0604020202020204" pitchFamily="34" charset="0"/>
              <a:buChar char="•"/>
            </a:pPr>
            <a:r>
              <a:rPr lang="en-IN" dirty="0"/>
              <a:t>We selected 4 features for predicting whether the person is having CKD or not.</a:t>
            </a:r>
          </a:p>
          <a:p>
            <a:pPr marL="342900" indent="-342900">
              <a:buFont typeface="Arial" panose="020B0604020202020204" pitchFamily="34" charset="0"/>
              <a:buChar char="•"/>
            </a:pPr>
            <a:r>
              <a:rPr lang="en-IN" dirty="0"/>
              <a:t>Even though GUIs takes up much larger amount of space than other interfaces but its east to use and modify.  </a:t>
            </a:r>
            <a:br>
              <a:rPr lang="en-IN" dirty="0"/>
            </a:br>
            <a:r>
              <a:rPr lang="en-IN" dirty="0"/>
              <a:t> </a:t>
            </a:r>
            <a:endParaRPr lang="en-US" dirty="0"/>
          </a:p>
        </p:txBody>
      </p:sp>
    </p:spTree>
    <p:extLst>
      <p:ext uri="{BB962C8B-B14F-4D97-AF65-F5344CB8AC3E}">
        <p14:creationId xmlns:p14="http://schemas.microsoft.com/office/powerpoint/2010/main" val="710464470"/>
      </p:ext>
    </p:extLst>
  </p:cSld>
  <p:clrMapOvr>
    <a:masterClrMapping/>
  </p:clrMapOvr>
  <p:transition spd="slow" advTm="300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E34B0-94C3-4009-834D-151A1728AD40}"/>
              </a:ext>
            </a:extLst>
          </p:cNvPr>
          <p:cNvSpPr>
            <a:spLocks noGrp="1"/>
          </p:cNvSpPr>
          <p:nvPr>
            <p:ph type="title"/>
          </p:nvPr>
        </p:nvSpPr>
        <p:spPr>
          <a:xfrm>
            <a:off x="685800" y="753534"/>
            <a:ext cx="10820399" cy="608736"/>
          </a:xfrm>
        </p:spPr>
        <p:txBody>
          <a:bodyPr>
            <a:normAutofit fontScale="90000"/>
          </a:bodyPr>
          <a:lstStyle/>
          <a:p>
            <a:pPr algn="l"/>
            <a:r>
              <a:rPr lang="en-IN" i="1" u="sng" dirty="0">
                <a:solidFill>
                  <a:schemeClr val="accent5">
                    <a:lumMod val="50000"/>
                  </a:schemeClr>
                </a:solidFill>
                <a:effectLst>
                  <a:outerShdw blurRad="38100" dist="38100" dir="2700000" algn="tl">
                    <a:srgbClr val="000000">
                      <a:alpha val="43137"/>
                    </a:srgbClr>
                  </a:outerShdw>
                </a:effectLst>
              </a:rPr>
              <a:t>Results: </a:t>
            </a:r>
            <a:endParaRPr lang="en-US" i="1" u="sng" dirty="0">
              <a:solidFill>
                <a:schemeClr val="accent5">
                  <a:lumMod val="5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BA4B09B8-CF8F-4353-A81C-54C2E7F328F9}"/>
              </a:ext>
            </a:extLst>
          </p:cNvPr>
          <p:cNvSpPr>
            <a:spLocks noGrp="1"/>
          </p:cNvSpPr>
          <p:nvPr>
            <p:ph type="body" idx="1"/>
          </p:nvPr>
        </p:nvSpPr>
        <p:spPr>
          <a:xfrm>
            <a:off x="694268" y="2258007"/>
            <a:ext cx="10820399" cy="2339393"/>
          </a:xfrm>
        </p:spPr>
        <p:txBody>
          <a:bodyPr/>
          <a:lstStyle/>
          <a:p>
            <a:pPr algn="l"/>
            <a:r>
              <a:rPr lang="en-IN" dirty="0">
                <a:solidFill>
                  <a:schemeClr val="accent5">
                    <a:lumMod val="50000"/>
                  </a:schemeClr>
                </a:solidFill>
              </a:rPr>
              <a:t>Accuracy of Prediction :-</a:t>
            </a:r>
          </a:p>
          <a:p>
            <a:pPr marL="457200" indent="-457200" algn="l">
              <a:buFont typeface="+mj-lt"/>
              <a:buAutoNum type="arabicPeriod"/>
            </a:pPr>
            <a:r>
              <a:rPr lang="en-IN" dirty="0"/>
              <a:t>Logistic Regression                              :         0.952(</a:t>
            </a:r>
            <a:r>
              <a:rPr lang="en-IN" dirty="0" err="1"/>
              <a:t>approx</a:t>
            </a:r>
            <a:r>
              <a:rPr lang="en-IN" dirty="0"/>
              <a:t>)	</a:t>
            </a:r>
          </a:p>
          <a:p>
            <a:pPr marL="457200" indent="-457200" algn="l">
              <a:buFont typeface="+mj-lt"/>
              <a:buAutoNum type="arabicPeriod"/>
            </a:pPr>
            <a:r>
              <a:rPr lang="en-IN" dirty="0"/>
              <a:t>Naïve Bayes                                         :         0.866(</a:t>
            </a:r>
            <a:r>
              <a:rPr lang="en-IN" dirty="0" err="1"/>
              <a:t>approx</a:t>
            </a:r>
            <a:r>
              <a:rPr lang="en-IN" dirty="0"/>
              <a:t>)</a:t>
            </a:r>
            <a:endParaRPr lang="en-US" dirty="0"/>
          </a:p>
        </p:txBody>
      </p:sp>
    </p:spTree>
    <p:extLst>
      <p:ext uri="{BB962C8B-B14F-4D97-AF65-F5344CB8AC3E}">
        <p14:creationId xmlns:p14="http://schemas.microsoft.com/office/powerpoint/2010/main" val="1701771632"/>
      </p:ext>
    </p:extLst>
  </p:cSld>
  <p:clrMapOvr>
    <a:masterClrMapping/>
  </p:clrMapOvr>
  <p:transition spd="slow" advTm="300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5A56-E9B1-457B-88DB-9B4940057C3B}"/>
              </a:ext>
            </a:extLst>
          </p:cNvPr>
          <p:cNvSpPr>
            <a:spLocks noGrp="1"/>
          </p:cNvSpPr>
          <p:nvPr>
            <p:ph type="ctrTitle"/>
          </p:nvPr>
        </p:nvSpPr>
        <p:spPr>
          <a:xfrm>
            <a:off x="1371600" y="1418253"/>
            <a:ext cx="9448800" cy="419878"/>
          </a:xfrm>
        </p:spPr>
        <p:txBody>
          <a:bodyPr>
            <a:normAutofit fontScale="90000"/>
          </a:bodyPr>
          <a:lstStyle/>
          <a:p>
            <a:r>
              <a:rPr lang="en-IN" sz="3600" i="1" u="sng" dirty="0">
                <a:solidFill>
                  <a:schemeClr val="accent5">
                    <a:lumMod val="50000"/>
                  </a:schemeClr>
                </a:solidFill>
                <a:effectLst>
                  <a:outerShdw blurRad="38100" dist="38100" dir="2700000" algn="tl">
                    <a:srgbClr val="000000">
                      <a:alpha val="43137"/>
                    </a:srgbClr>
                  </a:outerShdw>
                </a:effectLst>
              </a:rPr>
              <a:t>Conclusion</a:t>
            </a:r>
            <a:endParaRPr lang="en-US" dirty="0"/>
          </a:p>
        </p:txBody>
      </p:sp>
      <p:sp>
        <p:nvSpPr>
          <p:cNvPr id="3" name="Subtitle 2">
            <a:extLst>
              <a:ext uri="{FF2B5EF4-FFF2-40B4-BE49-F238E27FC236}">
                <a16:creationId xmlns:a16="http://schemas.microsoft.com/office/drawing/2014/main" id="{FAB177AD-F726-4D07-87DC-7249E9B53030}"/>
              </a:ext>
            </a:extLst>
          </p:cNvPr>
          <p:cNvSpPr>
            <a:spLocks noGrp="1"/>
          </p:cNvSpPr>
          <p:nvPr>
            <p:ph type="subTitle" idx="1"/>
          </p:nvPr>
        </p:nvSpPr>
        <p:spPr>
          <a:xfrm>
            <a:off x="1371600" y="2062065"/>
            <a:ext cx="9448800" cy="3377682"/>
          </a:xfrm>
        </p:spPr>
        <p:txBody>
          <a:bodyPr/>
          <a:lstStyle/>
          <a:p>
            <a:pPr marL="342900" indent="-342900">
              <a:buFont typeface="Arial" panose="020B0604020202020204" pitchFamily="34" charset="0"/>
              <a:buChar char="•"/>
            </a:pPr>
            <a:r>
              <a:rPr lang="en-IN" dirty="0"/>
              <a:t>By using this model , we can able to predict whether the person is having CKD or not.</a:t>
            </a:r>
          </a:p>
          <a:p>
            <a:pPr marL="342900" indent="-342900">
              <a:buFont typeface="Arial" panose="020B0604020202020204" pitchFamily="34" charset="0"/>
              <a:buChar char="•"/>
            </a:pPr>
            <a:r>
              <a:rPr lang="en-IN" dirty="0"/>
              <a:t>This is based on the features of the patient like RC, WC, BGR etc.</a:t>
            </a:r>
          </a:p>
          <a:p>
            <a:pPr marL="342900" indent="-342900">
              <a:buFont typeface="Arial" panose="020B0604020202020204" pitchFamily="34" charset="0"/>
              <a:buChar char="•"/>
            </a:pPr>
            <a:r>
              <a:rPr lang="en-IN" dirty="0"/>
              <a:t>By predicting this we can say that the person is effected or not. If he/she is effected we can give some advice for further proceedings.</a:t>
            </a:r>
            <a:endParaRPr lang="en-US" dirty="0"/>
          </a:p>
        </p:txBody>
      </p:sp>
    </p:spTree>
    <p:extLst>
      <p:ext uri="{BB962C8B-B14F-4D97-AF65-F5344CB8AC3E}">
        <p14:creationId xmlns:p14="http://schemas.microsoft.com/office/powerpoint/2010/main" val="4159603623"/>
      </p:ext>
    </p:extLst>
  </p:cSld>
  <p:clrMapOvr>
    <a:masterClrMapping/>
  </p:clrMapOvr>
  <p:transition spd="slow" advTm="300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6320A8-7E72-45A7-99DD-27319C9F5481}"/>
              </a:ext>
            </a:extLst>
          </p:cNvPr>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1324947" y="1567543"/>
            <a:ext cx="9339944" cy="4646644"/>
          </a:xfrm>
          <a:prstGeom prst="rect">
            <a:avLst/>
          </a:prstGeom>
        </p:spPr>
      </p:pic>
    </p:spTree>
    <p:extLst>
      <p:ext uri="{BB962C8B-B14F-4D97-AF65-F5344CB8AC3E}">
        <p14:creationId xmlns:p14="http://schemas.microsoft.com/office/powerpoint/2010/main" val="1538501841"/>
      </p:ext>
    </p:extLst>
  </p:cSld>
  <p:clrMapOvr>
    <a:masterClrMapping/>
  </p:clrMapOvr>
  <p:transition spd="slow" advTm="300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2FDB2-8C7C-4B52-9EF9-98321EB70C09}"/>
              </a:ext>
            </a:extLst>
          </p:cNvPr>
          <p:cNvSpPr>
            <a:spLocks noGrp="1"/>
          </p:cNvSpPr>
          <p:nvPr>
            <p:ph type="title"/>
          </p:nvPr>
        </p:nvSpPr>
        <p:spPr/>
        <p:txBody>
          <a:bodyPr/>
          <a:lstStyle/>
          <a:p>
            <a:pPr algn="l"/>
            <a:r>
              <a:rPr lang="en-IN" dirty="0">
                <a:solidFill>
                  <a:schemeClr val="bg1">
                    <a:lumMod val="75000"/>
                    <a:lumOff val="25000"/>
                  </a:schemeClr>
                </a:solidFill>
                <a:effectLst>
                  <a:outerShdw blurRad="38100" dist="38100" dir="2700000" algn="tl">
                    <a:srgbClr val="000000">
                      <a:alpha val="43137"/>
                    </a:srgbClr>
                  </a:outerShdw>
                </a:effectLst>
                <a:latin typeface="Arial Rounded MT Bold" panose="020F0704030504030204" pitchFamily="34" charset="0"/>
              </a:rPr>
              <a:t>       </a:t>
            </a:r>
            <a:r>
              <a:rPr lang="en-IN" b="1" dirty="0">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rPr>
              <a:t>Team Members</a:t>
            </a:r>
            <a:endParaRPr lang="en-US" b="1" dirty="0">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Text Placeholder 2">
            <a:extLst>
              <a:ext uri="{FF2B5EF4-FFF2-40B4-BE49-F238E27FC236}">
                <a16:creationId xmlns:a16="http://schemas.microsoft.com/office/drawing/2014/main" id="{C56610DA-112E-400C-A6F1-DF315D68F4C4}"/>
              </a:ext>
            </a:extLst>
          </p:cNvPr>
          <p:cNvSpPr>
            <a:spLocks noGrp="1"/>
          </p:cNvSpPr>
          <p:nvPr>
            <p:ph type="body" idx="1"/>
          </p:nvPr>
        </p:nvSpPr>
        <p:spPr>
          <a:xfrm>
            <a:off x="664170" y="2674463"/>
            <a:ext cx="3674139" cy="685800"/>
          </a:xfrm>
        </p:spPr>
        <p:txBody>
          <a:bodyPr/>
          <a:lstStyle/>
          <a:p>
            <a:r>
              <a:rPr lang="en-IN" u="sng" dirty="0"/>
              <a:t>Pavan Sundar Reddy G</a:t>
            </a:r>
            <a:endParaRPr lang="en-US" u="sng" dirty="0"/>
          </a:p>
        </p:txBody>
      </p:sp>
      <p:sp>
        <p:nvSpPr>
          <p:cNvPr id="4" name="Text Placeholder 3">
            <a:extLst>
              <a:ext uri="{FF2B5EF4-FFF2-40B4-BE49-F238E27FC236}">
                <a16:creationId xmlns:a16="http://schemas.microsoft.com/office/drawing/2014/main" id="{ED872D20-A816-479E-A421-5BED8358C0B5}"/>
              </a:ext>
            </a:extLst>
          </p:cNvPr>
          <p:cNvSpPr>
            <a:spLocks noGrp="1"/>
          </p:cNvSpPr>
          <p:nvPr>
            <p:ph type="body" sz="half" idx="15"/>
          </p:nvPr>
        </p:nvSpPr>
        <p:spPr>
          <a:xfrm>
            <a:off x="664170" y="3732245"/>
            <a:ext cx="3672483" cy="2058954"/>
          </a:xfrm>
        </p:spPr>
        <p:txBody>
          <a:bodyPr>
            <a:normAutofit/>
          </a:bodyPr>
          <a:lstStyle/>
          <a:p>
            <a:pPr algn="ctr"/>
            <a:r>
              <a:rPr lang="en-IN" sz="1800" dirty="0">
                <a:latin typeface="Bahnschrift SemiBold" panose="020B0502040204020203" pitchFamily="34" charset="0"/>
              </a:rPr>
              <a:t>  B-Tech – Computer Science Engineering</a:t>
            </a:r>
          </a:p>
          <a:p>
            <a:pPr algn="ctr"/>
            <a:r>
              <a:rPr lang="en-IN" sz="1800" dirty="0">
                <a:latin typeface="Bahnschrift SemiBold" panose="020B0502040204020203" pitchFamily="34" charset="0"/>
              </a:rPr>
              <a:t> 2</a:t>
            </a:r>
            <a:r>
              <a:rPr lang="en-IN" sz="1800" baseline="30000" dirty="0">
                <a:latin typeface="Bahnschrift SemiBold" panose="020B0502040204020203" pitchFamily="34" charset="0"/>
              </a:rPr>
              <a:t>nd</a:t>
            </a:r>
            <a:r>
              <a:rPr lang="en-IN" sz="1800" dirty="0">
                <a:latin typeface="Bahnschrift SemiBold" panose="020B0502040204020203" pitchFamily="34" charset="0"/>
              </a:rPr>
              <a:t> Year</a:t>
            </a:r>
          </a:p>
          <a:p>
            <a:pPr algn="ctr"/>
            <a:r>
              <a:rPr lang="en-IN" sz="1800" dirty="0">
                <a:latin typeface="Bahnschrift SemiBold" panose="020B0502040204020203" pitchFamily="34" charset="0"/>
              </a:rPr>
              <a:t> SRMIST </a:t>
            </a:r>
            <a:r>
              <a:rPr lang="en-IN" sz="1800" dirty="0" err="1">
                <a:latin typeface="Bahnschrift SemiBold" panose="020B0502040204020203" pitchFamily="34" charset="0"/>
              </a:rPr>
              <a:t>Ramapuram</a:t>
            </a:r>
            <a:endParaRPr lang="en-US" sz="1800" dirty="0">
              <a:latin typeface="Bahnschrift SemiBold" panose="020B0502040204020203" pitchFamily="34" charset="0"/>
            </a:endParaRPr>
          </a:p>
        </p:txBody>
      </p:sp>
      <p:sp>
        <p:nvSpPr>
          <p:cNvPr id="5" name="Text Placeholder 4">
            <a:extLst>
              <a:ext uri="{FF2B5EF4-FFF2-40B4-BE49-F238E27FC236}">
                <a16:creationId xmlns:a16="http://schemas.microsoft.com/office/drawing/2014/main" id="{019F1FDB-5A60-4BF4-9632-181813726B17}"/>
              </a:ext>
            </a:extLst>
          </p:cNvPr>
          <p:cNvSpPr>
            <a:spLocks noGrp="1"/>
          </p:cNvSpPr>
          <p:nvPr>
            <p:ph type="body" sz="quarter" idx="3"/>
          </p:nvPr>
        </p:nvSpPr>
        <p:spPr>
          <a:xfrm>
            <a:off x="4514766" y="2677635"/>
            <a:ext cx="3459421" cy="685800"/>
          </a:xfrm>
        </p:spPr>
        <p:txBody>
          <a:bodyPr/>
          <a:lstStyle/>
          <a:p>
            <a:r>
              <a:rPr lang="en-IN" dirty="0"/>
              <a:t>   </a:t>
            </a:r>
            <a:r>
              <a:rPr lang="en-IN" u="sng" dirty="0" err="1"/>
              <a:t>SivaRaj</a:t>
            </a:r>
            <a:r>
              <a:rPr lang="en-IN" u="sng" dirty="0"/>
              <a:t> Kumar P</a:t>
            </a:r>
            <a:endParaRPr lang="en-US" u="sng" dirty="0"/>
          </a:p>
        </p:txBody>
      </p:sp>
      <p:sp>
        <p:nvSpPr>
          <p:cNvPr id="6" name="Text Placeholder 5">
            <a:extLst>
              <a:ext uri="{FF2B5EF4-FFF2-40B4-BE49-F238E27FC236}">
                <a16:creationId xmlns:a16="http://schemas.microsoft.com/office/drawing/2014/main" id="{F9443201-FB4B-46C9-97BD-D614F1BC07EA}"/>
              </a:ext>
            </a:extLst>
          </p:cNvPr>
          <p:cNvSpPr>
            <a:spLocks noGrp="1"/>
          </p:cNvSpPr>
          <p:nvPr>
            <p:ph type="body" sz="half" idx="16"/>
          </p:nvPr>
        </p:nvSpPr>
        <p:spPr>
          <a:xfrm>
            <a:off x="4366858" y="3732245"/>
            <a:ext cx="3456432" cy="2486440"/>
          </a:xfrm>
        </p:spPr>
        <p:txBody>
          <a:bodyPr>
            <a:normAutofit/>
          </a:bodyPr>
          <a:lstStyle/>
          <a:p>
            <a:pPr algn="ctr"/>
            <a:r>
              <a:rPr lang="en-IN" sz="1800" dirty="0">
                <a:latin typeface="Bahnschrift SemiBold" panose="020B0502040204020203" pitchFamily="34" charset="0"/>
              </a:rPr>
              <a:t>B-Tech – Electrical &amp; Electronics Engineering</a:t>
            </a:r>
          </a:p>
          <a:p>
            <a:pPr algn="ctr"/>
            <a:r>
              <a:rPr lang="en-IN" sz="1800" dirty="0">
                <a:latin typeface="Bahnschrift SemiBold" panose="020B0502040204020203" pitchFamily="34" charset="0"/>
              </a:rPr>
              <a:t>3</a:t>
            </a:r>
            <a:r>
              <a:rPr lang="en-IN" sz="1800" baseline="30000" dirty="0">
                <a:latin typeface="Bahnschrift SemiBold" panose="020B0502040204020203" pitchFamily="34" charset="0"/>
              </a:rPr>
              <a:t>rd</a:t>
            </a:r>
            <a:r>
              <a:rPr lang="en-IN" sz="1800" dirty="0">
                <a:latin typeface="Bahnschrift SemiBold" panose="020B0502040204020203" pitchFamily="34" charset="0"/>
              </a:rPr>
              <a:t> Year</a:t>
            </a:r>
          </a:p>
          <a:p>
            <a:pPr algn="ctr"/>
            <a:r>
              <a:rPr lang="en-IN" sz="1800" dirty="0" err="1">
                <a:latin typeface="Bahnschrift SemiBold" panose="020B0502040204020203" pitchFamily="34" charset="0"/>
              </a:rPr>
              <a:t>Narasaraopeta</a:t>
            </a:r>
            <a:r>
              <a:rPr lang="en-IN" sz="1800" dirty="0">
                <a:latin typeface="Bahnschrift SemiBold" panose="020B0502040204020203" pitchFamily="34" charset="0"/>
              </a:rPr>
              <a:t>  Engineering College</a:t>
            </a:r>
            <a:endParaRPr lang="en-US" sz="1800" dirty="0"/>
          </a:p>
        </p:txBody>
      </p:sp>
      <p:sp>
        <p:nvSpPr>
          <p:cNvPr id="7" name="Text Placeholder 6">
            <a:extLst>
              <a:ext uri="{FF2B5EF4-FFF2-40B4-BE49-F238E27FC236}">
                <a16:creationId xmlns:a16="http://schemas.microsoft.com/office/drawing/2014/main" id="{C62016A5-DDC2-4D42-943E-B58F9604E79E}"/>
              </a:ext>
            </a:extLst>
          </p:cNvPr>
          <p:cNvSpPr>
            <a:spLocks noGrp="1"/>
          </p:cNvSpPr>
          <p:nvPr>
            <p:ph type="body" sz="quarter" idx="13"/>
          </p:nvPr>
        </p:nvSpPr>
        <p:spPr>
          <a:xfrm>
            <a:off x="8238478" y="2674463"/>
            <a:ext cx="3187082" cy="685800"/>
          </a:xfrm>
        </p:spPr>
        <p:txBody>
          <a:bodyPr/>
          <a:lstStyle/>
          <a:p>
            <a:r>
              <a:rPr lang="en-IN" u="sng" dirty="0" err="1"/>
              <a:t>Avula</a:t>
            </a:r>
            <a:r>
              <a:rPr lang="en-IN" u="sng" dirty="0"/>
              <a:t> Ajay Kumar</a:t>
            </a:r>
            <a:endParaRPr lang="en-US" u="sng" dirty="0"/>
          </a:p>
        </p:txBody>
      </p:sp>
      <p:sp>
        <p:nvSpPr>
          <p:cNvPr id="8" name="Text Placeholder 7">
            <a:extLst>
              <a:ext uri="{FF2B5EF4-FFF2-40B4-BE49-F238E27FC236}">
                <a16:creationId xmlns:a16="http://schemas.microsoft.com/office/drawing/2014/main" id="{EC847A40-EFE0-445B-9CF5-9992EADE6B03}"/>
              </a:ext>
            </a:extLst>
          </p:cNvPr>
          <p:cNvSpPr>
            <a:spLocks noGrp="1"/>
          </p:cNvSpPr>
          <p:nvPr>
            <p:ph type="body" sz="half" idx="17"/>
          </p:nvPr>
        </p:nvSpPr>
        <p:spPr>
          <a:xfrm>
            <a:off x="7852442" y="3732243"/>
            <a:ext cx="3573118" cy="2058955"/>
          </a:xfrm>
        </p:spPr>
        <p:txBody>
          <a:bodyPr>
            <a:normAutofit/>
          </a:bodyPr>
          <a:lstStyle/>
          <a:p>
            <a:pPr algn="ctr"/>
            <a:r>
              <a:rPr lang="en-IN" sz="1800" dirty="0">
                <a:latin typeface="Bahnschrift SemiBold" panose="020B0502040204020203" pitchFamily="34" charset="0"/>
              </a:rPr>
              <a:t> B-Tech – Computer Science Engineering</a:t>
            </a:r>
          </a:p>
          <a:p>
            <a:pPr algn="ctr"/>
            <a:r>
              <a:rPr lang="en-IN" sz="1800" dirty="0">
                <a:latin typeface="Bahnschrift SemiBold" panose="020B0502040204020203" pitchFamily="34" charset="0"/>
              </a:rPr>
              <a:t>3</a:t>
            </a:r>
            <a:r>
              <a:rPr lang="en-IN" sz="1800" baseline="30000" dirty="0">
                <a:latin typeface="Bahnschrift SemiBold" panose="020B0502040204020203" pitchFamily="34" charset="0"/>
              </a:rPr>
              <a:t>rd</a:t>
            </a:r>
            <a:r>
              <a:rPr lang="en-IN" sz="1800" dirty="0">
                <a:latin typeface="Bahnschrift SemiBold" panose="020B0502040204020203" pitchFamily="34" charset="0"/>
              </a:rPr>
              <a:t> Year</a:t>
            </a:r>
          </a:p>
          <a:p>
            <a:pPr algn="ctr"/>
            <a:r>
              <a:rPr lang="en-IN" sz="1800" dirty="0" err="1">
                <a:latin typeface="Bahnschrift SemiBold" panose="020B0502040204020203" pitchFamily="34" charset="0"/>
              </a:rPr>
              <a:t>Dr.M.G.R</a:t>
            </a:r>
            <a:r>
              <a:rPr lang="en-IN" sz="1800" dirty="0">
                <a:latin typeface="Bahnschrift SemiBold" panose="020B0502040204020203" pitchFamily="34" charset="0"/>
              </a:rPr>
              <a:t> Educational &amp; Research Institute</a:t>
            </a:r>
            <a:endParaRPr lang="en-US" sz="1800" dirty="0"/>
          </a:p>
        </p:txBody>
      </p:sp>
    </p:spTree>
    <p:extLst>
      <p:ext uri="{BB962C8B-B14F-4D97-AF65-F5344CB8AC3E}">
        <p14:creationId xmlns:p14="http://schemas.microsoft.com/office/powerpoint/2010/main" val="923334334"/>
      </p:ext>
    </p:extLst>
  </p:cSld>
  <p:clrMapOvr>
    <a:masterClrMapping/>
  </p:clrMapOvr>
  <p:transition spd="slow" advTm="300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DB030-40C4-4D5C-8DA0-ED4BACB87C29}"/>
              </a:ext>
            </a:extLst>
          </p:cNvPr>
          <p:cNvSpPr>
            <a:spLocks noGrp="1"/>
          </p:cNvSpPr>
          <p:nvPr>
            <p:ph type="title"/>
          </p:nvPr>
        </p:nvSpPr>
        <p:spPr>
          <a:xfrm>
            <a:off x="1141413" y="2332653"/>
            <a:ext cx="6795224" cy="2258008"/>
          </a:xfrm>
        </p:spPr>
        <p:txBody>
          <a:bodyPr>
            <a:normAutofit fontScale="90000"/>
          </a:bodyPr>
          <a:lstStyle/>
          <a:p>
            <a:pPr algn="l"/>
            <a:br>
              <a:rPr lang="en-US" i="1" u="sng" cap="none" dirty="0">
                <a:solidFill>
                  <a:schemeClr val="bg1">
                    <a:lumMod val="75000"/>
                    <a:lumOff val="2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cap="none" dirty="0">
                <a:latin typeface="Arial" panose="020B0604020202020204" pitchFamily="34" charset="0"/>
                <a:cs typeface="Arial" panose="020B0604020202020204" pitchFamily="34" charset="0"/>
              </a:rPr>
              <a:t> </a:t>
            </a:r>
            <a:r>
              <a:rPr lang="en-US" sz="3100" cap="none" dirty="0">
                <a:latin typeface="Arial" panose="020B0604020202020204" pitchFamily="34" charset="0"/>
                <a:cs typeface="Arial" panose="020B0604020202020204" pitchFamily="34" charset="0"/>
              </a:rPr>
              <a:t>The term “chronic kidney disease” means lasting damage to the kidneys that can get worse over time. If the damage is very bad, your kidneys may stop working. This is called kidney failure. If your kidneys fail, you will need dialysis or a kidney transplant in order to live.</a:t>
            </a:r>
            <a:br>
              <a:rPr lang="en-US" sz="3100" cap="none" dirty="0">
                <a:latin typeface="Arial" panose="020B0604020202020204" pitchFamily="34" charset="0"/>
                <a:cs typeface="Arial" panose="020B0604020202020204" pitchFamily="34" charset="0"/>
              </a:rPr>
            </a:br>
            <a:endParaRPr lang="en-US" sz="3100" dirty="0"/>
          </a:p>
        </p:txBody>
      </p:sp>
      <p:pic>
        <p:nvPicPr>
          <p:cNvPr id="5" name="Content Placeholder 4">
            <a:extLst>
              <a:ext uri="{FF2B5EF4-FFF2-40B4-BE49-F238E27FC236}">
                <a16:creationId xmlns:a16="http://schemas.microsoft.com/office/drawing/2014/main" id="{45C5FE45-F334-442B-8ABF-138361CB5C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05313" y="2698813"/>
            <a:ext cx="2932733" cy="2592452"/>
          </a:xfrm>
        </p:spPr>
      </p:pic>
    </p:spTree>
    <p:extLst>
      <p:ext uri="{BB962C8B-B14F-4D97-AF65-F5344CB8AC3E}">
        <p14:creationId xmlns:p14="http://schemas.microsoft.com/office/powerpoint/2010/main" val="3717896510"/>
      </p:ext>
    </p:extLst>
  </p:cSld>
  <p:clrMapOvr>
    <a:masterClrMapping/>
  </p:clrMapOvr>
  <p:transition spd="slow" advTm="3000">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C6839-DDF8-46D4-90DB-1AD92A8C9D0C}"/>
              </a:ext>
            </a:extLst>
          </p:cNvPr>
          <p:cNvSpPr>
            <a:spLocks noGrp="1"/>
          </p:cNvSpPr>
          <p:nvPr>
            <p:ph type="title"/>
          </p:nvPr>
        </p:nvSpPr>
        <p:spPr>
          <a:xfrm>
            <a:off x="747083" y="1570831"/>
            <a:ext cx="9413920" cy="526257"/>
          </a:xfrm>
        </p:spPr>
        <p:txBody>
          <a:bodyPr>
            <a:normAutofit fontScale="90000"/>
          </a:bodyPr>
          <a:lstStyle/>
          <a:p>
            <a:pPr algn="ctr"/>
            <a:r>
              <a:rPr lang="en-IN" i="1" u="sng" dirty="0">
                <a:solidFill>
                  <a:schemeClr val="accent5">
                    <a:lumMod val="50000"/>
                  </a:schemeClr>
                </a:solidFill>
                <a:effectLst>
                  <a:outerShdw blurRad="38100" dist="38100" dir="2700000" algn="tl">
                    <a:srgbClr val="000000">
                      <a:alpha val="43137"/>
                    </a:srgbClr>
                  </a:outerShdw>
                </a:effectLst>
              </a:rPr>
              <a:t>Progression of Chronic kidney Disease :-</a:t>
            </a:r>
            <a:endParaRPr lang="en-US" dirty="0">
              <a:solidFill>
                <a:schemeClr val="accent5">
                  <a:lumMod val="50000"/>
                </a:schemeClr>
              </a:solidFill>
            </a:endParaRPr>
          </a:p>
        </p:txBody>
      </p:sp>
      <p:pic>
        <p:nvPicPr>
          <p:cNvPr id="5" name="Content Placeholder 4">
            <a:extLst>
              <a:ext uri="{FF2B5EF4-FFF2-40B4-BE49-F238E27FC236}">
                <a16:creationId xmlns:a16="http://schemas.microsoft.com/office/drawing/2014/main" id="{86657F36-9E7E-4EC3-8107-50FA643004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8163" y="2733869"/>
            <a:ext cx="8572500" cy="2957804"/>
          </a:xfrm>
        </p:spPr>
      </p:pic>
    </p:spTree>
    <p:extLst>
      <p:ext uri="{BB962C8B-B14F-4D97-AF65-F5344CB8AC3E}">
        <p14:creationId xmlns:p14="http://schemas.microsoft.com/office/powerpoint/2010/main" val="3487521418"/>
      </p:ext>
    </p:extLst>
  </p:cSld>
  <p:clrMapOvr>
    <a:masterClrMapping/>
  </p:clrMapOvr>
  <p:transition spd="slow" advTm="300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02EB-8D68-411F-B32F-7D7770E51D06}"/>
              </a:ext>
            </a:extLst>
          </p:cNvPr>
          <p:cNvSpPr>
            <a:spLocks noGrp="1"/>
          </p:cNvSpPr>
          <p:nvPr>
            <p:ph type="title"/>
          </p:nvPr>
        </p:nvSpPr>
        <p:spPr>
          <a:xfrm>
            <a:off x="1141411" y="1419227"/>
            <a:ext cx="9906000" cy="631516"/>
          </a:xfrm>
        </p:spPr>
        <p:txBody>
          <a:bodyPr>
            <a:normAutofit fontScale="90000"/>
          </a:bodyPr>
          <a:lstStyle/>
          <a:p>
            <a:pPr algn="l"/>
            <a:r>
              <a:rPr lang="en-IN" i="1" u="sng" dirty="0">
                <a:solidFill>
                  <a:schemeClr val="accent5">
                    <a:lumMod val="50000"/>
                  </a:schemeClr>
                </a:solidFill>
                <a:effectLst>
                  <a:outerShdw blurRad="38100" dist="38100" dir="2700000" algn="tl">
                    <a:srgbClr val="000000">
                      <a:alpha val="43137"/>
                    </a:srgbClr>
                  </a:outerShdw>
                </a:effectLst>
              </a:rPr>
              <a:t>Abstract :-</a:t>
            </a:r>
            <a:endParaRPr lang="en-US" i="1" u="sng" dirty="0">
              <a:solidFill>
                <a:schemeClr val="accent5">
                  <a:lumMod val="5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A82B0B86-01A9-45EE-9F3E-5F9DEF3D2794}"/>
              </a:ext>
            </a:extLst>
          </p:cNvPr>
          <p:cNvSpPr>
            <a:spLocks noGrp="1"/>
          </p:cNvSpPr>
          <p:nvPr>
            <p:ph type="body" idx="1"/>
          </p:nvPr>
        </p:nvSpPr>
        <p:spPr>
          <a:xfrm>
            <a:off x="1141411" y="2050743"/>
            <a:ext cx="9906000" cy="3748395"/>
          </a:xfrm>
        </p:spPr>
        <p:txBody>
          <a:bodyPr>
            <a:normAutofit/>
          </a:bodyPr>
          <a:lstStyle/>
          <a:p>
            <a:r>
              <a:rPr lang="en-IN" sz="2400" cap="none" dirty="0"/>
              <a:t>   </a:t>
            </a:r>
            <a:endParaRPr lang="en-US" b="1" dirty="0"/>
          </a:p>
          <a:p>
            <a:pPr algn="l"/>
            <a:r>
              <a:rPr lang="en-US" dirty="0"/>
              <a:t>In this project, an attempt is made to develop a model evaluating personal data characteristics measured on a particular set of people. From the modeled data, we performed classification identifying whether or not each person is likely to have chronic kidney disease ("CKD</a:t>
            </a:r>
            <a:r>
              <a:rPr lang="en-US" sz="2400" dirty="0"/>
              <a:t>"). In our model, we are all set to increase accuracy of the code using some algorithms which you see in next slides.  </a:t>
            </a:r>
          </a:p>
          <a:p>
            <a:pPr algn="l"/>
            <a:endParaRPr lang="en-US" dirty="0"/>
          </a:p>
          <a:p>
            <a:r>
              <a:rPr lang="en-US" sz="2400" cap="none" dirty="0"/>
              <a:t> </a:t>
            </a:r>
            <a:endParaRPr lang="en-IN" sz="2400" cap="none" dirty="0"/>
          </a:p>
        </p:txBody>
      </p:sp>
    </p:spTree>
    <p:extLst>
      <p:ext uri="{BB962C8B-B14F-4D97-AF65-F5344CB8AC3E}">
        <p14:creationId xmlns:p14="http://schemas.microsoft.com/office/powerpoint/2010/main" val="609117309"/>
      </p:ext>
    </p:extLst>
  </p:cSld>
  <p:clrMapOvr>
    <a:masterClrMapping/>
  </p:clrMapOvr>
  <p:transition spd="slow" advTm="300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87EB4-E746-4929-A73F-686F79EF8328}"/>
              </a:ext>
            </a:extLst>
          </p:cNvPr>
          <p:cNvSpPr>
            <a:spLocks noGrp="1"/>
          </p:cNvSpPr>
          <p:nvPr>
            <p:ph type="title"/>
          </p:nvPr>
        </p:nvSpPr>
        <p:spPr>
          <a:xfrm>
            <a:off x="1141411" y="1419227"/>
            <a:ext cx="9906000" cy="578250"/>
          </a:xfrm>
        </p:spPr>
        <p:txBody>
          <a:bodyPr>
            <a:normAutofit fontScale="90000"/>
          </a:bodyPr>
          <a:lstStyle/>
          <a:p>
            <a:pPr algn="l"/>
            <a:r>
              <a:rPr lang="en-IN" i="1" u="sng" dirty="0">
                <a:solidFill>
                  <a:schemeClr val="accent5">
                    <a:lumMod val="50000"/>
                  </a:schemeClr>
                </a:solidFill>
                <a:effectLst>
                  <a:outerShdw blurRad="38100" dist="38100" dir="2700000" algn="tl">
                    <a:srgbClr val="000000">
                      <a:alpha val="43137"/>
                    </a:srgbClr>
                  </a:outerShdw>
                </a:effectLst>
              </a:rPr>
              <a:t>Objective :-</a:t>
            </a:r>
            <a:endParaRPr lang="en-US" i="1" u="sng" dirty="0">
              <a:solidFill>
                <a:schemeClr val="accent5">
                  <a:lumMod val="5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B94678F5-1A6E-4093-A325-B7227A398E66}"/>
              </a:ext>
            </a:extLst>
          </p:cNvPr>
          <p:cNvSpPr>
            <a:spLocks noGrp="1"/>
          </p:cNvSpPr>
          <p:nvPr>
            <p:ph type="body" idx="1"/>
          </p:nvPr>
        </p:nvSpPr>
        <p:spPr>
          <a:xfrm>
            <a:off x="1141411" y="1988599"/>
            <a:ext cx="9906000" cy="3801661"/>
          </a:xfrm>
        </p:spPr>
        <p:txBody>
          <a:bodyPr>
            <a:normAutofit lnSpcReduction="10000"/>
          </a:bodyPr>
          <a:lstStyle/>
          <a:p>
            <a:pPr marL="285750" indent="-285750" algn="l">
              <a:buFont typeface="Arial" panose="020B0604020202020204" pitchFamily="34" charset="0"/>
              <a:buChar char="•"/>
            </a:pPr>
            <a:r>
              <a:rPr lang="en-IN" sz="2600" cap="none" dirty="0"/>
              <a:t>The main objective of this model is to predict </a:t>
            </a:r>
            <a:r>
              <a:rPr lang="en-IN" sz="2600" dirty="0"/>
              <a:t>whether he/she effected from </a:t>
            </a:r>
            <a:r>
              <a:rPr lang="en-IN" sz="2600" dirty="0" err="1"/>
              <a:t>ckd</a:t>
            </a:r>
            <a:r>
              <a:rPr lang="en-IN" sz="2600" dirty="0"/>
              <a:t> or not</a:t>
            </a:r>
            <a:r>
              <a:rPr lang="en-IN" sz="2600" cap="none" dirty="0"/>
              <a:t> </a:t>
            </a:r>
            <a:r>
              <a:rPr lang="en-US" sz="2600" cap="none" dirty="0"/>
              <a:t>using different algorithms</a:t>
            </a:r>
          </a:p>
          <a:p>
            <a:pPr marL="285750" indent="-285750" algn="l">
              <a:buFont typeface="Arial" panose="020B0604020202020204" pitchFamily="34" charset="0"/>
              <a:buChar char="•"/>
            </a:pPr>
            <a:r>
              <a:rPr lang="en-US" sz="2600" cap="none" dirty="0"/>
              <a:t>Target of this model is to maintain </a:t>
            </a:r>
            <a:r>
              <a:rPr lang="en-US" sz="2600" dirty="0"/>
              <a:t>moderate</a:t>
            </a:r>
            <a:r>
              <a:rPr lang="en-US" sz="2600" cap="none" dirty="0"/>
              <a:t> accuracy. </a:t>
            </a:r>
          </a:p>
          <a:p>
            <a:pPr marL="285750" indent="-285750" algn="l">
              <a:buFont typeface="Arial" panose="020B0604020202020204" pitchFamily="34" charset="0"/>
              <a:buChar char="•"/>
            </a:pPr>
            <a:r>
              <a:rPr lang="en-US" sz="2600" cap="none" dirty="0"/>
              <a:t>All we know that , CKD is an deadly disease but it can be curable by </a:t>
            </a:r>
            <a:r>
              <a:rPr lang="en-US" sz="2600" cap="none" dirty="0" err="1"/>
              <a:t>Kindey</a:t>
            </a:r>
            <a:r>
              <a:rPr lang="en-US" sz="2600" cap="none" dirty="0"/>
              <a:t> transplant.</a:t>
            </a:r>
          </a:p>
          <a:p>
            <a:pPr marL="285750" indent="-285750" algn="l">
              <a:buFont typeface="Arial" panose="020B0604020202020204" pitchFamily="34" charset="0"/>
              <a:buChar char="•"/>
            </a:pPr>
            <a:r>
              <a:rPr lang="en-US" sz="2600" cap="none" dirty="0"/>
              <a:t>Machine learning can help to identify risk of CKD at early stage.</a:t>
            </a:r>
          </a:p>
          <a:p>
            <a:pPr marL="285750" indent="-285750">
              <a:buFont typeface="Arial" panose="020B0604020202020204" pitchFamily="34" charset="0"/>
              <a:buChar char="•"/>
            </a:pPr>
            <a:endParaRPr lang="en-US" dirty="0"/>
          </a:p>
          <a:p>
            <a:r>
              <a:rPr lang="en-US" dirty="0"/>
              <a:t>  </a:t>
            </a:r>
          </a:p>
          <a:p>
            <a:endParaRPr lang="en-US" dirty="0"/>
          </a:p>
          <a:p>
            <a:endParaRPr lang="en-IN" dirty="0"/>
          </a:p>
        </p:txBody>
      </p:sp>
    </p:spTree>
    <p:extLst>
      <p:ext uri="{BB962C8B-B14F-4D97-AF65-F5344CB8AC3E}">
        <p14:creationId xmlns:p14="http://schemas.microsoft.com/office/powerpoint/2010/main" val="964971090"/>
      </p:ext>
    </p:extLst>
  </p:cSld>
  <p:clrMapOvr>
    <a:masterClrMapping/>
  </p:clrMapOvr>
  <p:transition spd="slow" advTm="300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45C25-3D16-4620-8A0E-E7696AC62E9A}"/>
              </a:ext>
            </a:extLst>
          </p:cNvPr>
          <p:cNvSpPr>
            <a:spLocks noGrp="1"/>
          </p:cNvSpPr>
          <p:nvPr>
            <p:ph type="title"/>
          </p:nvPr>
        </p:nvSpPr>
        <p:spPr>
          <a:xfrm>
            <a:off x="1141411" y="578498"/>
            <a:ext cx="9906000" cy="811763"/>
          </a:xfrm>
        </p:spPr>
        <p:txBody>
          <a:bodyPr>
            <a:normAutofit/>
          </a:bodyPr>
          <a:lstStyle/>
          <a:p>
            <a:pPr algn="l"/>
            <a:r>
              <a:rPr lang="en-IN" i="1" u="sng" dirty="0">
                <a:solidFill>
                  <a:schemeClr val="accent5">
                    <a:lumMod val="50000"/>
                  </a:schemeClr>
                </a:solidFill>
                <a:effectLst>
                  <a:outerShdw blurRad="38100" dist="38100" dir="2700000" algn="tl">
                    <a:srgbClr val="000000">
                      <a:alpha val="43137"/>
                    </a:srgbClr>
                  </a:outerShdw>
                </a:effectLst>
              </a:rPr>
              <a:t>Related</a:t>
            </a:r>
            <a:r>
              <a:rPr lang="en-IN" i="1" u="sng" dirty="0">
                <a:solidFill>
                  <a:schemeClr val="bg1">
                    <a:lumMod val="95000"/>
                    <a:lumOff val="5000"/>
                  </a:schemeClr>
                </a:solidFill>
                <a:effectLst>
                  <a:outerShdw blurRad="38100" dist="38100" dir="2700000" algn="tl">
                    <a:srgbClr val="000000">
                      <a:alpha val="43137"/>
                    </a:srgbClr>
                  </a:outerShdw>
                </a:effectLst>
              </a:rPr>
              <a:t> </a:t>
            </a:r>
            <a:r>
              <a:rPr lang="en-IN" i="1" u="sng" dirty="0">
                <a:solidFill>
                  <a:schemeClr val="accent5">
                    <a:lumMod val="50000"/>
                  </a:schemeClr>
                </a:solidFill>
                <a:effectLst>
                  <a:outerShdw blurRad="38100" dist="38100" dir="2700000" algn="tl">
                    <a:srgbClr val="000000">
                      <a:alpha val="43137"/>
                    </a:srgbClr>
                  </a:outerShdw>
                </a:effectLst>
              </a:rPr>
              <a:t>works</a:t>
            </a:r>
            <a:r>
              <a:rPr lang="en-IN" i="1" u="sng" dirty="0">
                <a:solidFill>
                  <a:schemeClr val="bg1">
                    <a:lumMod val="95000"/>
                    <a:lumOff val="5000"/>
                  </a:schemeClr>
                </a:solidFill>
                <a:effectLst>
                  <a:outerShdw blurRad="38100" dist="38100" dir="2700000" algn="tl">
                    <a:srgbClr val="000000">
                      <a:alpha val="43137"/>
                    </a:srgbClr>
                  </a:outerShdw>
                </a:effectLst>
              </a:rPr>
              <a:t> :-</a:t>
            </a:r>
            <a:endParaRPr lang="en-US" i="1" u="sng" dirty="0">
              <a:solidFill>
                <a:schemeClr val="bg1">
                  <a:lumMod val="95000"/>
                  <a:lumOff val="5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7D5D537B-996D-475E-8D91-B45DFAF0E8B4}"/>
              </a:ext>
            </a:extLst>
          </p:cNvPr>
          <p:cNvSpPr>
            <a:spLocks noGrp="1"/>
          </p:cNvSpPr>
          <p:nvPr>
            <p:ph type="body" idx="1"/>
          </p:nvPr>
        </p:nvSpPr>
        <p:spPr>
          <a:xfrm>
            <a:off x="1141411" y="1539551"/>
            <a:ext cx="9906000" cy="3368351"/>
          </a:xfrm>
        </p:spPr>
        <p:txBody>
          <a:bodyPr>
            <a:normAutofit fontScale="92500"/>
          </a:bodyPr>
          <a:lstStyle/>
          <a:p>
            <a:pPr marL="342900" indent="-342900" algn="l">
              <a:buFont typeface="Arial" panose="020B0604020202020204" pitchFamily="34" charset="0"/>
              <a:buChar char="•"/>
            </a:pPr>
            <a:r>
              <a:rPr lang="en-IN" sz="2400" cap="none" dirty="0">
                <a:solidFill>
                  <a:schemeClr val="tx1"/>
                </a:solidFill>
              </a:rPr>
              <a:t>Jignesh Mehta, analytics in machine learning, he used </a:t>
            </a:r>
            <a:r>
              <a:rPr lang="en-US" sz="2400" cap="none" dirty="0">
                <a:solidFill>
                  <a:schemeClr val="tx1"/>
                </a:solidFill>
              </a:rPr>
              <a:t>data visualization tools in Oracle analytics cloud without writing any code in R or python which is very complex to understand as well as very difficult to predict. </a:t>
            </a:r>
          </a:p>
          <a:p>
            <a:pPr algn="l"/>
            <a:r>
              <a:rPr lang="en-US" sz="2400" cap="none" dirty="0">
                <a:solidFill>
                  <a:schemeClr val="accent5">
                    <a:lumMod val="50000"/>
                  </a:schemeClr>
                </a:solidFill>
              </a:rPr>
              <a:t>Link :- </a:t>
            </a:r>
            <a:r>
              <a:rPr lang="en-US" sz="2400" u="sng" cap="none" dirty="0">
                <a:solidFill>
                  <a:schemeClr val="accent5">
                    <a:lumMod val="50000"/>
                  </a:schemeClr>
                </a:solidFill>
              </a:rPr>
              <a:t>https://blogs.oracle.com/author/jignesh-mehta</a:t>
            </a:r>
          </a:p>
          <a:p>
            <a:pPr marL="342900" indent="-342900" algn="l">
              <a:buFont typeface="Arial" panose="020B0604020202020204" pitchFamily="34" charset="0"/>
              <a:buChar char="•"/>
            </a:pPr>
            <a:r>
              <a:rPr lang="en-US" sz="2400" cap="none" dirty="0">
                <a:solidFill>
                  <a:schemeClr val="tx1"/>
                </a:solidFill>
              </a:rPr>
              <a:t>Lars Boehm, IBM </a:t>
            </a:r>
            <a:r>
              <a:rPr lang="en-US" sz="2400" cap="none" dirty="0"/>
              <a:t>Associate partner, GBS </a:t>
            </a:r>
            <a:r>
              <a:rPr lang="en-US" sz="2400" cap="none" dirty="0" err="1"/>
              <a:t>watson</a:t>
            </a:r>
            <a:r>
              <a:rPr lang="en-US" sz="2400" cap="none" dirty="0"/>
              <a:t> health consulting leader, CH, He used Data Science for Predicting Diabetes-Related Chronic Kidney Disease with Real-World Data.</a:t>
            </a:r>
          </a:p>
          <a:p>
            <a:pPr algn="l"/>
            <a:r>
              <a:rPr lang="en-US" sz="2400" cap="none" dirty="0">
                <a:solidFill>
                  <a:schemeClr val="accent5">
                    <a:lumMod val="50000"/>
                  </a:schemeClr>
                </a:solidFill>
              </a:rPr>
              <a:t>Link :- </a:t>
            </a:r>
            <a:r>
              <a:rPr lang="en-US" sz="2400" u="sng" cap="none" dirty="0">
                <a:solidFill>
                  <a:schemeClr val="accent5">
                    <a:lumMod val="50000"/>
                  </a:schemeClr>
                </a:solidFill>
              </a:rPr>
              <a:t>https://www.ibm.com/blogs/think/author/larsboehm/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2400" cap="none" dirty="0">
              <a:solidFill>
                <a:schemeClr val="tx1"/>
              </a:solidFill>
            </a:endParaRPr>
          </a:p>
        </p:txBody>
      </p:sp>
    </p:spTree>
    <p:extLst>
      <p:ext uri="{BB962C8B-B14F-4D97-AF65-F5344CB8AC3E}">
        <p14:creationId xmlns:p14="http://schemas.microsoft.com/office/powerpoint/2010/main" val="1341804994"/>
      </p:ext>
    </p:extLst>
  </p:cSld>
  <p:clrMapOvr>
    <a:masterClrMapping/>
  </p:clrMapOvr>
  <p:transition spd="slow" advTm="300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DC4C4-EAF5-4088-9441-43418960F524}"/>
              </a:ext>
            </a:extLst>
          </p:cNvPr>
          <p:cNvSpPr>
            <a:spLocks noGrp="1"/>
          </p:cNvSpPr>
          <p:nvPr>
            <p:ph type="title"/>
          </p:nvPr>
        </p:nvSpPr>
        <p:spPr>
          <a:xfrm>
            <a:off x="1141411" y="1419226"/>
            <a:ext cx="9906000" cy="549533"/>
          </a:xfrm>
        </p:spPr>
        <p:txBody>
          <a:bodyPr>
            <a:normAutofit fontScale="90000"/>
          </a:bodyPr>
          <a:lstStyle/>
          <a:p>
            <a:pPr algn="l"/>
            <a:r>
              <a:rPr lang="en-IN" i="1" u="sng" dirty="0">
                <a:solidFill>
                  <a:schemeClr val="accent5">
                    <a:lumMod val="50000"/>
                  </a:schemeClr>
                </a:solidFill>
                <a:effectLst>
                  <a:outerShdw blurRad="38100" dist="38100" dir="2700000" algn="tl">
                    <a:srgbClr val="000000">
                      <a:alpha val="43137"/>
                    </a:srgbClr>
                  </a:outerShdw>
                </a:effectLst>
              </a:rPr>
              <a:t>Limitations:-</a:t>
            </a:r>
            <a:r>
              <a:rPr lang="en-IN" i="1" u="sng" dirty="0">
                <a:solidFill>
                  <a:schemeClr val="bg1"/>
                </a:solidFill>
                <a:effectLst>
                  <a:outerShdw blurRad="38100" dist="38100" dir="2700000" algn="tl">
                    <a:srgbClr val="000000">
                      <a:alpha val="43137"/>
                    </a:srgbClr>
                  </a:outerShdw>
                </a:effectLst>
              </a:rPr>
              <a:t> :-</a:t>
            </a:r>
            <a:endParaRPr lang="en-US" i="1" u="sng" dirty="0">
              <a:solidFill>
                <a:schemeClr val="bg1"/>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7A241151-2E7B-4A09-A723-96BDA3D2C664}"/>
              </a:ext>
            </a:extLst>
          </p:cNvPr>
          <p:cNvSpPr>
            <a:spLocks noGrp="1"/>
          </p:cNvSpPr>
          <p:nvPr>
            <p:ph type="body" idx="1"/>
          </p:nvPr>
        </p:nvSpPr>
        <p:spPr>
          <a:xfrm>
            <a:off x="1141411" y="1968759"/>
            <a:ext cx="9906000" cy="3830379"/>
          </a:xfrm>
        </p:spPr>
        <p:txBody>
          <a:bodyPr>
            <a:normAutofit/>
          </a:bodyPr>
          <a:lstStyle/>
          <a:p>
            <a:pPr marL="285750" indent="-285750" algn="l">
              <a:buFont typeface="Arial" panose="020B0604020202020204" pitchFamily="34" charset="0"/>
              <a:buChar char="•"/>
            </a:pPr>
            <a:r>
              <a:rPr lang="en-US" sz="2400" cap="none" dirty="0"/>
              <a:t>Ethical, legal and social issues.</a:t>
            </a:r>
          </a:p>
          <a:p>
            <a:pPr marL="285750" indent="-285750" algn="l">
              <a:buFont typeface="Arial" panose="020B0604020202020204" pitchFamily="34" charset="0"/>
              <a:buChar char="•"/>
            </a:pPr>
            <a:r>
              <a:rPr lang="en-US" sz="2400" cap="none" dirty="0"/>
              <a:t> Data ownership issues.</a:t>
            </a:r>
          </a:p>
          <a:p>
            <a:pPr marL="285750" indent="-285750" algn="l">
              <a:buFont typeface="Arial" panose="020B0604020202020204" pitchFamily="34" charset="0"/>
              <a:buChar char="•"/>
            </a:pPr>
            <a:r>
              <a:rPr lang="en-US" sz="2400" cap="none" dirty="0"/>
              <a:t>Heterogeneous medical complex physician’s interpretation with poor mathematical classification.</a:t>
            </a:r>
          </a:p>
          <a:p>
            <a:pPr marL="285750" indent="-285750" algn="l">
              <a:buFont typeface="Arial" panose="020B0604020202020204" pitchFamily="34" charset="0"/>
              <a:buChar char="•"/>
            </a:pPr>
            <a:r>
              <a:rPr lang="en-US" sz="2400" cap="none" dirty="0"/>
              <a:t>Privacy and security related to human data</a:t>
            </a:r>
          </a:p>
          <a:p>
            <a:pPr marL="285750" indent="-285750" algn="l">
              <a:buFont typeface="Arial" panose="020B0604020202020204" pitchFamily="34" charset="0"/>
              <a:buChar char="•"/>
            </a:pPr>
            <a:r>
              <a:rPr lang="en-US" sz="2400" cap="none" dirty="0"/>
              <a:t> It involves privacy issues and security issues and</a:t>
            </a:r>
          </a:p>
          <a:p>
            <a:pPr marL="285750" indent="-285750" algn="l">
              <a:buFont typeface="Arial" panose="020B0604020202020204" pitchFamily="34" charset="0"/>
              <a:buChar char="•"/>
            </a:pPr>
            <a:r>
              <a:rPr lang="en-US" sz="2400" cap="none" dirty="0"/>
              <a:t> Misuse or incorrect information.</a:t>
            </a:r>
          </a:p>
        </p:txBody>
      </p:sp>
    </p:spTree>
    <p:extLst>
      <p:ext uri="{BB962C8B-B14F-4D97-AF65-F5344CB8AC3E}">
        <p14:creationId xmlns:p14="http://schemas.microsoft.com/office/powerpoint/2010/main" val="1312397064"/>
      </p:ext>
    </p:extLst>
  </p:cSld>
  <p:clrMapOvr>
    <a:masterClrMapping/>
  </p:clrMapOvr>
  <p:transition spd="slow" advTm="300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CF596-B261-43FD-912E-BA0091EFBA64}"/>
              </a:ext>
            </a:extLst>
          </p:cNvPr>
          <p:cNvSpPr>
            <a:spLocks noGrp="1"/>
          </p:cNvSpPr>
          <p:nvPr>
            <p:ph type="title"/>
          </p:nvPr>
        </p:nvSpPr>
        <p:spPr>
          <a:xfrm>
            <a:off x="1141411" y="1419226"/>
            <a:ext cx="9906000" cy="605517"/>
          </a:xfrm>
        </p:spPr>
        <p:txBody>
          <a:bodyPr>
            <a:normAutofit fontScale="90000"/>
          </a:bodyPr>
          <a:lstStyle/>
          <a:p>
            <a:pPr algn="l"/>
            <a:r>
              <a:rPr lang="en-IN" i="1" u="sng" dirty="0">
                <a:solidFill>
                  <a:schemeClr val="accent5">
                    <a:lumMod val="50000"/>
                  </a:schemeClr>
                </a:solidFill>
                <a:effectLst>
                  <a:outerShdw blurRad="38100" dist="38100" dir="2700000" algn="tl">
                    <a:srgbClr val="000000">
                      <a:alpha val="43137"/>
                    </a:srgbClr>
                  </a:outerShdw>
                </a:effectLst>
              </a:rPr>
              <a:t>Proposed</a:t>
            </a:r>
            <a:r>
              <a:rPr lang="en-IN" i="1" u="sng" dirty="0">
                <a:solidFill>
                  <a:schemeClr val="bg1"/>
                </a:solidFill>
                <a:effectLst>
                  <a:outerShdw blurRad="38100" dist="38100" dir="2700000" algn="tl">
                    <a:srgbClr val="000000">
                      <a:alpha val="43137"/>
                    </a:srgbClr>
                  </a:outerShdw>
                </a:effectLst>
              </a:rPr>
              <a:t> </a:t>
            </a:r>
            <a:r>
              <a:rPr lang="en-IN" i="1" u="sng" dirty="0">
                <a:solidFill>
                  <a:schemeClr val="accent5">
                    <a:lumMod val="50000"/>
                  </a:schemeClr>
                </a:solidFill>
                <a:effectLst>
                  <a:outerShdw blurRad="38100" dist="38100" dir="2700000" algn="tl">
                    <a:srgbClr val="000000">
                      <a:alpha val="43137"/>
                    </a:srgbClr>
                  </a:outerShdw>
                </a:effectLst>
              </a:rPr>
              <a:t>system</a:t>
            </a:r>
            <a:r>
              <a:rPr lang="en-IN" i="1" u="sng" dirty="0">
                <a:solidFill>
                  <a:schemeClr val="bg1"/>
                </a:solidFill>
                <a:effectLst>
                  <a:outerShdw blurRad="38100" dist="38100" dir="2700000" algn="tl">
                    <a:srgbClr val="000000">
                      <a:alpha val="43137"/>
                    </a:srgbClr>
                  </a:outerShdw>
                </a:effectLst>
              </a:rPr>
              <a:t> </a:t>
            </a:r>
            <a:r>
              <a:rPr lang="en-IN" i="1" u="sng" dirty="0">
                <a:solidFill>
                  <a:schemeClr val="accent5">
                    <a:lumMod val="50000"/>
                  </a:schemeClr>
                </a:solidFill>
                <a:effectLst>
                  <a:outerShdw blurRad="38100" dist="38100" dir="2700000" algn="tl">
                    <a:srgbClr val="000000">
                      <a:alpha val="43137"/>
                    </a:srgbClr>
                  </a:outerShdw>
                </a:effectLst>
              </a:rPr>
              <a:t>:-</a:t>
            </a:r>
            <a:endParaRPr lang="en-US" i="1" u="sng" dirty="0">
              <a:solidFill>
                <a:schemeClr val="accent5">
                  <a:lumMod val="5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3804E19C-1C28-4FAF-BF42-DFCCCB9FAEE3}"/>
              </a:ext>
            </a:extLst>
          </p:cNvPr>
          <p:cNvSpPr>
            <a:spLocks noGrp="1"/>
          </p:cNvSpPr>
          <p:nvPr>
            <p:ph type="body" idx="1"/>
          </p:nvPr>
        </p:nvSpPr>
        <p:spPr>
          <a:xfrm>
            <a:off x="1141411" y="2024743"/>
            <a:ext cx="9906000" cy="3774395"/>
          </a:xfrm>
        </p:spPr>
        <p:txBody>
          <a:bodyPr/>
          <a:lstStyle/>
          <a:p>
            <a:pPr algn="l"/>
            <a:r>
              <a:rPr lang="en-IN" sz="2400" cap="none" dirty="0"/>
              <a:t>    In related work slide, we took 2 previous done dataset which are related to CKD prediction but with different platforms were used. Here, we are exploring machine learning algorithm for survival prediction of a human using </a:t>
            </a:r>
            <a:r>
              <a:rPr lang="en-IN" sz="2400" dirty="0"/>
              <a:t>CKD</a:t>
            </a:r>
            <a:r>
              <a:rPr lang="en-IN" sz="2400" cap="none" dirty="0"/>
              <a:t> data</a:t>
            </a:r>
            <a:r>
              <a:rPr lang="en-IN" dirty="0"/>
              <a:t>. </a:t>
            </a:r>
            <a:r>
              <a:rPr lang="en-IN" sz="2400" cap="none" dirty="0"/>
              <a:t>The system or model we used here is perform totally of some algorithms namely, SVM , Decision tree and Logistic regression. </a:t>
            </a:r>
            <a:endParaRPr lang="en-IN" sz="2400" dirty="0"/>
          </a:p>
        </p:txBody>
      </p:sp>
    </p:spTree>
    <p:extLst>
      <p:ext uri="{BB962C8B-B14F-4D97-AF65-F5344CB8AC3E}">
        <p14:creationId xmlns:p14="http://schemas.microsoft.com/office/powerpoint/2010/main" val="1575841503"/>
      </p:ext>
    </p:extLst>
  </p:cSld>
  <p:clrMapOvr>
    <a:masterClrMapping/>
  </p:clrMapOvr>
  <p:transition spd="slow" advTm="3000">
    <p:push dir="u"/>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2446</TotalTime>
  <Words>675</Words>
  <Application>Microsoft Office PowerPoint</Application>
  <PresentationFormat>Widescreen</PresentationFormat>
  <Paragraphs>78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Rounded MT Bold</vt:lpstr>
      <vt:lpstr>Bahnschrift SemiBold</vt:lpstr>
      <vt:lpstr>Century Gothic</vt:lpstr>
      <vt:lpstr>Vapor Trail</vt:lpstr>
      <vt:lpstr> prediction of chronic kidney disease using machine learning</vt:lpstr>
      <vt:lpstr>       Team Members</vt:lpstr>
      <vt:lpstr>  The term “chronic kidney disease” means lasting damage to the kidneys that can get worse over time. If the damage is very bad, your kidneys may stop working. This is called kidney failure. If your kidneys fail, you will need dialysis or a kidney transplant in order to live. </vt:lpstr>
      <vt:lpstr>Progression of Chronic kidney Disease :-</vt:lpstr>
      <vt:lpstr>Abstract :-</vt:lpstr>
      <vt:lpstr>Objective :-</vt:lpstr>
      <vt:lpstr>Related works :-</vt:lpstr>
      <vt:lpstr>Limitations:- :-</vt:lpstr>
      <vt:lpstr>Proposed system :-</vt:lpstr>
      <vt:lpstr>System Architecture:- :-</vt:lpstr>
      <vt:lpstr>List of modules :-</vt:lpstr>
      <vt:lpstr>PowerPoint Presentation</vt:lpstr>
      <vt:lpstr>PowerPoint Presentation</vt:lpstr>
      <vt:lpstr>PowerPoint Presentation</vt:lpstr>
      <vt:lpstr>PowerPoint Presentation</vt:lpstr>
      <vt:lpstr>Results: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Chronic Kidney Disease(CKD)</dc:title>
  <dc:creator>HP</dc:creator>
  <cp:lastModifiedBy>Pavan Sundar R G</cp:lastModifiedBy>
  <cp:revision>63</cp:revision>
  <dcterms:created xsi:type="dcterms:W3CDTF">2019-06-17T05:38:50Z</dcterms:created>
  <dcterms:modified xsi:type="dcterms:W3CDTF">2019-06-21T06:42:19Z</dcterms:modified>
</cp:coreProperties>
</file>