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86" r:id="rId7"/>
    <p:sldId id="275" r:id="rId8"/>
    <p:sldId id="276" r:id="rId9"/>
    <p:sldId id="278" r:id="rId10"/>
    <p:sldId id="281" r:id="rId11"/>
    <p:sldId id="280" r:id="rId12"/>
    <p:sldId id="282" r:id="rId13"/>
    <p:sldId id="285" r:id="rId14"/>
    <p:sldId id="287" r:id="rId15"/>
    <p:sldId id="290" r:id="rId16"/>
    <p:sldId id="289" r:id="rId17"/>
    <p:sldId id="28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B53B5-08B5-4A3B-BFC3-F2C64749DBC1}" v="8" dt="2019-06-19T05:57:25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5033" autoAdjust="0"/>
  </p:normalViewPr>
  <p:slideViewPr>
    <p:cSldViewPr snapToGrid="0" snapToObjects="1">
      <p:cViewPr varScale="1">
        <p:scale>
          <a:sx n="70" d="100"/>
          <a:sy n="70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66" d="100"/>
          <a:sy n="66" d="100"/>
        </p:scale>
        <p:origin x="3330" y="1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E5B81A-AF51-460C-B1B2-7779B615D15C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Thank You!</a:t>
          </a:r>
        </a:p>
        <a:p>
          <a:endParaRPr lang="en-IN" dirty="0"/>
        </a:p>
      </dgm:t>
    </dgm:pt>
    <dgm:pt modelId="{D8B99CCF-E768-4D1E-A3B6-97B8EBF1B109}" type="parTrans" cxnId="{F36BC3D2-C3BD-4CF1-9D5E-ABA5925D6FAA}">
      <dgm:prSet/>
      <dgm:spPr/>
      <dgm:t>
        <a:bodyPr/>
        <a:lstStyle/>
        <a:p>
          <a:endParaRPr lang="en-IN"/>
        </a:p>
      </dgm:t>
    </dgm:pt>
    <dgm:pt modelId="{3FE7B254-3965-4DF7-A259-155891BC53B6}" type="sibTrans" cxnId="{F36BC3D2-C3BD-4CF1-9D5E-ABA5925D6FAA}">
      <dgm:prSet/>
      <dgm:spPr/>
      <dgm:t>
        <a:bodyPr/>
        <a:lstStyle/>
        <a:p>
          <a:endParaRPr lang="en-IN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C03E2495-DEA7-47B2-8EA1-9DF124839E0D}" type="pres">
      <dgm:prSet presAssocID="{A3E5B81A-AF51-460C-B1B2-7779B615D15C}" presName="Parent" presStyleLbl="node0" presStyleIdx="0" presStyleCnt="1" custLinFactNeighborX="4437" custLinFactNeighborY="3944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D23411DC-D2DE-4562-AD0E-77599FB580DF}" type="pres">
      <dgm:prSet presAssocID="{A3E5B81A-AF51-460C-B1B2-7779B615D15C}" presName="Accent1" presStyleLbl="node1" presStyleIdx="0" presStyleCnt="6"/>
      <dgm:spPr/>
    </dgm:pt>
    <dgm:pt modelId="{5D0782FD-2699-41B3-A542-FD7A4E2AC41A}" type="pres">
      <dgm:prSet presAssocID="{A3E5B81A-AF51-460C-B1B2-7779B615D15C}" presName="Accent2" presStyleLbl="node1" presStyleIdx="1" presStyleCnt="6"/>
      <dgm:spPr/>
    </dgm:pt>
    <dgm:pt modelId="{C4DD8230-3119-4F32-B891-3432E6087A66}" type="pres">
      <dgm:prSet presAssocID="{A3E5B81A-AF51-460C-B1B2-7779B615D15C}" presName="Accent3" presStyleLbl="node1" presStyleIdx="2" presStyleCnt="6"/>
      <dgm:spPr/>
    </dgm:pt>
    <dgm:pt modelId="{EB711BAD-E476-42DA-8C6C-E912ECC71807}" type="pres">
      <dgm:prSet presAssocID="{A3E5B81A-AF51-460C-B1B2-7779B615D15C}" presName="Accent4" presStyleLbl="node1" presStyleIdx="3" presStyleCnt="6"/>
      <dgm:spPr/>
    </dgm:pt>
    <dgm:pt modelId="{BCFF9F3D-9B4E-4A14-89CB-962AC20036CC}" type="pres">
      <dgm:prSet presAssocID="{A3E5B81A-AF51-460C-B1B2-7779B615D15C}" presName="Accent5" presStyleLbl="node1" presStyleIdx="4" presStyleCnt="6"/>
      <dgm:spPr/>
    </dgm:pt>
    <dgm:pt modelId="{93DC91EA-6485-422A-8A3A-B29C317FC909}" type="pres">
      <dgm:prSet presAssocID="{A3E5B81A-AF51-460C-B1B2-7779B615D15C}" presName="Accent6" presStyleLbl="node1" presStyleIdx="5" presStyleCnt="6"/>
      <dgm:spPr/>
    </dgm:pt>
  </dgm:ptLst>
  <dgm:cxnLst>
    <dgm:cxn modelId="{F36BC3D2-C3BD-4CF1-9D5E-ABA5925D6FAA}" srcId="{BE5B76ED-C686-4E97-9A28-74231B4FDDD1}" destId="{A3E5B81A-AF51-460C-B1B2-7779B615D15C}" srcOrd="0" destOrd="0" parTransId="{D8B99CCF-E768-4D1E-A3B6-97B8EBF1B109}" sibTransId="{3FE7B254-3965-4DF7-A259-155891BC53B6}"/>
    <dgm:cxn modelId="{801516AC-0CB6-46FC-A033-8B0BA3E6121E}" type="presOf" srcId="{A3E5B81A-AF51-460C-B1B2-7779B615D15C}" destId="{C03E2495-DEA7-47B2-8EA1-9DF124839E0D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AE0CE897-5A28-4774-86B0-4B67E80B8B9B}" type="presParOf" srcId="{EC323DFF-E2DA-4381-8948-5F3D2CD82207}" destId="{C03E2495-DEA7-47B2-8EA1-9DF124839E0D}" srcOrd="0" destOrd="0" presId="urn:microsoft.com/office/officeart/2009/3/layout/CircleRelationship"/>
    <dgm:cxn modelId="{638575D4-FBD1-4BA5-BCD8-1CE6A8CD9538}" type="presParOf" srcId="{EC323DFF-E2DA-4381-8948-5F3D2CD82207}" destId="{D23411DC-D2DE-4562-AD0E-77599FB580DF}" srcOrd="1" destOrd="0" presId="urn:microsoft.com/office/officeart/2009/3/layout/CircleRelationship"/>
    <dgm:cxn modelId="{30C1B642-ABAA-4E6A-8A45-2CA7E2F87FAD}" type="presParOf" srcId="{EC323DFF-E2DA-4381-8948-5F3D2CD82207}" destId="{5D0782FD-2699-41B3-A542-FD7A4E2AC41A}" srcOrd="2" destOrd="0" presId="urn:microsoft.com/office/officeart/2009/3/layout/CircleRelationship"/>
    <dgm:cxn modelId="{7EF7B193-B080-4A8F-AD18-0B5C37E48515}" type="presParOf" srcId="{EC323DFF-E2DA-4381-8948-5F3D2CD82207}" destId="{C4DD8230-3119-4F32-B891-3432E6087A66}" srcOrd="3" destOrd="0" presId="urn:microsoft.com/office/officeart/2009/3/layout/CircleRelationship"/>
    <dgm:cxn modelId="{966DF40A-6F58-42B6-8A16-2E8F63ABA725}" type="presParOf" srcId="{EC323DFF-E2DA-4381-8948-5F3D2CD82207}" destId="{EB711BAD-E476-42DA-8C6C-E912ECC71807}" srcOrd="4" destOrd="0" presId="urn:microsoft.com/office/officeart/2009/3/layout/CircleRelationship"/>
    <dgm:cxn modelId="{5F2EAF34-C2C7-4E94-BD2A-A976E12D2AD9}" type="presParOf" srcId="{EC323DFF-E2DA-4381-8948-5F3D2CD82207}" destId="{BCFF9F3D-9B4E-4A14-89CB-962AC20036CC}" srcOrd="5" destOrd="0" presId="urn:microsoft.com/office/officeart/2009/3/layout/CircleRelationship"/>
    <dgm:cxn modelId="{064B513C-7034-4CD2-9588-D96DBBEE6979}" type="presParOf" srcId="{EC323DFF-E2DA-4381-8948-5F3D2CD82207}" destId="{93DC91EA-6485-422A-8A3A-B29C317FC909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E2495-DEA7-47B2-8EA1-9DF124839E0D}">
      <dsp:nvSpPr>
        <dsp:cNvPr id="0" name=""/>
        <dsp:cNvSpPr/>
      </dsp:nvSpPr>
      <dsp:spPr>
        <a:xfrm>
          <a:off x="2691903" y="470691"/>
          <a:ext cx="5537057" cy="55374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 smtClean="0"/>
        </a:p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Thank You!</a:t>
          </a:r>
        </a:p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0" kern="1200" dirty="0"/>
        </a:p>
      </dsp:txBody>
      <dsp:txXfrm>
        <a:off x="3502786" y="1281639"/>
        <a:ext cx="3915291" cy="3915601"/>
      </dsp:txXfrm>
    </dsp:sp>
    <dsp:sp modelId="{D23411DC-D2DE-4562-AD0E-77599FB580DF}">
      <dsp:nvSpPr>
        <dsp:cNvPr id="0" name=""/>
        <dsp:cNvSpPr/>
      </dsp:nvSpPr>
      <dsp:spPr>
        <a:xfrm>
          <a:off x="5605910" y="0"/>
          <a:ext cx="616214" cy="6158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0782FD-2699-41B3-A542-FD7A4E2AC41A}">
      <dsp:nvSpPr>
        <dsp:cNvPr id="0" name=""/>
        <dsp:cNvSpPr/>
      </dsp:nvSpPr>
      <dsp:spPr>
        <a:xfrm>
          <a:off x="4147788" y="5378359"/>
          <a:ext cx="446311" cy="44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DD8230-3119-4F32-B891-3432E6087A66}">
      <dsp:nvSpPr>
        <dsp:cNvPr id="0" name=""/>
        <dsp:cNvSpPr/>
      </dsp:nvSpPr>
      <dsp:spPr>
        <a:xfrm>
          <a:off x="8339570" y="2499636"/>
          <a:ext cx="446311" cy="44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711BAD-E476-42DA-8C6C-E912ECC71807}">
      <dsp:nvSpPr>
        <dsp:cNvPr id="0" name=""/>
        <dsp:cNvSpPr/>
      </dsp:nvSpPr>
      <dsp:spPr>
        <a:xfrm>
          <a:off x="6206275" y="5853186"/>
          <a:ext cx="616214" cy="6158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F9F3D-9B4E-4A14-89CB-962AC20036CC}">
      <dsp:nvSpPr>
        <dsp:cNvPr id="0" name=""/>
        <dsp:cNvSpPr/>
      </dsp:nvSpPr>
      <dsp:spPr>
        <a:xfrm>
          <a:off x="4273947" y="875260"/>
          <a:ext cx="446311" cy="44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DC91EA-6485-422A-8A3A-B29C317FC909}">
      <dsp:nvSpPr>
        <dsp:cNvPr id="0" name=""/>
        <dsp:cNvSpPr/>
      </dsp:nvSpPr>
      <dsp:spPr>
        <a:xfrm>
          <a:off x="2868445" y="3428590"/>
          <a:ext cx="446311" cy="4463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B97B-9619-4AC8-82FF-73C4D5713A4E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7E8-CC73-4BD4-BE7E-584FE3DD7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B5C6-863E-4100-B40A-8ADE734BFBC6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B5E6-9E00-4F32-96FF-298B8A177D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3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E81CC20C-4C09-4304-87D5-C50BCA15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37" y="2292824"/>
            <a:ext cx="8278794" cy="1686392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" panose="020B0502040204020203" pitchFamily="34" charset="0"/>
                <a:ea typeface="+mj-lt"/>
                <a:cs typeface="+mj-lt"/>
              </a:rPr>
              <a:t>HR </a:t>
            </a:r>
            <a:r>
              <a:rPr lang="en-US" b="1" dirty="0" smtClean="0">
                <a:latin typeface="Bahnschrift" panose="020B0502040204020203" pitchFamily="34" charset="0"/>
                <a:ea typeface="+mj-lt"/>
                <a:cs typeface="+mj-lt"/>
              </a:rPr>
              <a:t>Analytics </a:t>
            </a:r>
            <a:r>
              <a:rPr lang="en-US" b="1" dirty="0">
                <a:latin typeface="Bahnschrift" panose="020B0502040204020203" pitchFamily="34" charset="0"/>
                <a:ea typeface="+mj-lt"/>
                <a:cs typeface="+mj-lt"/>
              </a:rPr>
              <a:t>of Employee Attrition &amp; Performance</a:t>
            </a:r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086" y="1760561"/>
            <a:ext cx="2606723" cy="30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Libraries Used  </a:t>
            </a:r>
          </a:p>
          <a:p>
            <a:pPr algn="ctr"/>
            <a:endParaRPr lang="en-IN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Numpy</a:t>
            </a:r>
            <a:endParaRPr lang="en-IN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Matplotlib</a:t>
            </a:r>
            <a:endParaRPr lang="en-IN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Seaborn</a:t>
            </a:r>
            <a:endParaRPr lang="en-IN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643952" y="1651380"/>
            <a:ext cx="4790364" cy="492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u="sng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/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n-IN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Scikit</a:t>
            </a: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Learn </a:t>
            </a:r>
          </a:p>
          <a:p>
            <a:endParaRPr lang="en-IN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ML Algorithms Implemented</a:t>
            </a:r>
          </a:p>
          <a:p>
            <a:endParaRPr lang="en-IN" sz="2800" b="1" u="sng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Support Vector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 Nearest Neighbours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Decision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 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8340" y="1651379"/>
            <a:ext cx="2831910" cy="184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Tools Used</a:t>
            </a:r>
          </a:p>
          <a:p>
            <a:pPr algn="ctr"/>
            <a:r>
              <a:rPr lang="en-IN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/>
            <a:r>
              <a:rPr lang="en-IN" sz="2800" b="1" u="sng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Tkinter</a:t>
            </a:r>
            <a:r>
              <a:rPr lang="en-IN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en-IN" sz="2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C9DE71D-5103-4F3E-9061-93A1BFDD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7673"/>
            <a:ext cx="3343701" cy="117370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Corbel" panose="020B0503020204020204" pitchFamily="34" charset="0"/>
                <a:cs typeface="Calibri Light"/>
              </a:rPr>
              <a:t>Exploratory data  analysis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C9DE71D-5103-4F3E-9061-93A1BFDDF2D0}"/>
              </a:ext>
            </a:extLst>
          </p:cNvPr>
          <p:cNvSpPr txBox="1">
            <a:spLocks/>
          </p:cNvSpPr>
          <p:nvPr/>
        </p:nvSpPr>
        <p:spPr>
          <a:xfrm>
            <a:off x="3678072" y="477673"/>
            <a:ext cx="4756244" cy="11737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Corbel" panose="020B0503020204020204" pitchFamily="34" charset="0"/>
              </a:rPr>
              <a:t>Model development &amp; evaluation</a:t>
            </a:r>
            <a:endParaRPr lang="en-US" sz="2800" b="1" dirty="0">
              <a:latin typeface="Corbel" panose="020B05030202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C9DE71D-5103-4F3E-9061-93A1BFDDF2D0}"/>
              </a:ext>
            </a:extLst>
          </p:cNvPr>
          <p:cNvSpPr txBox="1">
            <a:spLocks/>
          </p:cNvSpPr>
          <p:nvPr/>
        </p:nvSpPr>
        <p:spPr>
          <a:xfrm>
            <a:off x="8884690" y="452653"/>
            <a:ext cx="2845560" cy="10622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Corbel" panose="020B0503020204020204" pitchFamily="34" charset="0"/>
              </a:rPr>
              <a:t>GUI development</a:t>
            </a:r>
            <a:endParaRPr lang="en-US" sz="28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2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4206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ACCURACY  COMPARISON</a:t>
            </a:r>
            <a:endParaRPr lang="en-US" sz="48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51662"/>
            <a:ext cx="10131425" cy="461771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22710"/>
          </a:xfrm>
        </p:spPr>
        <p:txBody>
          <a:bodyPr>
            <a:normAutofit/>
          </a:bodyPr>
          <a:lstStyle/>
          <a:p>
            <a:r>
              <a:rPr lang="en-IN" sz="9600" b="1" u="sng" dirty="0" smtClean="0"/>
              <a:t>GUI USING TKINTER </a:t>
            </a:r>
            <a:endParaRPr lang="en-IN" sz="9600" b="1" u="sng" dirty="0"/>
          </a:p>
        </p:txBody>
      </p:sp>
    </p:spTree>
    <p:extLst>
      <p:ext uri="{BB962C8B-B14F-4D97-AF65-F5344CB8AC3E}">
        <p14:creationId xmlns:p14="http://schemas.microsoft.com/office/powerpoint/2010/main" val="216488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83" y="2141538"/>
            <a:ext cx="5839459" cy="364966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8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97806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9418473"/>
              </p:ext>
            </p:extLst>
          </p:nvPr>
        </p:nvGraphicFramePr>
        <p:xfrm>
          <a:off x="709684" y="245660"/>
          <a:ext cx="11232107" cy="6469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xmlns="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xmlns="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xmlns="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xmlns="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xmlns="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xmlns="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xmlns="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xmlns="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xmlns="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xmlns="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xmlns="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xmlns="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xmlns="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xmlns="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xmlns="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xmlns="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xmlns="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xmlns="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xmlns="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xmlns="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xmlns="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xmlns="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xmlns="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xmlns="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xmlns="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xmlns="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xmlns="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xmlns="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xmlns="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xmlns="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xmlns="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xmlns="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xmlns="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xmlns="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xmlns="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xmlns="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xmlns="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xmlns="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xmlns="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xmlns="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xmlns="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xmlns="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xmlns="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xmlns="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xmlns="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xmlns="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xmlns="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xmlns="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xmlns="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xmlns="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xmlns="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xmlns="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xmlns="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xmlns="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xmlns="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xmlns="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xmlns="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xmlns="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xmlns="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xmlns="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xmlns="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xmlns="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xmlns="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xmlns="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xmlns="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xmlns="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xmlns="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xmlns="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xmlns="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xmlns="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xmlns="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xmlns="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xmlns="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xmlns="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xmlns="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xmlns="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xmlns="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xmlns="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xmlns="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xmlns="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xmlns="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xmlns="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xmlns="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xmlns="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xmlns="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xmlns="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xmlns="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xmlns="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xmlns="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xmlns="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xmlns="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xmlns="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xmlns="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xmlns="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xmlns="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xmlns="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xmlns="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xmlns="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xmlns="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xmlns="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xmlns="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xmlns="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xmlns="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xmlns="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xmlns="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xmlns="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xmlns="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xmlns="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xmlns="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xmlns="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xmlns="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xmlns="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xmlns="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xmlns="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xmlns="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xmlns="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xmlns="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xmlns="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xmlns="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xmlns="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xmlns="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xmlns="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xmlns="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xmlns="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xmlns="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xmlns="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xmlns="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xmlns="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xmlns="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xmlns="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xmlns="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xmlns="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xmlns="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xmlns="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xmlns="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xmlns="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xmlns="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xmlns="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xmlns="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xmlns="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xmlns="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xmlns="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xmlns="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xmlns="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xmlns="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xmlns="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70FA9FA-8E74-43E0-8EF6-ABFFE2860ED6}"/>
              </a:ext>
            </a:extLst>
          </p:cNvPr>
          <p:cNvSpPr txBox="1"/>
          <p:nvPr/>
        </p:nvSpPr>
        <p:spPr>
          <a:xfrm>
            <a:off x="1963698" y="655350"/>
            <a:ext cx="47363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cap="all" dirty="0">
                <a:latin typeface="Corbel"/>
              </a:rPr>
              <a:t>Team members</a:t>
            </a:r>
            <a:endParaRPr lang="en-US" sz="4800" b="1" dirty="0">
              <a:cs typeface="Calibri"/>
            </a:endParaRPr>
          </a:p>
        </p:txBody>
      </p:sp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xmlns="" id="{F3197C9D-7DDF-49CA-9217-9BD87697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922" y="1871729"/>
            <a:ext cx="4596142" cy="2633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cs typeface="Calibri" panose="020F0502020204030204"/>
              </a:rPr>
              <a:t>NITISH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alibri" panose="020F0502020204030204"/>
              </a:rPr>
              <a:t>SANITH </a:t>
            </a:r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cs typeface="Calibri" panose="020F0502020204030204"/>
              </a:rPr>
              <a:t>PS</a:t>
            </a:r>
          </a:p>
          <a:p>
            <a:pPr marL="342900" indent="-342900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cs typeface="Calibri" panose="020F0502020204030204"/>
              </a:rPr>
              <a:t>SACHIN VILAS NAGANE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57200"/>
            <a:ext cx="10131425" cy="929794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>
                <a:latin typeface="Corbel" pitchFamily="34" charset="0"/>
              </a:rPr>
              <a:t>What is </a:t>
            </a:r>
            <a:r>
              <a:rPr lang="en-IN" sz="4800" b="1" dirty="0" err="1" smtClean="0">
                <a:solidFill>
                  <a:srgbClr val="002060"/>
                </a:solidFill>
                <a:latin typeface="Arial Rounded MT Bold" pitchFamily="34" charset="0"/>
              </a:rPr>
              <a:t>eMPLOYEE</a:t>
            </a:r>
            <a:r>
              <a:rPr lang="en-IN" sz="4800" b="1" dirty="0" smtClean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IN" sz="4800" b="1" dirty="0" err="1" smtClean="0">
                <a:solidFill>
                  <a:srgbClr val="002060"/>
                </a:solidFill>
                <a:latin typeface="Arial Rounded MT Bold" pitchFamily="34" charset="0"/>
              </a:rPr>
              <a:t>aTTrition</a:t>
            </a:r>
            <a:r>
              <a:rPr lang="en-IN" sz="4800" b="1" dirty="0" smtClean="0">
                <a:solidFill>
                  <a:srgbClr val="002060"/>
                </a:solidFill>
                <a:latin typeface="Arial Rounded MT Bold" pitchFamily="34" charset="0"/>
              </a:rPr>
              <a:t> ?</a:t>
            </a:r>
            <a:endParaRPr lang="en-US" sz="4800" b="1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4" name="Picture 3" descr="employee_attri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7" y="1788776"/>
            <a:ext cx="6192981" cy="4418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C6840-1665-4967-A89B-120D0127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7638"/>
            <a:ext cx="10131425" cy="1283739"/>
          </a:xfrm>
        </p:spPr>
        <p:txBody>
          <a:bodyPr/>
          <a:lstStyle/>
          <a:p>
            <a:pPr algn="ctr"/>
            <a:r>
              <a:rPr lang="en-US" sz="4800" b="1" u="sng" dirty="0">
                <a:latin typeface="Corbel" panose="020B0503020204020204" pitchFamily="34" charset="0"/>
                <a:cs typeface="Calibri Light"/>
              </a:rPr>
              <a:t>ABSTRACT</a:t>
            </a:r>
            <a:endParaRPr lang="en-US" b="1" u="sng" dirty="0">
              <a:latin typeface="Corbel" panose="020B0503020204020204" pitchFamily="34" charset="0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2D8634-EEA7-4739-BC1F-4BF15BA0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20981"/>
            <a:ext cx="10588924" cy="44888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ea typeface="+mn-lt"/>
                <a:cs typeface="+mn-lt"/>
              </a:rPr>
              <a:t>Predicting the </a:t>
            </a:r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Employee Attrition </a:t>
            </a:r>
            <a:r>
              <a:rPr lang="en-US" sz="4400" b="1" dirty="0" smtClean="0">
                <a:solidFill>
                  <a:schemeClr val="bg1"/>
                </a:solidFill>
                <a:ea typeface="+mn-lt"/>
                <a:cs typeface="+mn-lt"/>
              </a:rPr>
              <a:t>as well as </a:t>
            </a:r>
            <a:r>
              <a:rPr lang="en-US" sz="4400" b="1" dirty="0" err="1" smtClean="0">
                <a:solidFill>
                  <a:schemeClr val="bg1"/>
                </a:solidFill>
                <a:ea typeface="+mn-lt"/>
                <a:cs typeface="+mn-lt"/>
              </a:rPr>
              <a:t>analysing</a:t>
            </a:r>
            <a:r>
              <a:rPr lang="en-US" sz="4400" b="1" dirty="0" smtClean="0">
                <a:solidFill>
                  <a:schemeClr val="bg1"/>
                </a:solidFill>
                <a:ea typeface="+mn-lt"/>
                <a:cs typeface="+mn-lt"/>
              </a:rPr>
              <a:t> their</a:t>
            </a:r>
            <a:r>
              <a:rPr lang="en-US" sz="4400" b="1" dirty="0" smtClean="0">
                <a:ea typeface="+mn-lt"/>
                <a:cs typeface="+mn-lt"/>
              </a:rPr>
              <a:t> Performance</a:t>
            </a:r>
            <a:r>
              <a:rPr lang="en-US" sz="44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4400" b="1" dirty="0" smtClean="0">
                <a:solidFill>
                  <a:schemeClr val="bg1"/>
                </a:solidFill>
                <a:ea typeface="+mn-lt"/>
                <a:cs typeface="+mn-lt"/>
              </a:rPr>
              <a:t> with the help of Machine Learning Models using </a:t>
            </a:r>
            <a:r>
              <a:rPr lang="en-US" sz="4400" b="1" dirty="0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en-US" sz="4400" b="1" dirty="0" smtClean="0">
                <a:solidFill>
                  <a:schemeClr val="bg1"/>
                </a:solidFill>
                <a:ea typeface="+mn-lt"/>
                <a:cs typeface="+mn-lt"/>
              </a:rPr>
              <a:t>available datasets in order</a:t>
            </a:r>
            <a:r>
              <a:rPr lang="en-US" sz="4400" b="1" dirty="0" smtClean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ea typeface="+mn-lt"/>
                <a:cs typeface="+mn-lt"/>
              </a:rPr>
              <a:t>to facilitate the work of the HR of a company so that they could improve their employees working efficiency &amp; also reduce their attrition  rate</a:t>
            </a:r>
            <a:endParaRPr lang="en-US" sz="4400" b="1" dirty="0">
              <a:cs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B26DB4C-E471-48BB-987E-38937CD1450E}"/>
              </a:ext>
            </a:extLst>
          </p:cNvPr>
          <p:cNvSpPr/>
          <p:nvPr/>
        </p:nvSpPr>
        <p:spPr>
          <a:xfrm>
            <a:off x="11274725" y="-4313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xmlns="" id="{BA069BCA-0A28-48E9-B477-6BAE1860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78" y="0"/>
            <a:ext cx="9986748" cy="1019225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Corbel" panose="020B0503020204020204" pitchFamily="34" charset="0"/>
                <a:cs typeface="Calibri Light"/>
              </a:rPr>
              <a:t>OBJECTIVE</a:t>
            </a:r>
            <a:endParaRPr lang="en-US" sz="4800" b="1" u="sng" dirty="0">
              <a:latin typeface="Corbel" panose="020B0503020204020204" pitchFamily="34" charset="0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E34FB315-58A1-4275-A1F5-AF65F515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endParaRPr lang="en-US" i="1" dirty="0">
              <a:solidFill>
                <a:schemeClr val="tx2">
                  <a:lumMod val="25000"/>
                </a:schemeClr>
              </a:solidFill>
              <a:ea typeface="+mn-lt"/>
              <a:cs typeface="+mn-lt"/>
            </a:endParaRPr>
          </a:p>
          <a:p>
            <a:pPr algn="just"/>
            <a:endParaRPr lang="en-US" dirty="0"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32C0231-7003-4AC0-AF17-202DB3F85FA4}"/>
              </a:ext>
            </a:extLst>
          </p:cNvPr>
          <p:cNvSpPr txBox="1"/>
          <p:nvPr/>
        </p:nvSpPr>
        <p:spPr>
          <a:xfrm>
            <a:off x="443345" y="803565"/>
            <a:ext cx="11485419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cs typeface="Calibri"/>
              </a:rPr>
              <a:t>Identifying </a:t>
            </a:r>
            <a:r>
              <a:rPr lang="en-US" sz="3200" b="1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cs typeface="Calibri"/>
              </a:rPr>
              <a:t>the </a:t>
            </a:r>
            <a:r>
              <a:rPr lang="en-US" sz="3200" b="1" dirty="0">
                <a:solidFill>
                  <a:srgbClr val="000000"/>
                </a:solidFill>
                <a:cs typeface="Calibri"/>
              </a:rPr>
              <a:t>significant reasons for Employee Attrition in the </a:t>
            </a:r>
            <a:r>
              <a:rPr lang="en-US" sz="3200" b="1" dirty="0" smtClean="0">
                <a:solidFill>
                  <a:srgbClr val="000000"/>
                </a:solidFill>
                <a:cs typeface="Calibri"/>
              </a:rPr>
              <a:t>Company</a:t>
            </a:r>
          </a:p>
          <a:p>
            <a:pPr marL="285750" indent="-285750">
              <a:buFont typeface="Arial"/>
              <a:buChar char="•"/>
            </a:pPr>
            <a:r>
              <a:rPr lang="en-IN" sz="3200" b="1" dirty="0" smtClean="0">
                <a:solidFill>
                  <a:srgbClr val="000000"/>
                </a:solidFill>
                <a:cs typeface="Calibri"/>
              </a:rPr>
              <a:t>Analysing the Performance of the Employee</a:t>
            </a:r>
          </a:p>
          <a:p>
            <a:pPr marL="285750" indent="-285750">
              <a:buFont typeface="Arial"/>
              <a:buChar char="•"/>
            </a:pPr>
            <a:r>
              <a:rPr lang="en-IN" sz="3200" b="1" dirty="0" smtClean="0">
                <a:solidFill>
                  <a:srgbClr val="000000"/>
                </a:solidFill>
                <a:cs typeface="Calibri"/>
              </a:rPr>
              <a:t>Improving the working Conditions and other factors which affects the employees working efficiency</a:t>
            </a:r>
            <a:endParaRPr lang="en-US" sz="3200" b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</a:rPr>
              <a:t>Creating a user friendly model to predict whether an employee is likely to quit the job or not</a:t>
            </a:r>
          </a:p>
          <a:p>
            <a:pPr marL="285750" indent="-285750"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</a:rPr>
              <a:t>Reducing the </a:t>
            </a:r>
            <a:r>
              <a:rPr lang="en-US" sz="3200" b="1" dirty="0">
                <a:solidFill>
                  <a:srgbClr val="000000"/>
                </a:solidFill>
              </a:rPr>
              <a:t>Employee </a:t>
            </a:r>
            <a:r>
              <a:rPr lang="en-US" sz="3200" b="1" dirty="0" err="1">
                <a:solidFill>
                  <a:srgbClr val="000000"/>
                </a:solidFill>
              </a:rPr>
              <a:t>Atttrition</a:t>
            </a:r>
            <a:r>
              <a:rPr lang="en-US" sz="3200" b="1" dirty="0">
                <a:solidFill>
                  <a:srgbClr val="000000"/>
                </a:solidFill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</a:rPr>
              <a:t>Rate</a:t>
            </a:r>
            <a:endParaRPr lang="en-US" b="1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</a:rPr>
              <a:t>Increasing  </a:t>
            </a:r>
            <a:r>
              <a:rPr lang="en-US" sz="3200" b="1" dirty="0">
                <a:solidFill>
                  <a:srgbClr val="000000"/>
                </a:solidFill>
              </a:rPr>
              <a:t>the HR’s ability to intervene on time and </a:t>
            </a:r>
            <a:r>
              <a:rPr lang="en-US" sz="3200" b="1" dirty="0" smtClean="0">
                <a:solidFill>
                  <a:srgbClr val="000000"/>
                </a:solidFill>
              </a:rPr>
              <a:t>find a remedy for the situation</a:t>
            </a:r>
          </a:p>
          <a:p>
            <a:pPr marL="285750" indent="-285750">
              <a:buFont typeface="Arial"/>
              <a:buChar char="•"/>
            </a:pPr>
            <a:r>
              <a:rPr lang="en-IN" sz="3200" b="1" dirty="0" smtClean="0">
                <a:solidFill>
                  <a:srgbClr val="000000"/>
                </a:solidFill>
                <a:cs typeface="Calibri"/>
              </a:rPr>
              <a:t>Finally…Contributing towards overall development of the company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447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3525C-CDF5-4865-BA46-54A0AA55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4" y="233131"/>
            <a:ext cx="4380286" cy="927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 err="1" smtClean="0">
                <a:latin typeface="Corbel" panose="020B0503020204020204" pitchFamily="34" charset="0"/>
                <a:cs typeface="Calibri Light"/>
              </a:rPr>
              <a:t>DATASet</a:t>
            </a:r>
            <a:r>
              <a:rPr lang="en-US" sz="4800" b="1" u="sng" dirty="0" smtClean="0">
                <a:latin typeface="Corbel" panose="020B0503020204020204" pitchFamily="34" charset="0"/>
                <a:cs typeface="Calibri Light"/>
              </a:rPr>
              <a:t> </a:t>
            </a:r>
            <a:r>
              <a:rPr lang="en-US" sz="4800" b="1" u="sng" dirty="0">
                <a:latin typeface="Corbel" panose="020B0503020204020204" pitchFamily="34" charset="0"/>
                <a:cs typeface="Calibri Light"/>
              </a:rPr>
              <a:t>USED</a:t>
            </a:r>
            <a:endParaRPr lang="en-US" sz="4800" b="1" u="sng" dirty="0">
              <a:latin typeface="Corbel" panose="020B0503020204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963E3E-EE67-45C0-B29A-188009380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9418" y="1579418"/>
            <a:ext cx="8451273" cy="3785170"/>
          </a:xfrm>
        </p:spPr>
        <p:txBody>
          <a:bodyPr>
            <a:no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cs typeface="Calibri" panose="020F0502020204030204"/>
              </a:rPr>
              <a:t>IBM Employee Attrition Dataset 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cs typeface="Calibri" panose="020F0502020204030204"/>
              </a:rPr>
              <a:t>Consists the attrition data of </a:t>
            </a:r>
            <a:r>
              <a:rPr lang="en-US" sz="3200" b="1" dirty="0" smtClean="0">
                <a:cs typeface="Calibri" panose="020F0502020204030204"/>
              </a:rPr>
              <a:t>1470</a:t>
            </a:r>
            <a:r>
              <a:rPr lang="en-US" sz="3200" b="1" dirty="0" smtClean="0">
                <a:solidFill>
                  <a:schemeClr val="bg1"/>
                </a:solidFill>
                <a:cs typeface="Calibri" panose="020F0502020204030204"/>
              </a:rPr>
              <a:t> Employees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cs typeface="Calibri" panose="020F0502020204030204"/>
              </a:rPr>
              <a:t>Number of Features used : </a:t>
            </a:r>
            <a:r>
              <a:rPr lang="en-US" sz="3200" b="1" dirty="0" smtClean="0">
                <a:cs typeface="Calibri" panose="020F0502020204030204"/>
              </a:rPr>
              <a:t>35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cs typeface="Calibri" panose="020F0502020204030204"/>
              </a:rPr>
              <a:t>Target Feature : </a:t>
            </a:r>
            <a:r>
              <a:rPr lang="en-US" sz="3200" b="1" dirty="0" smtClean="0">
                <a:cs typeface="Calibri" panose="020F0502020204030204"/>
              </a:rPr>
              <a:t>Attrition </a:t>
            </a:r>
          </a:p>
          <a:p>
            <a:pPr>
              <a:lnSpc>
                <a:spcPct val="170000"/>
              </a:lnSpc>
            </a:pPr>
            <a:r>
              <a:rPr lang="en-US" sz="3200" b="1" dirty="0" smtClean="0">
                <a:solidFill>
                  <a:schemeClr val="bg1"/>
                </a:solidFill>
                <a:cs typeface="Calibri" panose="020F0502020204030204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437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DE71D-5103-4F3E-9061-93A1BFDD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2831"/>
            <a:ext cx="10131425" cy="1610436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err="1" smtClean="0">
                <a:latin typeface="Corbel" panose="020B0503020204020204" pitchFamily="34" charset="0"/>
                <a:cs typeface="Calibri Light"/>
              </a:rPr>
              <a:t>PRoPOSED</a:t>
            </a:r>
            <a:r>
              <a:rPr lang="en-US" sz="4800" b="1" u="sng" dirty="0" smtClean="0">
                <a:latin typeface="Corbel" panose="020B0503020204020204" pitchFamily="34" charset="0"/>
                <a:cs typeface="Calibri Light"/>
              </a:rPr>
              <a:t> </a:t>
            </a:r>
            <a:r>
              <a:rPr lang="en-US" sz="4800" b="1" u="sng" dirty="0">
                <a:latin typeface="Corbel" panose="020B0503020204020204" pitchFamily="34" charset="0"/>
                <a:cs typeface="Calibri Light"/>
              </a:rPr>
              <a:t>SYSTEM</a:t>
            </a:r>
            <a:endParaRPr lang="en-US" sz="4800" b="1" u="sn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EA9829-CC99-410A-AC84-F2736D320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35" y="1705340"/>
            <a:ext cx="10131425" cy="364913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It can be used to help the human resource department of the company to identify the most significant reasons  for employee attrition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It can be used to predict  whether a particular employee would leave the company or who might be the next to leave the company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9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4551D-7250-41D5-AFB5-15D53933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660" y="404883"/>
            <a:ext cx="10131425" cy="1456267"/>
          </a:xfrm>
        </p:spPr>
        <p:txBody>
          <a:bodyPr/>
          <a:lstStyle/>
          <a:p>
            <a:r>
              <a:rPr lang="en-US" sz="4800" b="1" u="sng" dirty="0">
                <a:latin typeface="Corbel" panose="020B0503020204020204" pitchFamily="34" charset="0"/>
                <a:cs typeface="Calibri Light"/>
              </a:rPr>
              <a:t>LIMITATIONS</a:t>
            </a:r>
            <a:endParaRPr lang="en-US" sz="4800" b="1" u="sn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6F4D6-A15C-4E54-B1D4-777D8030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54017"/>
          </a:xfrm>
        </p:spPr>
        <p:txBody>
          <a:bodyPr>
            <a:normAutofit fontScale="92500"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The most preferred model has only 88 % testing accuracy.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The processing speed of the model is somewhat slow. 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2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2B924-A1A0-4D2E-BD68-164DD489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09" y="391235"/>
            <a:ext cx="8947483" cy="9053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u="sng" dirty="0" smtClean="0">
                <a:latin typeface="Corbel" panose="020B0503020204020204" pitchFamily="34" charset="0"/>
                <a:ea typeface="+mj-lt"/>
                <a:cs typeface="+mj-lt"/>
              </a:rPr>
              <a:t>Architecture &amp; MODULES USED</a:t>
            </a:r>
            <a:endParaRPr lang="en-US" sz="4800" b="1" u="sng" dirty="0">
              <a:latin typeface="Corbel" panose="020B0503020204020204" pitchFamily="34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1419367"/>
            <a:ext cx="9356916" cy="46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13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C47A85-C19E-4256-8429-038D0FDE2DE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</Words>
  <Application>Microsoft Office PowerPoint</Application>
  <PresentationFormat>Widescreen</PresentationFormat>
  <Paragraphs>58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Bahnschrift</vt:lpstr>
      <vt:lpstr>Calibri</vt:lpstr>
      <vt:lpstr>Calibri Light</vt:lpstr>
      <vt:lpstr>Corbel</vt:lpstr>
      <vt:lpstr>Celestial</vt:lpstr>
      <vt:lpstr>HR Analytics of Employee Attrition &amp; Performance</vt:lpstr>
      <vt:lpstr>PowerPoint Presentation</vt:lpstr>
      <vt:lpstr>What is eMPLOYEE aTTrition ?</vt:lpstr>
      <vt:lpstr>ABSTRACT</vt:lpstr>
      <vt:lpstr>OBJECTIVE</vt:lpstr>
      <vt:lpstr>DATASet USED</vt:lpstr>
      <vt:lpstr>PRoPOSED SYSTEM</vt:lpstr>
      <vt:lpstr>LIMITATIONS</vt:lpstr>
      <vt:lpstr>Architecture &amp; MODULES USED</vt:lpstr>
      <vt:lpstr>Exploratory data  analysis</vt:lpstr>
      <vt:lpstr>ACCURACY  COMPARISON</vt:lpstr>
      <vt:lpstr>GUI USING TKINTER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</dc:title>
  <dc:creator/>
  <cp:lastModifiedBy/>
  <cp:revision>325</cp:revision>
  <dcterms:created xsi:type="dcterms:W3CDTF">2019-04-01T22:39:36Z</dcterms:created>
  <dcterms:modified xsi:type="dcterms:W3CDTF">2019-06-21T07:14:02Z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