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0" r:id="rId4"/>
    <p:sldId id="259" r:id="rId5"/>
    <p:sldId id="261" r:id="rId6"/>
    <p:sldId id="286" r:id="rId7"/>
    <p:sldId id="263" r:id="rId8"/>
    <p:sldId id="267" r:id="rId9"/>
    <p:sldId id="276" r:id="rId10"/>
    <p:sldId id="268" r:id="rId11"/>
    <p:sldId id="287" r:id="rId12"/>
    <p:sldId id="28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7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252104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334143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79358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F0DE3-97E9-4F4E-9C50-6D3AFCF1C8B8}"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3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2046258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976499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1881617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242903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410920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370488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311437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12857926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174766883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225567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67516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19124836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6CD7C-5DC2-4A21-B9F0-03000A041FE9}" type="datetimeFigureOut">
              <a:rPr lang="en-IN" smtClean="0"/>
              <a:t>21-06-2019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F0DE3-97E9-4F4E-9C50-6D3AFCF1C8B8}" type="slidenum">
              <a:rPr lang="en-IN" smtClean="0"/>
              <a:t>‹#›</a:t>
            </a:fld>
            <a:endParaRPr lang="en-IN" dirty="0"/>
          </a:p>
        </p:txBody>
      </p:sp>
    </p:spTree>
    <p:extLst>
      <p:ext uri="{BB962C8B-B14F-4D97-AF65-F5344CB8AC3E}">
        <p14:creationId xmlns:p14="http://schemas.microsoft.com/office/powerpoint/2010/main" val="113240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A06CD7C-5DC2-4A21-B9F0-03000A041FE9}" type="datetimeFigureOut">
              <a:rPr lang="en-IN" smtClean="0"/>
              <a:t>21-06-2019</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CCF0DE3-97E9-4F4E-9C50-6D3AFCF1C8B8}" type="slidenum">
              <a:rPr lang="en-IN" smtClean="0"/>
              <a:t>‹#›</a:t>
            </a:fld>
            <a:endParaRPr lang="en-IN" dirty="0"/>
          </a:p>
        </p:txBody>
      </p:sp>
    </p:spTree>
    <p:extLst>
      <p:ext uri="{BB962C8B-B14F-4D97-AF65-F5344CB8AC3E}">
        <p14:creationId xmlns:p14="http://schemas.microsoft.com/office/powerpoint/2010/main" val="2687692593"/>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c/new-york-city-taxi-fare-predi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extLst>
              <a:ext uri="{BEBA8EAE-BF5A-486C-A8C5-ECC9F3942E4B}">
                <a14:imgProps xmlns:a14="http://schemas.microsoft.com/office/drawing/2010/main">
                  <a14:imgLayer r:embed="rId3">
                    <a14:imgEffect>
                      <a14:colorTemperature colorTemp="4657"/>
                    </a14:imgEffect>
                    <a14:imgEffect>
                      <a14:saturation sat="25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4E1E-F950-4F1A-B33D-97F65B8E39EA}"/>
              </a:ext>
            </a:extLst>
          </p:cNvPr>
          <p:cNvSpPr>
            <a:spLocks noGrp="1"/>
          </p:cNvSpPr>
          <p:nvPr>
            <p:ph type="ctrTitle"/>
          </p:nvPr>
        </p:nvSpPr>
        <p:spPr>
          <a:xfrm>
            <a:off x="1712068" y="177483"/>
            <a:ext cx="8432394" cy="2228491"/>
          </a:xfrm>
        </p:spPr>
        <p:txBody>
          <a:bodyPr>
            <a:normAutofit/>
          </a:bodyPr>
          <a:lstStyle/>
          <a:p>
            <a:r>
              <a:rPr lang="en-IN" sz="4400" b="1" dirty="0">
                <a:solidFill>
                  <a:srgbClr val="FFFF00"/>
                </a:solidFill>
              </a:rPr>
              <a:t>PREDICTION OF TAXI FARE</a:t>
            </a:r>
            <a:br>
              <a:rPr lang="en-IN" sz="4400" b="1" dirty="0">
                <a:solidFill>
                  <a:srgbClr val="FFFF00"/>
                </a:solidFill>
              </a:rPr>
            </a:br>
            <a:r>
              <a:rPr lang="en-IN" sz="4400" b="1" dirty="0">
                <a:solidFill>
                  <a:srgbClr val="FFFF00"/>
                </a:solidFill>
              </a:rPr>
              <a:t>USING EXPLORATORY  ANALYSIS</a:t>
            </a:r>
          </a:p>
        </p:txBody>
      </p:sp>
      <p:sp>
        <p:nvSpPr>
          <p:cNvPr id="3" name="Subtitle 2">
            <a:extLst>
              <a:ext uri="{FF2B5EF4-FFF2-40B4-BE49-F238E27FC236}">
                <a16:creationId xmlns:a16="http://schemas.microsoft.com/office/drawing/2014/main" id="{C0C66FE7-9466-466A-AB65-1E90071847A5}"/>
              </a:ext>
            </a:extLst>
          </p:cNvPr>
          <p:cNvSpPr>
            <a:spLocks noGrp="1"/>
          </p:cNvSpPr>
          <p:nvPr>
            <p:ph type="subTitle" idx="1"/>
          </p:nvPr>
        </p:nvSpPr>
        <p:spPr>
          <a:xfrm>
            <a:off x="1595268" y="2762654"/>
            <a:ext cx="10512425" cy="3287949"/>
          </a:xfrm>
        </p:spPr>
        <p:txBody>
          <a:bodyPr>
            <a:noAutofit/>
          </a:bodyPr>
          <a:lstStyle/>
          <a:p>
            <a:r>
              <a:rPr lang="en-IN" sz="3600" dirty="0"/>
              <a:t>                 </a:t>
            </a:r>
            <a:r>
              <a:rPr lang="en-IN" sz="3600" dirty="0">
                <a:solidFill>
                  <a:schemeClr val="tx1">
                    <a:lumMod val="95000"/>
                  </a:schemeClr>
                </a:solidFill>
              </a:rPr>
              <a:t>TEAM NO:10</a:t>
            </a:r>
          </a:p>
          <a:p>
            <a:r>
              <a:rPr lang="en-IN" sz="3600" dirty="0">
                <a:solidFill>
                  <a:schemeClr val="tx1">
                    <a:lumMod val="95000"/>
                  </a:schemeClr>
                </a:solidFill>
              </a:rPr>
              <a:t>                  S.KIRTHANA </a:t>
            </a:r>
            <a:r>
              <a:rPr lang="en-IN" sz="3600">
                <a:solidFill>
                  <a:schemeClr val="tx1">
                    <a:lumMod val="95000"/>
                  </a:schemeClr>
                </a:solidFill>
              </a:rPr>
              <a:t>GOMATHY                           K.AISHWARIYA</a:t>
            </a:r>
          </a:p>
          <a:p>
            <a:r>
              <a:rPr lang="en-IN" sz="3600" dirty="0">
                <a:solidFill>
                  <a:schemeClr val="tx1">
                    <a:lumMod val="95000"/>
                  </a:schemeClr>
                </a:solidFill>
              </a:rPr>
              <a:t>P.PRINCY</a:t>
            </a:r>
          </a:p>
        </p:txBody>
      </p:sp>
    </p:spTree>
    <p:extLst>
      <p:ext uri="{BB962C8B-B14F-4D97-AF65-F5344CB8AC3E}">
        <p14:creationId xmlns:p14="http://schemas.microsoft.com/office/powerpoint/2010/main" val="3400191877"/>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181F-9673-41CE-9F85-BD4287B9E42F}"/>
              </a:ext>
            </a:extLst>
          </p:cNvPr>
          <p:cNvSpPr>
            <a:spLocks noGrp="1"/>
          </p:cNvSpPr>
          <p:nvPr>
            <p:ph type="title"/>
          </p:nvPr>
        </p:nvSpPr>
        <p:spPr>
          <a:xfrm>
            <a:off x="913795" y="609600"/>
            <a:ext cx="10353761" cy="600075"/>
          </a:xfrm>
        </p:spPr>
        <p:txBody>
          <a:bodyPr/>
          <a:lstStyle/>
          <a:p>
            <a:r>
              <a:rPr lang="en-IN" dirty="0"/>
              <a:t>Splitting of TIME</a:t>
            </a:r>
          </a:p>
        </p:txBody>
      </p:sp>
      <p:sp>
        <p:nvSpPr>
          <p:cNvPr id="4" name="Content Placeholder 3">
            <a:extLst>
              <a:ext uri="{FF2B5EF4-FFF2-40B4-BE49-F238E27FC236}">
                <a16:creationId xmlns:a16="http://schemas.microsoft.com/office/drawing/2014/main" id="{7A1CEDBB-A3D1-4D04-9DAC-DA64AD674321}"/>
              </a:ext>
            </a:extLst>
          </p:cNvPr>
          <p:cNvSpPr>
            <a:spLocks noGrp="1"/>
          </p:cNvSpPr>
          <p:nvPr>
            <p:ph sz="half" idx="1"/>
          </p:nvPr>
        </p:nvSpPr>
        <p:spPr>
          <a:xfrm>
            <a:off x="551845" y="1209675"/>
            <a:ext cx="5106004" cy="5476875"/>
          </a:xfrm>
        </p:spPr>
        <p:txBody>
          <a:bodyPr>
            <a:noAutofit/>
          </a:bodyPr>
          <a:lstStyle/>
          <a:p>
            <a:pPr marL="0" indent="0">
              <a:buNone/>
            </a:pPr>
            <a:endParaRPr lang="en-IN" sz="1600" dirty="0"/>
          </a:p>
        </p:txBody>
      </p:sp>
      <p:pic>
        <p:nvPicPr>
          <p:cNvPr id="7" name="Content Placeholder 6">
            <a:extLst>
              <a:ext uri="{FF2B5EF4-FFF2-40B4-BE49-F238E27FC236}">
                <a16:creationId xmlns:a16="http://schemas.microsoft.com/office/drawing/2014/main" id="{2E3A7AD8-0CAB-4FDA-8698-6C75BDDA6C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95715" y="1600200"/>
            <a:ext cx="5476875" cy="4514850"/>
          </a:xfrm>
        </p:spPr>
      </p:pic>
    </p:spTree>
    <p:extLst>
      <p:ext uri="{BB962C8B-B14F-4D97-AF65-F5344CB8AC3E}">
        <p14:creationId xmlns:p14="http://schemas.microsoft.com/office/powerpoint/2010/main" val="9034799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0E71-225B-403C-A4E0-60377BD098FA}"/>
              </a:ext>
            </a:extLst>
          </p:cNvPr>
          <p:cNvSpPr>
            <a:spLocks noGrp="1"/>
          </p:cNvSpPr>
          <p:nvPr>
            <p:ph type="ctrTitle"/>
          </p:nvPr>
        </p:nvSpPr>
        <p:spPr>
          <a:xfrm>
            <a:off x="1595269" y="731838"/>
            <a:ext cx="9001462" cy="1358900"/>
          </a:xfrm>
        </p:spPr>
        <p:txBody>
          <a:bodyPr/>
          <a:lstStyle/>
          <a:p>
            <a:r>
              <a:rPr lang="en-IN" dirty="0"/>
              <a:t>conclusion</a:t>
            </a:r>
          </a:p>
        </p:txBody>
      </p:sp>
      <p:sp>
        <p:nvSpPr>
          <p:cNvPr id="3" name="Subtitle 2">
            <a:extLst>
              <a:ext uri="{FF2B5EF4-FFF2-40B4-BE49-F238E27FC236}">
                <a16:creationId xmlns:a16="http://schemas.microsoft.com/office/drawing/2014/main" id="{AA24955F-E6E5-4A3F-B413-D5F6017DA171}"/>
              </a:ext>
            </a:extLst>
          </p:cNvPr>
          <p:cNvSpPr>
            <a:spLocks noGrp="1"/>
          </p:cNvSpPr>
          <p:nvPr>
            <p:ph type="subTitle" idx="1"/>
          </p:nvPr>
        </p:nvSpPr>
        <p:spPr>
          <a:xfrm>
            <a:off x="1433343" y="2516187"/>
            <a:ext cx="9415632" cy="3609975"/>
          </a:xfrm>
        </p:spPr>
        <p:txBody>
          <a:bodyPr>
            <a:normAutofit fontScale="92500"/>
          </a:bodyPr>
          <a:lstStyle/>
          <a:p>
            <a:pPr algn="l"/>
            <a:r>
              <a:rPr lang="en-IN" dirty="0"/>
              <a:t>In this system we can predict the fare  amount in future.</a:t>
            </a:r>
            <a:r>
              <a:rPr lang="en-US" dirty="0"/>
              <a:t> Considering what is and what is not accounted for in the model is their predicting results are fairly accurate. And in future to improve the prediction accuracy, more variabilities need to be considered and modeled. It can be said that in more affluent parts of the city and during peak hours, a higher percentage tip will be paid to any taxi driver. Hopefully with this information, taxi drivers can better plan their routines for the day in order to increase their own earnings.</a:t>
            </a:r>
            <a:endParaRPr lang="en-IN" dirty="0"/>
          </a:p>
        </p:txBody>
      </p:sp>
    </p:spTree>
    <p:extLst>
      <p:ext uri="{BB962C8B-B14F-4D97-AF65-F5344CB8AC3E}">
        <p14:creationId xmlns:p14="http://schemas.microsoft.com/office/powerpoint/2010/main" val="2642823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2147-89D3-4F70-B9E2-C709599761B8}"/>
              </a:ext>
            </a:extLst>
          </p:cNvPr>
          <p:cNvSpPr>
            <a:spLocks noGrp="1"/>
          </p:cNvSpPr>
          <p:nvPr>
            <p:ph type="title"/>
          </p:nvPr>
        </p:nvSpPr>
        <p:spPr/>
        <p:txBody>
          <a:bodyPr/>
          <a:lstStyle/>
          <a:p>
            <a:r>
              <a:rPr lang="en-IN" dirty="0"/>
              <a:t>REFERENCE</a:t>
            </a:r>
          </a:p>
        </p:txBody>
      </p:sp>
      <p:sp>
        <p:nvSpPr>
          <p:cNvPr id="5" name="Content Placeholder 4">
            <a:extLst>
              <a:ext uri="{FF2B5EF4-FFF2-40B4-BE49-F238E27FC236}">
                <a16:creationId xmlns:a16="http://schemas.microsoft.com/office/drawing/2014/main" id="{F4C8E7E7-38EC-45D4-990A-F328846FF352}"/>
              </a:ext>
            </a:extLst>
          </p:cNvPr>
          <p:cNvSpPr>
            <a:spLocks noGrp="1"/>
          </p:cNvSpPr>
          <p:nvPr>
            <p:ph idx="1"/>
          </p:nvPr>
        </p:nvSpPr>
        <p:spPr>
          <a:xfrm>
            <a:off x="675670" y="2257988"/>
            <a:ext cx="10697180" cy="4390461"/>
          </a:xfrm>
        </p:spPr>
        <p:txBody>
          <a:bodyPr>
            <a:normAutofit/>
          </a:bodyPr>
          <a:lstStyle/>
          <a:p>
            <a:r>
              <a:rPr lang="en-IN" dirty="0"/>
              <a:t>[1]</a:t>
            </a:r>
            <a:r>
              <a:rPr lang="en-US" dirty="0"/>
              <a:t> Fare and Duration Prediction: A Study of New York City Taxi Rides </a:t>
            </a:r>
            <a:r>
              <a:rPr lang="en-US" dirty="0" err="1"/>
              <a:t>Christophoros</a:t>
            </a:r>
            <a:r>
              <a:rPr lang="en-US" dirty="0"/>
              <a:t> </a:t>
            </a:r>
            <a:r>
              <a:rPr lang="en-US" dirty="0" err="1"/>
              <a:t>Antoniades</a:t>
            </a:r>
            <a:r>
              <a:rPr lang="en-US" dirty="0"/>
              <a:t>, </a:t>
            </a:r>
            <a:r>
              <a:rPr lang="en-US" dirty="0" err="1"/>
              <a:t>Delara</a:t>
            </a:r>
            <a:r>
              <a:rPr lang="en-US" dirty="0"/>
              <a:t> Fadavi, Antoine </a:t>
            </a:r>
            <a:r>
              <a:rPr lang="en-US" dirty="0" err="1"/>
              <a:t>Foba</a:t>
            </a:r>
            <a:r>
              <a:rPr lang="en-US" dirty="0"/>
              <a:t> Amon Jr. December 16, 2016 </a:t>
            </a:r>
          </a:p>
          <a:p>
            <a:r>
              <a:rPr lang="en-US" dirty="0"/>
              <a:t>[2]</a:t>
            </a:r>
            <a:r>
              <a:rPr lang="en-US" dirty="0">
                <a:effectLst/>
              </a:rPr>
              <a:t> Competition : New York City Taxi Fare Prediction</a:t>
            </a:r>
            <a:r>
              <a:rPr lang="en-US" b="1" dirty="0">
                <a:effectLst/>
              </a:rPr>
              <a:t> </a:t>
            </a:r>
            <a:r>
              <a:rPr lang="en-US" dirty="0">
                <a:effectLst/>
              </a:rPr>
              <a:t>(</a:t>
            </a:r>
            <a:r>
              <a:rPr lang="en-US" u="sng" dirty="0">
                <a:effectLst/>
                <a:hlinkClick r:id="rId2"/>
              </a:rPr>
              <a:t>https://www.kaggle.com/c/new-york-city-taxi-fare-prediction</a:t>
            </a:r>
            <a:r>
              <a:rPr lang="en-US" u="sng" dirty="0">
                <a:effectLst/>
              </a:rPr>
              <a:t>)</a:t>
            </a:r>
            <a:r>
              <a:rPr lang="en-US" altLang="en-US" b="1" dirty="0">
                <a:solidFill>
                  <a:srgbClr val="24292E"/>
                </a:solidFill>
                <a:effectLst/>
                <a:latin typeface="-apple-system"/>
              </a:rPr>
              <a:t> </a:t>
            </a:r>
            <a:r>
              <a:rPr lang="en-US" altLang="en-US" b="1" dirty="0">
                <a:effectLst/>
                <a:latin typeface="-apple-system"/>
              </a:rPr>
              <a:t>by Kuldeep Patel.</a:t>
            </a:r>
          </a:p>
          <a:p>
            <a:r>
              <a:rPr lang="en-US" altLang="en-US" sz="2400" dirty="0">
                <a:effectLst/>
                <a:latin typeface="-apple-system"/>
              </a:rPr>
              <a:t>[3]</a:t>
            </a:r>
            <a:r>
              <a:rPr lang="en-US" dirty="0">
                <a:effectLst/>
              </a:rPr>
              <a:t> How Taxis Arrive at Fares? -Predicting New York City Yellow Cab Fares by </a:t>
            </a:r>
            <a:r>
              <a:rPr lang="en-IN" b="1" dirty="0">
                <a:effectLst/>
              </a:rPr>
              <a:t>Susan Li.</a:t>
            </a:r>
          </a:p>
          <a:p>
            <a:r>
              <a:rPr lang="en-US" dirty="0">
                <a:effectLst/>
              </a:rPr>
              <a:t> [4]</a:t>
            </a:r>
            <a:r>
              <a:rPr lang="en-US" dirty="0" err="1">
                <a:effectLst/>
              </a:rPr>
              <a:t>Vanajakshi</a:t>
            </a:r>
            <a:r>
              <a:rPr lang="en-US" dirty="0">
                <a:effectLst/>
              </a:rPr>
              <a:t>, L., S. C. Subramanian, and R. </a:t>
            </a:r>
            <a:r>
              <a:rPr lang="en-US" dirty="0" err="1">
                <a:effectLst/>
              </a:rPr>
              <a:t>Sivanandan</a:t>
            </a:r>
            <a:r>
              <a:rPr lang="en-US" dirty="0">
                <a:effectLst/>
              </a:rPr>
              <a:t>. "Travel time prediction under heterogeneous traffic conditions using global positioning system data from buses." IET intelligent transport systems 3.1 (2009): 1-9.</a:t>
            </a:r>
            <a:endParaRPr lang="en-IN" dirty="0">
              <a:effectLst/>
            </a:endParaRPr>
          </a:p>
          <a:p>
            <a:r>
              <a:rPr lang="en-US" dirty="0">
                <a:effectLst/>
              </a:rPr>
              <a:t> [5] NYC Taxi Trip and Fare Data Analytics using Big Data Umang Patel Department of Computer Science and Engineering University of Bridgeport, USA. </a:t>
            </a:r>
            <a:endParaRPr lang="en-IN" dirty="0">
              <a:effectLst/>
            </a:endParaRPr>
          </a:p>
          <a:p>
            <a:endParaRPr lang="en-IN" b="1" dirty="0">
              <a:effectLst/>
            </a:endParaRPr>
          </a:p>
          <a:p>
            <a:endParaRPr lang="en-US" altLang="en-US" sz="2400" dirty="0">
              <a:effectLst/>
              <a:latin typeface="Arial" panose="020B0604020202020204" pitchFamily="34" charset="0"/>
            </a:endParaRPr>
          </a:p>
          <a:p>
            <a:endParaRPr lang="en-US" altLang="en-US" sz="4400" dirty="0">
              <a:effectLst/>
              <a:latin typeface="Arial" panose="020B0604020202020204" pitchFamily="34" charset="0"/>
            </a:endParaRPr>
          </a:p>
          <a:p>
            <a:endParaRPr lang="en-IN" dirty="0"/>
          </a:p>
        </p:txBody>
      </p:sp>
      <p:sp>
        <p:nvSpPr>
          <p:cNvPr id="6" name="Rectangle 1">
            <a:extLst>
              <a:ext uri="{FF2B5EF4-FFF2-40B4-BE49-F238E27FC236}">
                <a16:creationId xmlns:a16="http://schemas.microsoft.com/office/drawing/2014/main" id="{D37EFF54-8DF6-4B00-9CEA-D8761F79646B}"/>
              </a:ext>
            </a:extLst>
          </p:cNvPr>
          <p:cNvSpPr>
            <a:spLocks noChangeArrowheads="1"/>
          </p:cNvSpPr>
          <p:nvPr/>
        </p:nvSpPr>
        <p:spPr bwMode="auto">
          <a:xfrm>
            <a:off x="-219075" y="-113615"/>
            <a:ext cx="121920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366D6"/>
                </a:solidFill>
                <a:effectLst/>
                <a:latin typeface="-apple-system"/>
              </a:rPr>
              <a:t>  </a:t>
            </a:r>
            <a:r>
              <a:rPr kumimoji="0" lang="en-US" altLang="en-US" sz="3600" b="0" i="0" u="none" strike="noStrike" cap="none" normalizeH="0" baseline="0" dirty="0">
                <a:ln>
                  <a:noFill/>
                </a:ln>
                <a:solidFill>
                  <a:srgbClr val="0366D6"/>
                </a:solidFill>
                <a:effectLst/>
                <a:latin typeface="-apple-system"/>
              </a:rPr>
              <a:t>      </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235570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A343-AB87-4F45-98E6-EFEDE7BE5D76}"/>
              </a:ext>
            </a:extLst>
          </p:cNvPr>
          <p:cNvSpPr>
            <a:spLocks noGrp="1"/>
          </p:cNvSpPr>
          <p:nvPr>
            <p:ph type="ctrTitle"/>
          </p:nvPr>
        </p:nvSpPr>
        <p:spPr>
          <a:xfrm>
            <a:off x="1133475" y="-152082"/>
            <a:ext cx="9463256" cy="2306637"/>
          </a:xfrm>
        </p:spPr>
        <p:txBody>
          <a:bodyPr>
            <a:normAutofit/>
          </a:bodyPr>
          <a:lstStyle/>
          <a:p>
            <a:r>
              <a:rPr lang="en-IN" sz="9600" dirty="0">
                <a:solidFill>
                  <a:srgbClr val="FF0000"/>
                </a:solidFill>
                <a:latin typeface="Creepy" panose="04010502060101010303" pitchFamily="82" charset="0"/>
              </a:rPr>
              <a:t>THANK YOU</a:t>
            </a:r>
          </a:p>
        </p:txBody>
      </p:sp>
      <p:sp>
        <p:nvSpPr>
          <p:cNvPr id="3" name="Subtitle 2">
            <a:extLst>
              <a:ext uri="{FF2B5EF4-FFF2-40B4-BE49-F238E27FC236}">
                <a16:creationId xmlns:a16="http://schemas.microsoft.com/office/drawing/2014/main" id="{E7E1B6D2-0860-4FC7-A123-F7773B72D58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426947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D1CA-FB65-4113-8109-566B2957CD24}"/>
              </a:ext>
            </a:extLst>
          </p:cNvPr>
          <p:cNvSpPr>
            <a:spLocks noGrp="1"/>
          </p:cNvSpPr>
          <p:nvPr>
            <p:ph type="title"/>
          </p:nvPr>
        </p:nvSpPr>
        <p:spPr>
          <a:xfrm>
            <a:off x="-1686530" y="504825"/>
            <a:ext cx="10353761" cy="1326321"/>
          </a:xfrm>
        </p:spPr>
        <p:txBody>
          <a:bodyPr/>
          <a:lstStyle/>
          <a:p>
            <a:r>
              <a:rPr lang="en-IN" b="1" dirty="0"/>
              <a:t>PROBLEM STATEMENT:</a:t>
            </a:r>
          </a:p>
        </p:txBody>
      </p:sp>
      <p:sp>
        <p:nvSpPr>
          <p:cNvPr id="3" name="Content Placeholder 2">
            <a:extLst>
              <a:ext uri="{FF2B5EF4-FFF2-40B4-BE49-F238E27FC236}">
                <a16:creationId xmlns:a16="http://schemas.microsoft.com/office/drawing/2014/main" id="{412F4B98-2A7D-4798-8472-99D5561A084B}"/>
              </a:ext>
            </a:extLst>
          </p:cNvPr>
          <p:cNvSpPr>
            <a:spLocks noGrp="1"/>
          </p:cNvSpPr>
          <p:nvPr>
            <p:ph idx="1"/>
          </p:nvPr>
        </p:nvSpPr>
        <p:spPr/>
        <p:txBody>
          <a:bodyPr/>
          <a:lstStyle/>
          <a:p>
            <a:r>
              <a:rPr lang="en-IN" dirty="0"/>
              <a:t>To predict the fare charges by considering the given datasets.</a:t>
            </a:r>
          </a:p>
          <a:p>
            <a:r>
              <a:rPr lang="en-IN" dirty="0"/>
              <a:t>To predict the fare charges depending upon the time and distance between the pickup and drop location </a:t>
            </a:r>
          </a:p>
          <a:p>
            <a:r>
              <a:rPr lang="en-IN" dirty="0"/>
              <a:t>And to predict the fare values with best accuracy rate.</a:t>
            </a:r>
          </a:p>
          <a:p>
            <a:pPr marL="0" indent="0">
              <a:buNone/>
            </a:pPr>
            <a:endParaRPr lang="en-IN" dirty="0"/>
          </a:p>
        </p:txBody>
      </p:sp>
    </p:spTree>
    <p:extLst>
      <p:ext uri="{BB962C8B-B14F-4D97-AF65-F5344CB8AC3E}">
        <p14:creationId xmlns:p14="http://schemas.microsoft.com/office/powerpoint/2010/main" val="174489153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0459-F645-4644-9257-7B465DA86A11}"/>
              </a:ext>
            </a:extLst>
          </p:cNvPr>
          <p:cNvSpPr>
            <a:spLocks noGrp="1"/>
          </p:cNvSpPr>
          <p:nvPr>
            <p:ph type="title"/>
          </p:nvPr>
        </p:nvSpPr>
        <p:spPr>
          <a:xfrm>
            <a:off x="254419" y="125264"/>
            <a:ext cx="10353761" cy="1326321"/>
          </a:xfrm>
        </p:spPr>
        <p:txBody>
          <a:bodyPr/>
          <a:lstStyle/>
          <a:p>
            <a:r>
              <a:rPr lang="en-IN" dirty="0"/>
              <a:t>ABSTRACT</a:t>
            </a:r>
          </a:p>
        </p:txBody>
      </p:sp>
      <p:sp>
        <p:nvSpPr>
          <p:cNvPr id="3" name="Content Placeholder 2">
            <a:extLst>
              <a:ext uri="{FF2B5EF4-FFF2-40B4-BE49-F238E27FC236}">
                <a16:creationId xmlns:a16="http://schemas.microsoft.com/office/drawing/2014/main" id="{2F771345-A8F3-4ADC-829E-0A66A2B57C9D}"/>
              </a:ext>
            </a:extLst>
          </p:cNvPr>
          <p:cNvSpPr>
            <a:spLocks noGrp="1"/>
          </p:cNvSpPr>
          <p:nvPr>
            <p:ph idx="1"/>
          </p:nvPr>
        </p:nvSpPr>
        <p:spPr>
          <a:xfrm>
            <a:off x="623584" y="1329972"/>
            <a:ext cx="10944831" cy="4198056"/>
          </a:xfrm>
        </p:spPr>
        <p:txBody>
          <a:bodyPr>
            <a:noAutofit/>
          </a:bodyPr>
          <a:lstStyle/>
          <a:p>
            <a:pPr marL="0" indent="0">
              <a:buNone/>
            </a:pPr>
            <a:r>
              <a:rPr lang="en-IN" sz="1800" dirty="0"/>
              <a:t>The aim of this project is to predict the taxi fare :</a:t>
            </a:r>
          </a:p>
          <a:p>
            <a:r>
              <a:rPr lang="en-IN" sz="1800" dirty="0"/>
              <a:t>By getting the data – date and time (i.e either future or present) it predicts the taxi fare which includes factors like peak hours, week days, distance etc,</a:t>
            </a:r>
          </a:p>
          <a:p>
            <a:r>
              <a:rPr lang="en-IN" sz="1800" dirty="0"/>
              <a:t>The distance and time can be calculated using mathematical formulae.(</a:t>
            </a:r>
            <a:r>
              <a:rPr lang="en-IN" sz="1800" dirty="0">
                <a:effectLst/>
              </a:rPr>
              <a:t>Haversine formula)</a:t>
            </a:r>
            <a:endParaRPr lang="en-IN" sz="1800" dirty="0"/>
          </a:p>
          <a:p>
            <a:r>
              <a:rPr lang="en-IN" sz="1800" dirty="0"/>
              <a:t>The algorithm used here is</a:t>
            </a:r>
            <a:r>
              <a:rPr lang="en-IN" sz="1800" dirty="0">
                <a:effectLst/>
              </a:rPr>
              <a:t> k-Nearest Neighbor (KNN)</a:t>
            </a:r>
            <a:r>
              <a:rPr lang="en-IN" sz="1800" dirty="0"/>
              <a:t>   </a:t>
            </a:r>
          </a:p>
          <a:p>
            <a:r>
              <a:rPr lang="en-US" sz="1800" dirty="0"/>
              <a:t>Furthermore, to achieve our goal, we proposed our subsequent analysis i.e. Analysis on Region. Here we accumulate information which was allied with location like Pickup Latitude, Pickup Longitude, Drop-off Latitude and Drop-off Longitude. </a:t>
            </a:r>
            <a:r>
              <a:rPr lang="en-IN" sz="1800" dirty="0"/>
              <a:t>                           </a:t>
            </a:r>
          </a:p>
          <a:p>
            <a:r>
              <a:rPr lang="en-IN" sz="1800" u="sng" dirty="0"/>
              <a:t>FORMULA USED:</a:t>
            </a:r>
          </a:p>
          <a:p>
            <a:pPr marL="0" indent="0">
              <a:buNone/>
            </a:pPr>
            <a:r>
              <a:rPr lang="en-IN" sz="1800" dirty="0">
                <a:effectLst/>
              </a:rPr>
              <a:t>                    1.a = sin²(</a:t>
            </a:r>
            <a:r>
              <a:rPr lang="el-GR" sz="1800" dirty="0">
                <a:effectLst/>
              </a:rPr>
              <a:t>Δφ/2) + </a:t>
            </a:r>
            <a:r>
              <a:rPr lang="en-IN" sz="1800" dirty="0">
                <a:effectLst/>
              </a:rPr>
              <a:t>cos </a:t>
            </a:r>
            <a:r>
              <a:rPr lang="el-GR" sz="1800" dirty="0">
                <a:effectLst/>
              </a:rPr>
              <a:t>φ1 ⋅ </a:t>
            </a:r>
            <a:r>
              <a:rPr lang="en-IN" sz="1800" dirty="0">
                <a:effectLst/>
              </a:rPr>
              <a:t>cos </a:t>
            </a:r>
            <a:r>
              <a:rPr lang="el-GR" sz="1800" dirty="0">
                <a:effectLst/>
              </a:rPr>
              <a:t>φ2 ⋅ </a:t>
            </a:r>
            <a:r>
              <a:rPr lang="en-IN" sz="1800" dirty="0">
                <a:effectLst/>
              </a:rPr>
              <a:t>sin²(</a:t>
            </a:r>
            <a:r>
              <a:rPr lang="el-GR" sz="1800" dirty="0">
                <a:effectLst/>
              </a:rPr>
              <a:t>Δλ/2)</a:t>
            </a:r>
          </a:p>
          <a:p>
            <a:pPr marL="0" indent="0">
              <a:buNone/>
            </a:pPr>
            <a:r>
              <a:rPr lang="en-IN" sz="1800" dirty="0">
                <a:effectLst/>
              </a:rPr>
              <a:t>                    2.c = 2 ⋅ atan2( √a, √(1−a) )</a:t>
            </a:r>
          </a:p>
          <a:p>
            <a:pPr marL="0" indent="0">
              <a:buNone/>
            </a:pPr>
            <a:r>
              <a:rPr lang="en-IN" sz="1800" dirty="0">
                <a:effectLst/>
              </a:rPr>
              <a:t>                    3.d = R ⋅ c (where R= radius of the earth=6371km)</a:t>
            </a:r>
          </a:p>
        </p:txBody>
      </p:sp>
    </p:spTree>
    <p:extLst>
      <p:ext uri="{BB962C8B-B14F-4D97-AF65-F5344CB8AC3E}">
        <p14:creationId xmlns:p14="http://schemas.microsoft.com/office/powerpoint/2010/main" val="1914970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F921-A0BC-4A1F-ADE3-3D11823676FF}"/>
              </a:ext>
            </a:extLst>
          </p:cNvPr>
          <p:cNvSpPr>
            <a:spLocks noGrp="1"/>
          </p:cNvSpPr>
          <p:nvPr>
            <p:ph type="title"/>
          </p:nvPr>
        </p:nvSpPr>
        <p:spPr/>
        <p:txBody>
          <a:bodyPr/>
          <a:lstStyle/>
          <a:p>
            <a:r>
              <a:rPr lang="en-IN" dirty="0"/>
              <a:t>OBJECTIVE</a:t>
            </a:r>
            <a:endParaRPr lang="en-IN" b="1" dirty="0"/>
          </a:p>
        </p:txBody>
      </p:sp>
      <p:sp>
        <p:nvSpPr>
          <p:cNvPr id="3" name="Content Placeholder 2">
            <a:extLst>
              <a:ext uri="{FF2B5EF4-FFF2-40B4-BE49-F238E27FC236}">
                <a16:creationId xmlns:a16="http://schemas.microsoft.com/office/drawing/2014/main" id="{A5B42D3B-491F-4B1E-9ADE-41737619237C}"/>
              </a:ext>
            </a:extLst>
          </p:cNvPr>
          <p:cNvSpPr>
            <a:spLocks noGrp="1"/>
          </p:cNvSpPr>
          <p:nvPr>
            <p:ph idx="1"/>
          </p:nvPr>
        </p:nvSpPr>
        <p:spPr/>
        <p:txBody>
          <a:bodyPr/>
          <a:lstStyle/>
          <a:p>
            <a:r>
              <a:rPr lang="en-US" dirty="0"/>
              <a:t> </a:t>
            </a:r>
            <a:r>
              <a:rPr lang="en-US" dirty="0">
                <a:effectLst/>
              </a:rPr>
              <a:t>The goal of this project is to predict the fare of a taxi trip , by using the information's like pickup and drop off locations, the pickup date , time and number of passengers travelling.</a:t>
            </a:r>
          </a:p>
          <a:p>
            <a:r>
              <a:rPr lang="en-US" dirty="0">
                <a:effectLst/>
              </a:rPr>
              <a:t>This system can also predict the taxi fare for future days by getting date as an input.</a:t>
            </a:r>
          </a:p>
          <a:p>
            <a:endParaRPr lang="en-US" dirty="0">
              <a:effectLst/>
            </a:endParaRPr>
          </a:p>
          <a:p>
            <a:endParaRPr lang="en-US" dirty="0"/>
          </a:p>
          <a:p>
            <a:endParaRPr lang="en-US" dirty="0"/>
          </a:p>
          <a:p>
            <a:endParaRPr lang="en-IN" b="1" dirty="0"/>
          </a:p>
        </p:txBody>
      </p:sp>
    </p:spTree>
    <p:extLst>
      <p:ext uri="{BB962C8B-B14F-4D97-AF65-F5344CB8AC3E}">
        <p14:creationId xmlns:p14="http://schemas.microsoft.com/office/powerpoint/2010/main" val="266206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3920-34D5-4FD7-8AC1-E514136DD1BF}"/>
              </a:ext>
            </a:extLst>
          </p:cNvPr>
          <p:cNvSpPr>
            <a:spLocks noGrp="1"/>
          </p:cNvSpPr>
          <p:nvPr>
            <p:ph type="title"/>
          </p:nvPr>
        </p:nvSpPr>
        <p:spPr/>
        <p:txBody>
          <a:bodyPr/>
          <a:lstStyle/>
          <a:p>
            <a:r>
              <a:rPr lang="en-IN" dirty="0"/>
              <a:t>EXISTING MODEL</a:t>
            </a:r>
          </a:p>
        </p:txBody>
      </p:sp>
      <p:sp>
        <p:nvSpPr>
          <p:cNvPr id="3" name="Content Placeholder 2">
            <a:extLst>
              <a:ext uri="{FF2B5EF4-FFF2-40B4-BE49-F238E27FC236}">
                <a16:creationId xmlns:a16="http://schemas.microsoft.com/office/drawing/2014/main" id="{0060E7BC-1AFD-4814-A95C-FE833F08F2BC}"/>
              </a:ext>
            </a:extLst>
          </p:cNvPr>
          <p:cNvSpPr>
            <a:spLocks noGrp="1"/>
          </p:cNvSpPr>
          <p:nvPr>
            <p:ph idx="1"/>
          </p:nvPr>
        </p:nvSpPr>
        <p:spPr>
          <a:xfrm>
            <a:off x="913795" y="1935921"/>
            <a:ext cx="10353762" cy="3855279"/>
          </a:xfrm>
        </p:spPr>
        <p:txBody>
          <a:bodyPr>
            <a:normAutofit/>
          </a:bodyPr>
          <a:lstStyle/>
          <a:p>
            <a:pPr marL="0" indent="0">
              <a:buNone/>
            </a:pPr>
            <a:r>
              <a:rPr lang="en-US" dirty="0">
                <a:effectLst/>
              </a:rPr>
              <a:t>The existing model uses random forest regression. A random forest model does not scale very well for time-series data and might need to be constantly updated or trained with some random data that lies outside the range of training set. </a:t>
            </a:r>
          </a:p>
          <a:p>
            <a:pPr marL="0" indent="0">
              <a:buNone/>
            </a:pPr>
            <a:endParaRPr lang="en-US" u="sng" dirty="0">
              <a:effectLst/>
            </a:endParaRPr>
          </a:p>
          <a:p>
            <a:pPr marL="0" indent="0">
              <a:buNone/>
            </a:pPr>
            <a:endParaRPr lang="en-US" dirty="0">
              <a:effectLst/>
            </a:endParaRPr>
          </a:p>
          <a:p>
            <a:pPr marL="0" indent="0">
              <a:buNone/>
            </a:pPr>
            <a:endParaRPr lang="en-US" dirty="0">
              <a:effectLst/>
            </a:endParaRPr>
          </a:p>
          <a:p>
            <a:pPr marL="0" indent="0">
              <a:buNone/>
            </a:pPr>
            <a:endParaRPr lang="en-US" dirty="0">
              <a:effectLst/>
            </a:endParaRPr>
          </a:p>
          <a:p>
            <a:pPr marL="0" indent="0">
              <a:buNone/>
            </a:pPr>
            <a:endParaRPr lang="en-US" dirty="0">
              <a:effectLst/>
            </a:endParaRPr>
          </a:p>
          <a:p>
            <a:pPr marL="0" indent="0">
              <a:buNone/>
            </a:pPr>
            <a:endParaRPr lang="en-US" dirty="0">
              <a:effectLst/>
            </a:endParaRPr>
          </a:p>
          <a:p>
            <a:pPr marL="0" indent="0">
              <a:buNone/>
            </a:pPr>
            <a:endParaRPr lang="en-IN" dirty="0"/>
          </a:p>
        </p:txBody>
      </p:sp>
    </p:spTree>
    <p:extLst>
      <p:ext uri="{BB962C8B-B14F-4D97-AF65-F5344CB8AC3E}">
        <p14:creationId xmlns:p14="http://schemas.microsoft.com/office/powerpoint/2010/main" val="1310243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7743-8A83-4553-8A7B-215D76E5C2F0}"/>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39FDE81B-BFA5-4F26-B823-57DDDF2B9F03}"/>
              </a:ext>
            </a:extLst>
          </p:cNvPr>
          <p:cNvSpPr>
            <a:spLocks noGrp="1"/>
          </p:cNvSpPr>
          <p:nvPr>
            <p:ph idx="1"/>
          </p:nvPr>
        </p:nvSpPr>
        <p:spPr/>
        <p:txBody>
          <a:bodyPr/>
          <a:lstStyle/>
          <a:p>
            <a:r>
              <a:rPr lang="en-IN" dirty="0"/>
              <a:t>Here we have used KNN (k-nearest </a:t>
            </a:r>
            <a:r>
              <a:rPr lang="en-IN" dirty="0" err="1"/>
              <a:t>neighbor</a:t>
            </a:r>
            <a:r>
              <a:rPr lang="en-IN" dirty="0"/>
              <a:t>)</a:t>
            </a:r>
            <a:r>
              <a:rPr lang="en-IN" dirty="0" err="1"/>
              <a:t>model.we</a:t>
            </a:r>
            <a:r>
              <a:rPr lang="en-IN" dirty="0"/>
              <a:t> have used this algorithm because it is</a:t>
            </a:r>
          </a:p>
          <a:p>
            <a:pPr marL="0" indent="0">
              <a:buNone/>
            </a:pPr>
            <a:r>
              <a:rPr lang="en-IN" dirty="0"/>
              <a:t>                          1.Easy to calculate time </a:t>
            </a:r>
          </a:p>
          <a:p>
            <a:pPr marL="0" indent="0">
              <a:buNone/>
            </a:pPr>
            <a:r>
              <a:rPr lang="en-IN" dirty="0"/>
              <a:t>                          2.Easy to predict the output.</a:t>
            </a:r>
          </a:p>
          <a:p>
            <a:r>
              <a:rPr lang="en-IN" dirty="0"/>
              <a:t>Here we have used time to calculate the fare amount in addition to distance.</a:t>
            </a:r>
          </a:p>
          <a:p>
            <a:pPr marL="0" indent="0">
              <a:buNone/>
            </a:pPr>
            <a:r>
              <a:rPr lang="en-IN" u="sng" dirty="0"/>
              <a:t>LIMITATIONS:</a:t>
            </a:r>
          </a:p>
          <a:p>
            <a:r>
              <a:rPr lang="en-IN" dirty="0"/>
              <a:t>We can book  only within particular range(</a:t>
            </a:r>
            <a:r>
              <a:rPr lang="en-IN" dirty="0" err="1"/>
              <a:t>ie.latitude</a:t>
            </a:r>
            <a:r>
              <a:rPr lang="en-IN" dirty="0"/>
              <a:t> and longitude).we cannot book the taxi beyond the limit.</a:t>
            </a:r>
          </a:p>
        </p:txBody>
      </p:sp>
    </p:spTree>
    <p:extLst>
      <p:ext uri="{BB962C8B-B14F-4D97-AF65-F5344CB8AC3E}">
        <p14:creationId xmlns:p14="http://schemas.microsoft.com/office/powerpoint/2010/main" val="1764606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86C8-F804-4F9D-88F3-F9CA8438BCD8}"/>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7E52392E-F6D8-46E6-B755-5AC8534A6058}"/>
              </a:ext>
            </a:extLst>
          </p:cNvPr>
          <p:cNvSpPr>
            <a:spLocks noGrp="1"/>
          </p:cNvSpPr>
          <p:nvPr>
            <p:ph idx="1"/>
          </p:nvPr>
        </p:nvSpPr>
        <p:spPr/>
        <p:txBody>
          <a:bodyPr/>
          <a:lstStyle/>
          <a:p>
            <a:r>
              <a:rPr lang="en-IN" dirty="0"/>
              <a:t>The architecture used here is:</a:t>
            </a:r>
          </a:p>
          <a:p>
            <a:r>
              <a:rPr lang="en-IN" b="1" u="sng" dirty="0"/>
              <a:t>HARDWARE:  </a:t>
            </a:r>
            <a:r>
              <a:rPr lang="en-IN" dirty="0"/>
              <a:t>Consist of (CPU/RAM/HDD)</a:t>
            </a:r>
          </a:p>
          <a:p>
            <a:r>
              <a:rPr lang="en-IN" b="1" u="sng" dirty="0"/>
              <a:t>KERNEL: </a:t>
            </a:r>
            <a:r>
              <a:rPr lang="en-IN" dirty="0"/>
              <a:t>Core component of OS low level</a:t>
            </a:r>
          </a:p>
          <a:p>
            <a:pPr marL="0" indent="0">
              <a:buNone/>
            </a:pPr>
            <a:r>
              <a:rPr lang="en-IN" dirty="0"/>
              <a:t>   service  to layer component. ,It  also decides </a:t>
            </a:r>
          </a:p>
          <a:p>
            <a:pPr marL="0" indent="0">
              <a:buNone/>
            </a:pPr>
            <a:r>
              <a:rPr lang="en-IN" dirty="0">
                <a:effectLst/>
              </a:rPr>
              <a:t>   </a:t>
            </a:r>
            <a:r>
              <a:rPr lang="en-US" dirty="0">
                <a:effectLst/>
              </a:rPr>
              <a:t>when and how long a program should run.</a:t>
            </a:r>
            <a:endParaRPr lang="en-IN" dirty="0"/>
          </a:p>
          <a:p>
            <a:r>
              <a:rPr lang="en-IN" b="1" u="sng" dirty="0"/>
              <a:t>APPLICATION</a:t>
            </a:r>
            <a:r>
              <a:rPr lang="en-IN" dirty="0"/>
              <a:t>: (colab) where the program is </a:t>
            </a:r>
          </a:p>
          <a:p>
            <a:pPr marL="0" indent="0">
              <a:buNone/>
            </a:pPr>
            <a:r>
              <a:rPr lang="en-IN" dirty="0"/>
              <a:t>     runned  and executed.                    </a:t>
            </a:r>
          </a:p>
        </p:txBody>
      </p:sp>
      <p:pic>
        <p:nvPicPr>
          <p:cNvPr id="5" name="Picture 4">
            <a:extLst>
              <a:ext uri="{FF2B5EF4-FFF2-40B4-BE49-F238E27FC236}">
                <a16:creationId xmlns:a16="http://schemas.microsoft.com/office/drawing/2014/main" id="{70D218C4-FA3C-4A41-A8BA-0310A913D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343" y="1778218"/>
            <a:ext cx="4012982" cy="4012982"/>
          </a:xfrm>
          <a:prstGeom prst="rect">
            <a:avLst/>
          </a:prstGeom>
        </p:spPr>
      </p:pic>
    </p:spTree>
    <p:extLst>
      <p:ext uri="{BB962C8B-B14F-4D97-AF65-F5344CB8AC3E}">
        <p14:creationId xmlns:p14="http://schemas.microsoft.com/office/powerpoint/2010/main" val="16498420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C92-5851-4189-8A4C-277BBFE59A45}"/>
              </a:ext>
            </a:extLst>
          </p:cNvPr>
          <p:cNvSpPr>
            <a:spLocks noGrp="1"/>
          </p:cNvSpPr>
          <p:nvPr>
            <p:ph type="title"/>
          </p:nvPr>
        </p:nvSpPr>
        <p:spPr>
          <a:xfrm>
            <a:off x="-2067530" y="533400"/>
            <a:ext cx="10353761" cy="1326321"/>
          </a:xfrm>
        </p:spPr>
        <p:txBody>
          <a:bodyPr/>
          <a:lstStyle/>
          <a:p>
            <a:r>
              <a:rPr lang="en-IN" dirty="0"/>
              <a:t>LIST OF MODULES:</a:t>
            </a:r>
          </a:p>
        </p:txBody>
      </p:sp>
      <p:pic>
        <p:nvPicPr>
          <p:cNvPr id="5" name="Content Placeholder 4">
            <a:extLst>
              <a:ext uri="{FF2B5EF4-FFF2-40B4-BE49-F238E27FC236}">
                <a16:creationId xmlns:a16="http://schemas.microsoft.com/office/drawing/2014/main" id="{5E1AA2B1-01C3-4C94-AA48-9418D9A05E6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59" t="18610" r="3880" b="36991"/>
          <a:stretch/>
        </p:blipFill>
        <p:spPr>
          <a:xfrm>
            <a:off x="561974" y="2495549"/>
            <a:ext cx="10812691" cy="2238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6026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4B2A-6ACC-4E3F-8694-38CB7C7A358F}"/>
              </a:ext>
            </a:extLst>
          </p:cNvPr>
          <p:cNvSpPr>
            <a:spLocks noGrp="1"/>
          </p:cNvSpPr>
          <p:nvPr>
            <p:ph type="title"/>
          </p:nvPr>
        </p:nvSpPr>
        <p:spPr>
          <a:xfrm>
            <a:off x="637570" y="276225"/>
            <a:ext cx="10353761" cy="1326321"/>
          </a:xfrm>
        </p:spPr>
        <p:txBody>
          <a:bodyPr/>
          <a:lstStyle/>
          <a:p>
            <a:r>
              <a:rPr lang="en-IN" dirty="0" err="1"/>
              <a:t>dataSet</a:t>
            </a:r>
            <a:endParaRPr lang="en-IN" dirty="0"/>
          </a:p>
        </p:txBody>
      </p:sp>
      <p:pic>
        <p:nvPicPr>
          <p:cNvPr id="7" name="Content Placeholder 6">
            <a:extLst>
              <a:ext uri="{FF2B5EF4-FFF2-40B4-BE49-F238E27FC236}">
                <a16:creationId xmlns:a16="http://schemas.microsoft.com/office/drawing/2014/main" id="{26BFA604-A3E1-45A9-98EC-5B4914046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452" y="1285875"/>
            <a:ext cx="11697323" cy="5438775"/>
          </a:xfrm>
        </p:spPr>
      </p:pic>
    </p:spTree>
    <p:extLst>
      <p:ext uri="{BB962C8B-B14F-4D97-AF65-F5344CB8AC3E}">
        <p14:creationId xmlns:p14="http://schemas.microsoft.com/office/powerpoint/2010/main" val="2029437834"/>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630</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Bookman Old Style</vt:lpstr>
      <vt:lpstr>Creepy</vt:lpstr>
      <vt:lpstr>Rockwell</vt:lpstr>
      <vt:lpstr>Damask</vt:lpstr>
      <vt:lpstr>PREDICTION OF TAXI FARE USING EXPLORATORY  ANALYSIS</vt:lpstr>
      <vt:lpstr>PROBLEM STATEMENT:</vt:lpstr>
      <vt:lpstr>ABSTRACT</vt:lpstr>
      <vt:lpstr>OBJECTIVE</vt:lpstr>
      <vt:lpstr>EXISTING MODEL</vt:lpstr>
      <vt:lpstr>PROPOSED SYSTEM</vt:lpstr>
      <vt:lpstr>Architecture</vt:lpstr>
      <vt:lpstr>LIST OF MODULES:</vt:lpstr>
      <vt:lpstr>dataSet</vt:lpstr>
      <vt:lpstr>Splitting of TIME</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FARE PREDICTION</dc:title>
  <dc:creator>princy prakash</dc:creator>
  <cp:lastModifiedBy>princy prakash</cp:lastModifiedBy>
  <cp:revision>76</cp:revision>
  <dcterms:created xsi:type="dcterms:W3CDTF">2019-06-17T06:27:48Z</dcterms:created>
  <dcterms:modified xsi:type="dcterms:W3CDTF">2019-06-21T06:14:55Z</dcterms:modified>
</cp:coreProperties>
</file>