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sldIdLst>
    <p:sldId id="256" r:id="rId2"/>
    <p:sldId id="273" r:id="rId3"/>
    <p:sldId id="276" r:id="rId4"/>
    <p:sldId id="259" r:id="rId5"/>
    <p:sldId id="260" r:id="rId6"/>
    <p:sldId id="262" r:id="rId7"/>
    <p:sldId id="264" r:id="rId8"/>
    <p:sldId id="275" r:id="rId9"/>
    <p:sldId id="269" r:id="rId10"/>
    <p:sldId id="266" r:id="rId11"/>
    <p:sldId id="277" r:id="rId12"/>
    <p:sldId id="279" r:id="rId13"/>
    <p:sldId id="280" r:id="rId14"/>
    <p:sldId id="281" r:id="rId15"/>
    <p:sldId id="282" r:id="rId16"/>
    <p:sldId id="284" r:id="rId17"/>
    <p:sldId id="271" r:id="rId18"/>
    <p:sldId id="270"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800080"/>
    <a:srgbClr val="003366"/>
    <a:srgbClr val="008000"/>
    <a:srgbClr val="CC0099"/>
    <a:srgbClr val="333300"/>
    <a:srgbClr val="0000CC"/>
    <a:srgbClr val="FF3399"/>
    <a:srgbClr val="FF33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915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78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5787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61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6648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79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5645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979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92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296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06507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91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191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30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0659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672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054484"/>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rstudio-pubs-static.s3.amazonaws.com/98369_7d87780667b74901af21ff93c1c1e1db.htm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frenchscout.com/red-wine-varietals" TargetMode="External"/><Relationship Id="rId2" Type="http://schemas.openxmlformats.org/officeDocument/2006/relationships/hyperlink" Target="http://frenchscout.com/white-wine-varietals"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2D08-81FF-4BB3-AA2D-5A8B9046CFB4}"/>
              </a:ext>
            </a:extLst>
          </p:cNvPr>
          <p:cNvSpPr>
            <a:spLocks noGrp="1"/>
          </p:cNvSpPr>
          <p:nvPr>
            <p:ph type="ctrTitle"/>
          </p:nvPr>
        </p:nvSpPr>
        <p:spPr>
          <a:xfrm>
            <a:off x="715617" y="251792"/>
            <a:ext cx="9776169" cy="2504660"/>
          </a:xfrm>
        </p:spPr>
        <p:txBody>
          <a:bodyPr>
            <a:normAutofit/>
          </a:bodyPr>
          <a:lstStyle/>
          <a:p>
            <a:pPr algn="ctr"/>
            <a:r>
              <a:rPr lang="en-US" sz="5000" u="sng" dirty="0">
                <a:solidFill>
                  <a:srgbClr val="FF0000"/>
                </a:solidFill>
                <a:latin typeface="Times New Roman" panose="02020603050405020304" pitchFamily="18" charset="0"/>
                <a:cs typeface="Times New Roman" panose="02020603050405020304" pitchFamily="18" charset="0"/>
              </a:rPr>
              <a:t>ESTIMATION OF WINE QUALITY USING CHEMICAL ANALYSIS DATA  </a:t>
            </a:r>
          </a:p>
        </p:txBody>
      </p:sp>
      <p:pic>
        <p:nvPicPr>
          <p:cNvPr id="5" name="Picture 4">
            <a:extLst>
              <a:ext uri="{FF2B5EF4-FFF2-40B4-BE49-F238E27FC236}">
                <a16:creationId xmlns:a16="http://schemas.microsoft.com/office/drawing/2014/main" id="{1A8672FA-8302-4E53-8F0F-7707059A770A}"/>
              </a:ext>
            </a:extLst>
          </p:cNvPr>
          <p:cNvPicPr>
            <a:picLocks noChangeAspect="1"/>
          </p:cNvPicPr>
          <p:nvPr/>
        </p:nvPicPr>
        <p:blipFill>
          <a:blip r:embed="rId2"/>
          <a:stretch>
            <a:fillRect/>
          </a:stretch>
        </p:blipFill>
        <p:spPr>
          <a:xfrm>
            <a:off x="2769704" y="3220279"/>
            <a:ext cx="6188766" cy="28466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7907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1586-E150-42A8-8DB1-074CCD34D9FB}"/>
              </a:ext>
            </a:extLst>
          </p:cNvPr>
          <p:cNvSpPr>
            <a:spLocks noGrp="1"/>
          </p:cNvSpPr>
          <p:nvPr>
            <p:ph type="title"/>
          </p:nvPr>
        </p:nvSpPr>
        <p:spPr/>
        <p:txBody>
          <a:bodyPr>
            <a:normAutofit/>
          </a:bodyPr>
          <a:lstStyle/>
          <a:p>
            <a:pPr algn="ctr"/>
            <a:r>
              <a:rPr lang="en-US" sz="5000" u="sng" dirty="0">
                <a:solidFill>
                  <a:srgbClr val="003366"/>
                </a:solidFill>
                <a:latin typeface="Times New Roman" panose="02020603050405020304" pitchFamily="18" charset="0"/>
                <a:cs typeface="Times New Roman" panose="02020603050405020304" pitchFamily="18" charset="0"/>
              </a:rPr>
              <a:t>LIST OF MODULES:</a:t>
            </a:r>
          </a:p>
        </p:txBody>
      </p:sp>
      <p:sp>
        <p:nvSpPr>
          <p:cNvPr id="3" name="Content Placeholder 2">
            <a:extLst>
              <a:ext uri="{FF2B5EF4-FFF2-40B4-BE49-F238E27FC236}">
                <a16:creationId xmlns:a16="http://schemas.microsoft.com/office/drawing/2014/main" id="{952705DD-8A9A-4DC1-8E50-F95DBA83D287}"/>
              </a:ext>
            </a:extLst>
          </p:cNvPr>
          <p:cNvSpPr>
            <a:spLocks noGrp="1"/>
          </p:cNvSpPr>
          <p:nvPr>
            <p:ph idx="1"/>
          </p:nvPr>
        </p:nvSpPr>
        <p:spPr>
          <a:xfrm>
            <a:off x="1141412" y="1908313"/>
            <a:ext cx="9905999" cy="3882888"/>
          </a:xfrm>
        </p:spPr>
        <p:txBody>
          <a:bodyPr>
            <a:normAutofit/>
          </a:bodyPr>
          <a:lstStyle/>
          <a:p>
            <a:r>
              <a:rPr lang="en-US" sz="3000" dirty="0">
                <a:solidFill>
                  <a:srgbClr val="663300"/>
                </a:solidFill>
                <a:latin typeface="Times New Roman" panose="02020603050405020304" pitchFamily="18" charset="0"/>
                <a:cs typeface="Times New Roman" panose="02020603050405020304" pitchFamily="18" charset="0"/>
              </a:rPr>
              <a:t>Analysis of wine chemical dataset</a:t>
            </a:r>
          </a:p>
          <a:p>
            <a:r>
              <a:rPr lang="en-US" sz="3000" dirty="0">
                <a:solidFill>
                  <a:srgbClr val="663300"/>
                </a:solidFill>
                <a:latin typeface="Times New Roman" panose="02020603050405020304" pitchFamily="18" charset="0"/>
                <a:cs typeface="Times New Roman" panose="02020603050405020304" pitchFamily="18" charset="0"/>
              </a:rPr>
              <a:t>Analysis of wine review dataset</a:t>
            </a:r>
          </a:p>
          <a:p>
            <a:r>
              <a:rPr lang="en-US" sz="3000" dirty="0">
                <a:solidFill>
                  <a:srgbClr val="663300"/>
                </a:solidFill>
                <a:latin typeface="Times New Roman" panose="02020603050405020304" pitchFamily="18" charset="0"/>
                <a:cs typeface="Times New Roman" panose="02020603050405020304" pitchFamily="18" charset="0"/>
              </a:rPr>
              <a:t>Predicting the price of wine based on sensory points</a:t>
            </a:r>
          </a:p>
          <a:p>
            <a:r>
              <a:rPr lang="en-US" sz="3000" dirty="0">
                <a:solidFill>
                  <a:srgbClr val="663300"/>
                </a:solidFill>
                <a:latin typeface="Times New Roman" panose="02020603050405020304" pitchFamily="18" charset="0"/>
                <a:cs typeface="Times New Roman" panose="02020603050405020304" pitchFamily="18" charset="0"/>
              </a:rPr>
              <a:t>Estimation of quality based on chemical properties</a:t>
            </a:r>
          </a:p>
          <a:p>
            <a:r>
              <a:rPr lang="en-US" sz="3000" dirty="0">
                <a:solidFill>
                  <a:srgbClr val="663300"/>
                </a:solidFill>
                <a:latin typeface="Times New Roman" panose="02020603050405020304" pitchFamily="18" charset="0"/>
                <a:cs typeface="Times New Roman" panose="02020603050405020304" pitchFamily="18" charset="0"/>
              </a:rPr>
              <a:t>Determining the price of the estimated quality</a:t>
            </a:r>
          </a:p>
          <a:p>
            <a:endParaRPr lang="en-US" sz="3000"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658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C99C-C172-4F99-B3AE-394D82876A1F}"/>
              </a:ext>
            </a:extLst>
          </p:cNvPr>
          <p:cNvSpPr>
            <a:spLocks noGrp="1"/>
          </p:cNvSpPr>
          <p:nvPr>
            <p:ph type="title"/>
          </p:nvPr>
        </p:nvSpPr>
        <p:spPr>
          <a:xfrm>
            <a:off x="331304" y="463826"/>
            <a:ext cx="9660835" cy="1073426"/>
          </a:xfrm>
        </p:spPr>
        <p:txBody>
          <a:bodyPr>
            <a:normAutofit/>
          </a:bodyPr>
          <a:lstStyle/>
          <a:p>
            <a:r>
              <a:rPr lang="en-US" sz="5000" u="sng" dirty="0">
                <a:latin typeface="Times New Roman" panose="02020603050405020304" pitchFamily="18" charset="0"/>
                <a:cs typeface="Times New Roman" panose="02020603050405020304" pitchFamily="18" charset="0"/>
              </a:rPr>
              <a:t>VISUALIZATIONS IN DATASET:</a:t>
            </a:r>
          </a:p>
        </p:txBody>
      </p:sp>
      <p:pic>
        <p:nvPicPr>
          <p:cNvPr id="7" name="Content Placeholder 6">
            <a:extLst>
              <a:ext uri="{FF2B5EF4-FFF2-40B4-BE49-F238E27FC236}">
                <a16:creationId xmlns:a16="http://schemas.microsoft.com/office/drawing/2014/main" id="{350C9D76-438D-4D62-B5E9-243FFCB7754B}"/>
              </a:ext>
            </a:extLst>
          </p:cNvPr>
          <p:cNvPicPr>
            <a:picLocks noGrp="1" noChangeAspect="1"/>
          </p:cNvPicPr>
          <p:nvPr>
            <p:ph idx="1"/>
          </p:nvPr>
        </p:nvPicPr>
        <p:blipFill>
          <a:blip r:embed="rId2"/>
          <a:stretch>
            <a:fillRect/>
          </a:stretch>
        </p:blipFill>
        <p:spPr>
          <a:xfrm>
            <a:off x="1722783" y="1722783"/>
            <a:ext cx="6824869" cy="4320208"/>
          </a:xfrm>
          <a:prstGeom prst="rect">
            <a:avLst/>
          </a:prstGeom>
        </p:spPr>
      </p:pic>
    </p:spTree>
    <p:extLst>
      <p:ext uri="{BB962C8B-B14F-4D97-AF65-F5344CB8AC3E}">
        <p14:creationId xmlns:p14="http://schemas.microsoft.com/office/powerpoint/2010/main" val="15184768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6454-941F-4856-B71D-8B912CBD59FC}"/>
              </a:ext>
            </a:extLst>
          </p:cNvPr>
          <p:cNvSpPr>
            <a:spLocks noGrp="1"/>
          </p:cNvSpPr>
          <p:nvPr>
            <p:ph type="title"/>
          </p:nvPr>
        </p:nvSpPr>
        <p:spPr>
          <a:xfrm>
            <a:off x="677333" y="415636"/>
            <a:ext cx="9519611" cy="1233056"/>
          </a:xfrm>
        </p:spPr>
        <p:txBody>
          <a:bodyPr>
            <a:noAutofit/>
          </a:bodyPr>
          <a:lstStyle/>
          <a:p>
            <a:pPr algn="ctr"/>
            <a:r>
              <a:rPr lang="en-US" sz="4000" u="sng" dirty="0">
                <a:solidFill>
                  <a:srgbClr val="008000"/>
                </a:solidFill>
                <a:latin typeface="Times New Roman" panose="02020603050405020304" pitchFamily="18" charset="0"/>
                <a:cs typeface="Times New Roman" panose="02020603050405020304" pitchFamily="18" charset="0"/>
              </a:rPr>
              <a:t>NUMBER OF WINES IN EACH SENSORY POINTS(1-10)</a:t>
            </a:r>
          </a:p>
        </p:txBody>
      </p:sp>
      <p:pic>
        <p:nvPicPr>
          <p:cNvPr id="5" name="Content Placeholder 7">
            <a:extLst>
              <a:ext uri="{FF2B5EF4-FFF2-40B4-BE49-F238E27FC236}">
                <a16:creationId xmlns:a16="http://schemas.microsoft.com/office/drawing/2014/main" id="{2E0718FB-FEAB-418F-BDC7-C9ACFF119FBC}"/>
              </a:ext>
            </a:extLst>
          </p:cNvPr>
          <p:cNvPicPr>
            <a:picLocks noGrp="1" noChangeAspect="1"/>
          </p:cNvPicPr>
          <p:nvPr>
            <p:ph sz="half" idx="1"/>
          </p:nvPr>
        </p:nvPicPr>
        <p:blipFill>
          <a:blip r:embed="rId2"/>
          <a:stretch>
            <a:fillRect/>
          </a:stretch>
        </p:blipFill>
        <p:spPr>
          <a:xfrm>
            <a:off x="677333" y="1689116"/>
            <a:ext cx="4299455" cy="4245696"/>
          </a:xfrm>
        </p:spPr>
      </p:pic>
      <p:pic>
        <p:nvPicPr>
          <p:cNvPr id="6" name="Content Placeholder 9">
            <a:extLst>
              <a:ext uri="{FF2B5EF4-FFF2-40B4-BE49-F238E27FC236}">
                <a16:creationId xmlns:a16="http://schemas.microsoft.com/office/drawing/2014/main" id="{C3308F68-893B-45FD-AB4F-F3CE10FBB283}"/>
              </a:ext>
            </a:extLst>
          </p:cNvPr>
          <p:cNvPicPr>
            <a:picLocks noGrp="1" noChangeAspect="1"/>
          </p:cNvPicPr>
          <p:nvPr>
            <p:ph sz="half" idx="2"/>
          </p:nvPr>
        </p:nvPicPr>
        <p:blipFill>
          <a:blip r:embed="rId3"/>
          <a:stretch>
            <a:fillRect/>
          </a:stretch>
        </p:blipFill>
        <p:spPr>
          <a:xfrm>
            <a:off x="4976788" y="1842656"/>
            <a:ext cx="4438939" cy="4286120"/>
          </a:xfrm>
        </p:spPr>
      </p:pic>
    </p:spTree>
    <p:extLst>
      <p:ext uri="{BB962C8B-B14F-4D97-AF65-F5344CB8AC3E}">
        <p14:creationId xmlns:p14="http://schemas.microsoft.com/office/powerpoint/2010/main" val="1384156342"/>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A3FD-0BF8-458D-A69D-5CCF1CCD63C5}"/>
              </a:ext>
            </a:extLst>
          </p:cNvPr>
          <p:cNvSpPr>
            <a:spLocks noGrp="1"/>
          </p:cNvSpPr>
          <p:nvPr>
            <p:ph type="title"/>
          </p:nvPr>
        </p:nvSpPr>
        <p:spPr>
          <a:xfrm>
            <a:off x="677334" y="27709"/>
            <a:ext cx="8596668" cy="1461983"/>
          </a:xfrm>
        </p:spPr>
        <p:txBody>
          <a:bodyPr>
            <a:noAutofit/>
          </a:bodyPr>
          <a:lstStyle/>
          <a:p>
            <a:pPr algn="ctr"/>
            <a:r>
              <a:rPr lang="en-US" sz="4000" u="sng" dirty="0">
                <a:solidFill>
                  <a:srgbClr val="333300"/>
                </a:solidFill>
                <a:latin typeface="Times New Roman" panose="02020603050405020304" pitchFamily="18" charset="0"/>
                <a:cs typeface="Times New Roman" panose="02020603050405020304" pitchFamily="18" charset="0"/>
              </a:rPr>
              <a:t>VISUALIZATIONS OF CHEMICAL FEATURES OF RED WINE:</a:t>
            </a:r>
          </a:p>
        </p:txBody>
      </p:sp>
      <p:pic>
        <p:nvPicPr>
          <p:cNvPr id="6" name="Content Placeholder 5">
            <a:extLst>
              <a:ext uri="{FF2B5EF4-FFF2-40B4-BE49-F238E27FC236}">
                <a16:creationId xmlns:a16="http://schemas.microsoft.com/office/drawing/2014/main" id="{01FBFA55-BB3D-42E2-8006-6653222E6A5A}"/>
              </a:ext>
            </a:extLst>
          </p:cNvPr>
          <p:cNvPicPr>
            <a:picLocks noGrp="1" noChangeAspect="1"/>
          </p:cNvPicPr>
          <p:nvPr>
            <p:ph sz="half" idx="1"/>
          </p:nvPr>
        </p:nvPicPr>
        <p:blipFill rotWithShape="1">
          <a:blip r:embed="rId2"/>
          <a:srcRect t="46421"/>
          <a:stretch/>
        </p:blipFill>
        <p:spPr>
          <a:xfrm>
            <a:off x="980661" y="1842052"/>
            <a:ext cx="5115339" cy="4227443"/>
          </a:xfrm>
        </p:spPr>
      </p:pic>
      <p:pic>
        <p:nvPicPr>
          <p:cNvPr id="11" name="Content Placeholder 15">
            <a:extLst>
              <a:ext uri="{FF2B5EF4-FFF2-40B4-BE49-F238E27FC236}">
                <a16:creationId xmlns:a16="http://schemas.microsoft.com/office/drawing/2014/main" id="{7D79714F-B2CE-4219-A7C2-66B2003B9110}"/>
              </a:ext>
            </a:extLst>
          </p:cNvPr>
          <p:cNvPicPr>
            <a:picLocks noGrp="1" noChangeAspect="1"/>
          </p:cNvPicPr>
          <p:nvPr>
            <p:ph sz="half" idx="2"/>
          </p:nvPr>
        </p:nvPicPr>
        <p:blipFill rotWithShape="1">
          <a:blip r:embed="rId2"/>
          <a:srcRect r="34435" b="53164"/>
          <a:stretch/>
        </p:blipFill>
        <p:spPr>
          <a:xfrm>
            <a:off x="6428509" y="2050473"/>
            <a:ext cx="3505200" cy="3879272"/>
          </a:xfrm>
        </p:spPr>
      </p:pic>
    </p:spTree>
    <p:extLst>
      <p:ext uri="{BB962C8B-B14F-4D97-AF65-F5344CB8AC3E}">
        <p14:creationId xmlns:p14="http://schemas.microsoft.com/office/powerpoint/2010/main" val="2548340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DB36-30BF-4E2E-9095-5C19AE7152B1}"/>
              </a:ext>
            </a:extLst>
          </p:cNvPr>
          <p:cNvSpPr>
            <a:spLocks noGrp="1"/>
          </p:cNvSpPr>
          <p:nvPr>
            <p:ph type="title"/>
          </p:nvPr>
        </p:nvSpPr>
        <p:spPr>
          <a:xfrm>
            <a:off x="360219" y="401782"/>
            <a:ext cx="9531926" cy="1219200"/>
          </a:xfrm>
        </p:spPr>
        <p:txBody>
          <a:bodyPr>
            <a:noAutofit/>
          </a:bodyPr>
          <a:lstStyle/>
          <a:p>
            <a:pPr algn="ctr"/>
            <a:r>
              <a:rPr lang="en-US" sz="4000" u="sng" dirty="0">
                <a:solidFill>
                  <a:srgbClr val="800080"/>
                </a:solidFill>
                <a:latin typeface="Times New Roman" panose="02020603050405020304" pitchFamily="18" charset="0"/>
                <a:cs typeface="Times New Roman" panose="02020603050405020304" pitchFamily="18" charset="0"/>
              </a:rPr>
              <a:t>VISUALIZATIONS OF CHEMICAL FEATURES OF WHITE WINE:</a:t>
            </a:r>
            <a:endParaRPr lang="en-US" sz="4000" u="sng" dirty="0">
              <a:solidFill>
                <a:srgbClr val="800080"/>
              </a:solidFill>
            </a:endParaRPr>
          </a:p>
        </p:txBody>
      </p:sp>
      <p:pic>
        <p:nvPicPr>
          <p:cNvPr id="23" name="Content Placeholder 22">
            <a:extLst>
              <a:ext uri="{FF2B5EF4-FFF2-40B4-BE49-F238E27FC236}">
                <a16:creationId xmlns:a16="http://schemas.microsoft.com/office/drawing/2014/main" id="{93BBF3A6-5D30-4FEA-97F2-F073051D0C72}"/>
              </a:ext>
            </a:extLst>
          </p:cNvPr>
          <p:cNvPicPr>
            <a:picLocks noGrp="1" noChangeAspect="1"/>
          </p:cNvPicPr>
          <p:nvPr>
            <p:ph sz="half" idx="1"/>
          </p:nvPr>
        </p:nvPicPr>
        <p:blipFill>
          <a:blip r:embed="rId2"/>
          <a:stretch>
            <a:fillRect/>
          </a:stretch>
        </p:blipFill>
        <p:spPr>
          <a:xfrm>
            <a:off x="677863" y="1934816"/>
            <a:ext cx="5524210" cy="4134679"/>
          </a:xfrm>
        </p:spPr>
      </p:pic>
      <p:pic>
        <p:nvPicPr>
          <p:cNvPr id="19" name="Content Placeholder 5">
            <a:extLst>
              <a:ext uri="{FF2B5EF4-FFF2-40B4-BE49-F238E27FC236}">
                <a16:creationId xmlns:a16="http://schemas.microsoft.com/office/drawing/2014/main" id="{CDC294BD-C0A4-407C-9DA5-36DB1C89FE2D}"/>
              </a:ext>
            </a:extLst>
          </p:cNvPr>
          <p:cNvPicPr>
            <a:picLocks noGrp="1" noChangeAspect="1"/>
          </p:cNvPicPr>
          <p:nvPr>
            <p:ph sz="half" idx="2"/>
          </p:nvPr>
        </p:nvPicPr>
        <p:blipFill>
          <a:blip r:embed="rId3"/>
          <a:stretch>
            <a:fillRect/>
          </a:stretch>
        </p:blipFill>
        <p:spPr>
          <a:xfrm>
            <a:off x="6202073" y="1801091"/>
            <a:ext cx="3400425" cy="3879273"/>
          </a:xfrm>
        </p:spPr>
      </p:pic>
    </p:spTree>
    <p:extLst>
      <p:ext uri="{BB962C8B-B14F-4D97-AF65-F5344CB8AC3E}">
        <p14:creationId xmlns:p14="http://schemas.microsoft.com/office/powerpoint/2010/main" val="61028113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FC13-02F0-4876-8F94-2B94CC798677}"/>
              </a:ext>
            </a:extLst>
          </p:cNvPr>
          <p:cNvSpPr>
            <a:spLocks noGrp="1"/>
          </p:cNvSpPr>
          <p:nvPr>
            <p:ph type="title"/>
          </p:nvPr>
        </p:nvSpPr>
        <p:spPr>
          <a:xfrm>
            <a:off x="677333" y="290945"/>
            <a:ext cx="8854593" cy="1136073"/>
          </a:xfrm>
        </p:spPr>
        <p:txBody>
          <a:bodyPr>
            <a:normAutofit/>
          </a:bodyPr>
          <a:lstStyle/>
          <a:p>
            <a:pPr algn="ctr"/>
            <a:r>
              <a:rPr lang="en-US" sz="4500" u="sng" dirty="0">
                <a:solidFill>
                  <a:srgbClr val="0000CC"/>
                </a:solidFill>
                <a:latin typeface="Times New Roman" panose="02020603050405020304" pitchFamily="18" charset="0"/>
                <a:cs typeface="Times New Roman" panose="02020603050405020304" pitchFamily="18" charset="0"/>
              </a:rPr>
              <a:t>PERFORMANCE EVALUATION:</a:t>
            </a:r>
          </a:p>
        </p:txBody>
      </p:sp>
      <p:pic>
        <p:nvPicPr>
          <p:cNvPr id="5" name="Content Placeholder 4">
            <a:extLst>
              <a:ext uri="{FF2B5EF4-FFF2-40B4-BE49-F238E27FC236}">
                <a16:creationId xmlns:a16="http://schemas.microsoft.com/office/drawing/2014/main" id="{957EAABB-C22A-433D-86D1-D61EDD5BE963}"/>
              </a:ext>
            </a:extLst>
          </p:cNvPr>
          <p:cNvPicPr>
            <a:picLocks noGrp="1" noChangeAspect="1"/>
          </p:cNvPicPr>
          <p:nvPr>
            <p:ph idx="1"/>
          </p:nvPr>
        </p:nvPicPr>
        <p:blipFill>
          <a:blip r:embed="rId2"/>
          <a:stretch>
            <a:fillRect/>
          </a:stretch>
        </p:blipFill>
        <p:spPr>
          <a:xfrm>
            <a:off x="677334" y="1662546"/>
            <a:ext cx="8596668" cy="4696690"/>
          </a:xfrm>
        </p:spPr>
      </p:pic>
    </p:spTree>
    <p:extLst>
      <p:ext uri="{BB962C8B-B14F-4D97-AF65-F5344CB8AC3E}">
        <p14:creationId xmlns:p14="http://schemas.microsoft.com/office/powerpoint/2010/main" val="495004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0C9A-FB53-4F5C-9EC9-8EF7A60DBA01}"/>
              </a:ext>
            </a:extLst>
          </p:cNvPr>
          <p:cNvSpPr>
            <a:spLocks noGrp="1"/>
          </p:cNvSpPr>
          <p:nvPr>
            <p:ph type="title"/>
          </p:nvPr>
        </p:nvSpPr>
        <p:spPr>
          <a:xfrm>
            <a:off x="677334" y="609600"/>
            <a:ext cx="8596668" cy="872836"/>
          </a:xfrm>
        </p:spPr>
        <p:txBody>
          <a:bodyPr>
            <a:noAutofit/>
          </a:bodyPr>
          <a:lstStyle/>
          <a:p>
            <a:pPr algn="ctr"/>
            <a:r>
              <a:rPr lang="en-US" sz="5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5B44F3-2A36-4D45-B3A3-595A7CB99E3A}"/>
              </a:ext>
            </a:extLst>
          </p:cNvPr>
          <p:cNvSpPr>
            <a:spLocks noGrp="1"/>
          </p:cNvSpPr>
          <p:nvPr>
            <p:ph idx="1"/>
          </p:nvPr>
        </p:nvSpPr>
        <p:spPr>
          <a:xfrm>
            <a:off x="677334" y="1745673"/>
            <a:ext cx="8596668" cy="4295689"/>
          </a:xfrm>
        </p:spPr>
        <p:txBody>
          <a:bodyPr>
            <a:normAutofit lnSpcReduction="10000"/>
          </a:bodyPr>
          <a:lstStyle/>
          <a:p>
            <a:r>
              <a:rPr lang="en-US" sz="3000" dirty="0">
                <a:latin typeface="Times New Roman" panose="02020603050405020304" pitchFamily="18" charset="0"/>
                <a:cs typeface="Times New Roman" panose="02020603050405020304" pitchFamily="18" charset="0"/>
              </a:rPr>
              <a:t>Sensory points are awarded by tasting the wine. This is not standard and will vary among many tasters. Hence estimating its quality from the sensory points is not accurate.</a:t>
            </a:r>
          </a:p>
          <a:p>
            <a:r>
              <a:rPr lang="en-US" sz="3000" dirty="0">
                <a:latin typeface="Times New Roman" panose="02020603050405020304" pitchFamily="18" charset="0"/>
                <a:cs typeface="Times New Roman" panose="02020603050405020304" pitchFamily="18" charset="0"/>
              </a:rPr>
              <a:t>Our method estimates the quality from the chemical properties, which even the computer can </a:t>
            </a:r>
            <a:r>
              <a:rPr lang="en-US" sz="3000" dirty="0" err="1">
                <a:latin typeface="Times New Roman" panose="02020603050405020304" pitchFamily="18" charset="0"/>
                <a:cs typeface="Times New Roman" panose="02020603050405020304" pitchFamily="18" charset="0"/>
              </a:rPr>
              <a:t>calculate.The</a:t>
            </a:r>
            <a:r>
              <a:rPr lang="en-US" sz="3000" dirty="0">
                <a:latin typeface="Times New Roman" panose="02020603050405020304" pitchFamily="18" charset="0"/>
                <a:cs typeface="Times New Roman" panose="02020603050405020304" pitchFamily="18" charset="0"/>
              </a:rPr>
              <a:t> price can be changed according to the winery, if they can train the computer with their own quality vs price datasets.</a:t>
            </a:r>
          </a:p>
          <a:p>
            <a:endParaRPr lang="en-US" dirty="0"/>
          </a:p>
        </p:txBody>
      </p:sp>
    </p:spTree>
    <p:extLst>
      <p:ext uri="{BB962C8B-B14F-4D97-AF65-F5344CB8AC3E}">
        <p14:creationId xmlns:p14="http://schemas.microsoft.com/office/powerpoint/2010/main" val="38932546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627C-81F6-43C3-89A3-34AA3CDC2D8F}"/>
              </a:ext>
            </a:extLst>
          </p:cNvPr>
          <p:cNvSpPr>
            <a:spLocks noGrp="1"/>
          </p:cNvSpPr>
          <p:nvPr>
            <p:ph type="title"/>
          </p:nvPr>
        </p:nvSpPr>
        <p:spPr>
          <a:xfrm>
            <a:off x="677334" y="609600"/>
            <a:ext cx="8596668" cy="901148"/>
          </a:xfrm>
        </p:spPr>
        <p:txBody>
          <a:bodyPr>
            <a:normAutofit/>
          </a:bodyPr>
          <a:lstStyle/>
          <a:p>
            <a:pPr algn="ctr"/>
            <a:r>
              <a:rPr lang="en-US" sz="5000" u="sng" dirty="0">
                <a:solidFill>
                  <a:srgbClr val="6600CC"/>
                </a:solidFill>
                <a:latin typeface="Times New Roman" panose="02020603050405020304" pitchFamily="18" charset="0"/>
                <a:cs typeface="Times New Roman" panose="02020603050405020304" pitchFamily="18" charset="0"/>
              </a:rPr>
              <a:t>REFERENCES:</a:t>
            </a:r>
            <a:endParaRPr lang="en-US" sz="5000" u="sng" dirty="0"/>
          </a:p>
        </p:txBody>
      </p:sp>
      <p:sp>
        <p:nvSpPr>
          <p:cNvPr id="3" name="Content Placeholder 2">
            <a:extLst>
              <a:ext uri="{FF2B5EF4-FFF2-40B4-BE49-F238E27FC236}">
                <a16:creationId xmlns:a16="http://schemas.microsoft.com/office/drawing/2014/main" id="{7C960326-3F8C-4E95-AE4A-D597626892FC}"/>
              </a:ext>
            </a:extLst>
          </p:cNvPr>
          <p:cNvSpPr>
            <a:spLocks noGrp="1"/>
          </p:cNvSpPr>
          <p:nvPr>
            <p:ph sz="half" idx="1"/>
          </p:nvPr>
        </p:nvSpPr>
        <p:spPr>
          <a:xfrm>
            <a:off x="677334" y="1603513"/>
            <a:ext cx="4505739" cy="4437848"/>
          </a:xfrm>
        </p:spPr>
        <p:txBody>
          <a:bodyPr>
            <a:normAutofit fontScale="92500"/>
          </a:bodyPr>
          <a:lstStyle/>
          <a:p>
            <a:r>
              <a:rPr lang="en-US" sz="2500" dirty="0">
                <a:solidFill>
                  <a:srgbClr val="003300"/>
                </a:solidFill>
                <a:latin typeface="Times New Roman" panose="02020603050405020304" pitchFamily="18" charset="0"/>
                <a:cs typeface="Times New Roman" panose="02020603050405020304" pitchFamily="18" charset="0"/>
              </a:rPr>
              <a:t>Red and White Wine Analysis by </a:t>
            </a:r>
            <a:r>
              <a:rPr lang="en-US" sz="2500" i="1" dirty="0">
                <a:solidFill>
                  <a:srgbClr val="003300"/>
                </a:solidFill>
                <a:latin typeface="Times New Roman" panose="02020603050405020304" pitchFamily="18" charset="0"/>
                <a:cs typeface="Times New Roman" panose="02020603050405020304" pitchFamily="18" charset="0"/>
              </a:rPr>
              <a:t>Ian Xiao dated June 27, 2015(</a:t>
            </a:r>
            <a:r>
              <a:rPr lang="en-US" sz="2500" dirty="0">
                <a:latin typeface="Times New Roman" panose="02020603050405020304" pitchFamily="18" charset="0"/>
                <a:cs typeface="Times New Roman" panose="02020603050405020304" pitchFamily="18" charset="0"/>
                <a:hlinkClick r:id="rId2"/>
              </a:rPr>
              <a:t>https://rstudio-pubs-static.s3.amazonaws.com/98369_7d87780667b74901af21ff93c1c1e1db.html</a:t>
            </a:r>
            <a:r>
              <a:rPr lang="en-US" sz="2500" dirty="0">
                <a:latin typeface="Times New Roman" panose="02020603050405020304" pitchFamily="18" charset="0"/>
                <a:cs typeface="Times New Roman" panose="02020603050405020304" pitchFamily="18" charset="0"/>
              </a:rPr>
              <a:t>)</a:t>
            </a:r>
            <a:endParaRPr lang="en-US" sz="2500" i="1" dirty="0">
              <a:solidFill>
                <a:srgbClr val="006666"/>
              </a:solidFill>
              <a:latin typeface="Times New Roman" panose="02020603050405020304" pitchFamily="18" charset="0"/>
              <a:cs typeface="Times New Roman" panose="02020603050405020304" pitchFamily="18" charset="0"/>
            </a:endParaRPr>
          </a:p>
          <a:p>
            <a:r>
              <a:rPr lang="en-US" sz="2500" dirty="0">
                <a:solidFill>
                  <a:srgbClr val="003300"/>
                </a:solidFill>
                <a:latin typeface="Times New Roman" panose="02020603050405020304" pitchFamily="18" charset="0"/>
                <a:cs typeface="Times New Roman" panose="02020603050405020304" pitchFamily="18" charset="0"/>
              </a:rPr>
              <a:t>Molecules 2015, 20 ,Correlating Wine Quality Indicators to Chemical and Sensory Measurements by Helene </a:t>
            </a:r>
            <a:r>
              <a:rPr lang="en-US" sz="2500" dirty="0" err="1">
                <a:solidFill>
                  <a:srgbClr val="003300"/>
                </a:solidFill>
                <a:latin typeface="Times New Roman" panose="02020603050405020304" pitchFamily="18" charset="0"/>
                <a:cs typeface="Times New Roman" panose="02020603050405020304" pitchFamily="18" charset="0"/>
              </a:rPr>
              <a:t>Hopfer</a:t>
            </a:r>
            <a:r>
              <a:rPr lang="en-US" sz="2500" dirty="0">
                <a:solidFill>
                  <a:srgbClr val="003300"/>
                </a:solidFill>
                <a:latin typeface="Times New Roman" panose="02020603050405020304" pitchFamily="18" charset="0"/>
                <a:cs typeface="Times New Roman" panose="02020603050405020304" pitchFamily="18" charset="0"/>
              </a:rPr>
              <a:t> ,Jenny </a:t>
            </a:r>
            <a:r>
              <a:rPr lang="en-US" sz="2500" dirty="0" err="1">
                <a:solidFill>
                  <a:srgbClr val="003300"/>
                </a:solidFill>
                <a:latin typeface="Times New Roman" panose="02020603050405020304" pitchFamily="18" charset="0"/>
                <a:cs typeface="Times New Roman" panose="02020603050405020304" pitchFamily="18" charset="0"/>
              </a:rPr>
              <a:t>Nelson,Susan</a:t>
            </a:r>
            <a:r>
              <a:rPr lang="en-US" sz="2500" dirty="0">
                <a:solidFill>
                  <a:srgbClr val="003300"/>
                </a:solidFill>
                <a:latin typeface="Times New Roman" panose="02020603050405020304" pitchFamily="18" charset="0"/>
                <a:cs typeface="Times New Roman" panose="02020603050405020304" pitchFamily="18" charset="0"/>
              </a:rPr>
              <a:t> E. </a:t>
            </a:r>
            <a:r>
              <a:rPr lang="en-US" sz="2500" dirty="0" err="1">
                <a:solidFill>
                  <a:srgbClr val="003300"/>
                </a:solidFill>
                <a:latin typeface="Times New Roman" panose="02020603050405020304" pitchFamily="18" charset="0"/>
                <a:cs typeface="Times New Roman" panose="02020603050405020304" pitchFamily="18" charset="0"/>
              </a:rPr>
              <a:t>Ebeler</a:t>
            </a:r>
            <a:r>
              <a:rPr lang="en-US" sz="2500" dirty="0">
                <a:solidFill>
                  <a:srgbClr val="003300"/>
                </a:solidFill>
                <a:latin typeface="Times New Roman" panose="02020603050405020304" pitchFamily="18" charset="0"/>
                <a:cs typeface="Times New Roman" panose="02020603050405020304" pitchFamily="18" charset="0"/>
              </a:rPr>
              <a:t> and Hildegarde </a:t>
            </a:r>
            <a:r>
              <a:rPr lang="en-US" sz="2500" dirty="0" err="1">
                <a:solidFill>
                  <a:srgbClr val="003300"/>
                </a:solidFill>
                <a:latin typeface="Times New Roman" panose="02020603050405020304" pitchFamily="18" charset="0"/>
                <a:cs typeface="Times New Roman" panose="02020603050405020304" pitchFamily="18" charset="0"/>
              </a:rPr>
              <a:t>Heymann</a:t>
            </a:r>
            <a:endParaRPr lang="en-US" sz="2500" dirty="0">
              <a:solidFill>
                <a:srgbClr val="003300"/>
              </a:solidFill>
              <a:latin typeface="Times New Roman" panose="02020603050405020304" pitchFamily="18" charset="0"/>
              <a:cs typeface="Times New Roman" panose="02020603050405020304" pitchFamily="18" charset="0"/>
            </a:endParaRPr>
          </a:p>
          <a:p>
            <a:endParaRPr lang="en-US" dirty="0"/>
          </a:p>
        </p:txBody>
      </p:sp>
      <p:pic>
        <p:nvPicPr>
          <p:cNvPr id="6" name="Content Placeholder 5">
            <a:extLst>
              <a:ext uri="{FF2B5EF4-FFF2-40B4-BE49-F238E27FC236}">
                <a16:creationId xmlns:a16="http://schemas.microsoft.com/office/drawing/2014/main" id="{B7C83C5F-2D3B-4F9D-85E5-F18AF5890AA3}"/>
              </a:ext>
            </a:extLst>
          </p:cNvPr>
          <p:cNvPicPr>
            <a:picLocks noGrp="1" noChangeAspect="1"/>
          </p:cNvPicPr>
          <p:nvPr>
            <p:ph sz="half" idx="2"/>
          </p:nvPr>
        </p:nvPicPr>
        <p:blipFill>
          <a:blip r:embed="rId3"/>
          <a:stretch>
            <a:fillRect/>
          </a:stretch>
        </p:blipFill>
        <p:spPr>
          <a:xfrm>
            <a:off x="5314122" y="1603513"/>
            <a:ext cx="4505739" cy="4437848"/>
          </a:xfrm>
        </p:spPr>
      </p:pic>
    </p:spTree>
    <p:extLst>
      <p:ext uri="{BB962C8B-B14F-4D97-AF65-F5344CB8AC3E}">
        <p14:creationId xmlns:p14="http://schemas.microsoft.com/office/powerpoint/2010/main" val="2714487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3BE-E59E-4480-9428-1962944E1393}"/>
              </a:ext>
            </a:extLst>
          </p:cNvPr>
          <p:cNvSpPr>
            <a:spLocks noGrp="1"/>
          </p:cNvSpPr>
          <p:nvPr>
            <p:ph type="title"/>
          </p:nvPr>
        </p:nvSpPr>
        <p:spPr>
          <a:xfrm>
            <a:off x="677334" y="410817"/>
            <a:ext cx="8744962" cy="980661"/>
          </a:xfrm>
        </p:spPr>
        <p:txBody>
          <a:bodyPr>
            <a:noAutofit/>
          </a:bodyPr>
          <a:lstStyle/>
          <a:p>
            <a:r>
              <a:rPr lang="en-US" sz="4000" u="sng" dirty="0">
                <a:solidFill>
                  <a:srgbClr val="333300"/>
                </a:solidFill>
                <a:latin typeface="Times New Roman" panose="02020603050405020304" pitchFamily="18" charset="0"/>
                <a:cs typeface="Times New Roman" panose="02020603050405020304" pitchFamily="18" charset="0"/>
              </a:rPr>
              <a:t>REFERENCES FOR WINE VARIETIES</a:t>
            </a:r>
            <a:endParaRPr lang="en-US" sz="4000" u="sng" dirty="0"/>
          </a:p>
        </p:txBody>
      </p:sp>
      <p:sp>
        <p:nvSpPr>
          <p:cNvPr id="3" name="Content Placeholder 2">
            <a:extLst>
              <a:ext uri="{FF2B5EF4-FFF2-40B4-BE49-F238E27FC236}">
                <a16:creationId xmlns:a16="http://schemas.microsoft.com/office/drawing/2014/main" id="{A377AFCB-9715-407C-91C2-05A09A006D59}"/>
              </a:ext>
            </a:extLst>
          </p:cNvPr>
          <p:cNvSpPr>
            <a:spLocks noGrp="1"/>
          </p:cNvSpPr>
          <p:nvPr>
            <p:ph sz="half" idx="1"/>
          </p:nvPr>
        </p:nvSpPr>
        <p:spPr>
          <a:xfrm>
            <a:off x="677334" y="1524000"/>
            <a:ext cx="4184035" cy="4517361"/>
          </a:xfrm>
        </p:spPr>
        <p:txBody>
          <a:bodyPr/>
          <a:lstStyle/>
          <a:p>
            <a:r>
              <a:rPr lang="en-US" sz="2800" dirty="0">
                <a:solidFill>
                  <a:srgbClr val="FF0066"/>
                </a:solidFill>
                <a:latin typeface="Times New Roman" panose="02020603050405020304" pitchFamily="18" charset="0"/>
                <a:cs typeface="Times New Roman" panose="02020603050405020304" pitchFamily="18" charset="0"/>
              </a:rPr>
              <a:t>List of White Wine Varieties </a:t>
            </a:r>
            <a:r>
              <a:rPr lang="en-US" sz="2800" dirty="0" err="1">
                <a:solidFill>
                  <a:srgbClr val="FF0066"/>
                </a:solidFill>
                <a:latin typeface="Times New Roman" panose="02020603050405020304" pitchFamily="18" charset="0"/>
                <a:cs typeface="Times New Roman" panose="02020603050405020304" pitchFamily="18" charset="0"/>
              </a:rPr>
              <a:t>from</a:t>
            </a:r>
            <a:r>
              <a:rPr lang="en-US" sz="2800" dirty="0" err="1">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hlinkClick r:id="rId2"/>
              </a:rPr>
              <a:t>http</a:t>
            </a:r>
            <a:r>
              <a:rPr lang="en-US" sz="2800" dirty="0">
                <a:latin typeface="Times New Roman" panose="02020603050405020304" pitchFamily="18" charset="0"/>
                <a:cs typeface="Times New Roman" panose="02020603050405020304" pitchFamily="18" charset="0"/>
                <a:hlinkClick r:id="rId2"/>
              </a:rPr>
              <a:t>://frenchscout.com/white-wine-varietals</a:t>
            </a:r>
            <a:endParaRPr lang="en-US" sz="2800" dirty="0">
              <a:latin typeface="Times New Roman" panose="02020603050405020304" pitchFamily="18" charset="0"/>
              <a:cs typeface="Times New Roman" panose="02020603050405020304" pitchFamily="18" charset="0"/>
            </a:endParaRPr>
          </a:p>
          <a:p>
            <a:r>
              <a:rPr lang="en-US" sz="2800" dirty="0">
                <a:solidFill>
                  <a:srgbClr val="FF0066"/>
                </a:solidFill>
                <a:latin typeface="Times New Roman" panose="02020603050405020304" pitchFamily="18" charset="0"/>
                <a:cs typeface="Times New Roman" panose="02020603050405020304" pitchFamily="18" charset="0"/>
              </a:rPr>
              <a:t>List of Red Wine Varieties </a:t>
            </a:r>
            <a:r>
              <a:rPr lang="en-US" sz="2800" dirty="0" err="1">
                <a:solidFill>
                  <a:srgbClr val="FF0066"/>
                </a:solidFill>
                <a:latin typeface="Times New Roman" panose="02020603050405020304" pitchFamily="18" charset="0"/>
                <a:cs typeface="Times New Roman" panose="02020603050405020304" pitchFamily="18" charset="0"/>
              </a:rPr>
              <a:t>from</a:t>
            </a:r>
            <a:r>
              <a:rPr lang="en-US" sz="2800" dirty="0" err="1">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hlinkClick r:id="rId3"/>
              </a:rPr>
              <a:t>http</a:t>
            </a:r>
            <a:r>
              <a:rPr lang="en-US" sz="2800" dirty="0">
                <a:latin typeface="Times New Roman" panose="02020603050405020304" pitchFamily="18" charset="0"/>
                <a:cs typeface="Times New Roman" panose="02020603050405020304" pitchFamily="18" charset="0"/>
                <a:hlinkClick r:id="rId3"/>
              </a:rPr>
              <a:t>://frenchscout.com/red-wine-varietals</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t>
            </a:r>
            <a:r>
              <a:rPr lang="en-US" sz="2800" dirty="0">
                <a:solidFill>
                  <a:srgbClr val="FF0066"/>
                </a:solidFill>
                <a:latin typeface="Times New Roman" panose="02020603050405020304" pitchFamily="18" charset="0"/>
                <a:cs typeface="Times New Roman" panose="02020603050405020304" pitchFamily="18" charset="0"/>
              </a:rPr>
              <a:t>BY ESTELLE PLATINI</a:t>
            </a:r>
          </a:p>
          <a:p>
            <a:endParaRPr lang="en-US" dirty="0"/>
          </a:p>
        </p:txBody>
      </p:sp>
      <p:pic>
        <p:nvPicPr>
          <p:cNvPr id="7" name="Content Placeholder 6">
            <a:extLst>
              <a:ext uri="{FF2B5EF4-FFF2-40B4-BE49-F238E27FC236}">
                <a16:creationId xmlns:a16="http://schemas.microsoft.com/office/drawing/2014/main" id="{6E2F95A4-5D62-421F-9105-ED3DBE8199D8}"/>
              </a:ext>
            </a:extLst>
          </p:cNvPr>
          <p:cNvPicPr>
            <a:picLocks noGrp="1" noChangeAspect="1"/>
          </p:cNvPicPr>
          <p:nvPr>
            <p:ph sz="half" idx="2"/>
          </p:nvPr>
        </p:nvPicPr>
        <p:blipFill>
          <a:blip r:embed="rId4"/>
          <a:stretch>
            <a:fillRect/>
          </a:stretch>
        </p:blipFill>
        <p:spPr>
          <a:xfrm>
            <a:off x="4861368" y="1524000"/>
            <a:ext cx="5541589" cy="4724400"/>
          </a:xfrm>
        </p:spPr>
      </p:pic>
    </p:spTree>
    <p:extLst>
      <p:ext uri="{BB962C8B-B14F-4D97-AF65-F5344CB8AC3E}">
        <p14:creationId xmlns:p14="http://schemas.microsoft.com/office/powerpoint/2010/main" val="3743159496"/>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BF5F-4CED-4813-AD28-A34F07614F68}"/>
              </a:ext>
            </a:extLst>
          </p:cNvPr>
          <p:cNvSpPr>
            <a:spLocks noGrp="1"/>
          </p:cNvSpPr>
          <p:nvPr>
            <p:ph type="title"/>
          </p:nvPr>
        </p:nvSpPr>
        <p:spPr>
          <a:xfrm>
            <a:off x="677334" y="609599"/>
            <a:ext cx="8596668" cy="5555673"/>
          </a:xfrm>
          <a:effectLst>
            <a:outerShdw blurRad="50800" dist="38100" dir="8100000" algn="tr" rotWithShape="0">
              <a:prstClr val="black">
                <a:alpha val="40000"/>
              </a:prstClr>
            </a:outerShdw>
            <a:reflection blurRad="6350" stA="50000" endA="300" endPos="90000" dir="5400000" sy="-100000" algn="bl" rotWithShape="0"/>
          </a:effectLst>
        </p:spPr>
        <p:txBody>
          <a:bodyPr>
            <a:normAutofit/>
          </a:bodyPr>
          <a:lstStyle/>
          <a:p>
            <a:pPr algn="ctr"/>
            <a:br>
              <a:rPr lang="en-US" dirty="0"/>
            </a:br>
            <a:br>
              <a:rPr lang="en-US" dirty="0"/>
            </a:br>
            <a:br>
              <a:rPr lang="en-US" dirty="0"/>
            </a:br>
            <a:r>
              <a:rPr lang="en-US" sz="8000" dirty="0">
                <a:solidFill>
                  <a:srgbClr val="003366"/>
                </a:solidFill>
                <a:latin typeface="Times New Roman" panose="02020603050405020304" pitchFamily="18" charset="0"/>
                <a:cs typeface="Times New Roman" panose="02020603050405020304" pitchFamily="18" charset="0"/>
              </a:rPr>
              <a:t>THANK YOU</a:t>
            </a:r>
            <a:br>
              <a:rPr lang="en-US" sz="7000" dirty="0">
                <a:latin typeface="Times New Roman" panose="02020603050405020304" pitchFamily="18" charset="0"/>
                <a:cs typeface="Times New Roman" panose="02020603050405020304" pitchFamily="18" charset="0"/>
              </a:rPr>
            </a:br>
            <a:br>
              <a:rPr lang="en-US" sz="7000" dirty="0">
                <a:latin typeface="Times New Roman" panose="02020603050405020304" pitchFamily="18" charset="0"/>
                <a:cs typeface="Times New Roman" panose="02020603050405020304" pitchFamily="18" charset="0"/>
              </a:rPr>
            </a:br>
            <a:r>
              <a:rPr lang="en-US" sz="7000" dirty="0">
                <a:latin typeface="Times New Roman" panose="02020603050405020304" pitchFamily="18" charset="0"/>
                <a:cs typeface="Times New Roman" panose="02020603050405020304" pitchFamily="18" charset="0"/>
              </a:rPr>
              <a:t>     </a:t>
            </a:r>
            <a:r>
              <a:rPr lang="en-US" dirty="0"/>
              <a:t>              </a:t>
            </a:r>
          </a:p>
        </p:txBody>
      </p:sp>
    </p:spTree>
    <p:extLst>
      <p:ext uri="{BB962C8B-B14F-4D97-AF65-F5344CB8AC3E}">
        <p14:creationId xmlns:p14="http://schemas.microsoft.com/office/powerpoint/2010/main" val="177374553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ACB5-D63D-46BE-B396-2CA685695340}"/>
              </a:ext>
            </a:extLst>
          </p:cNvPr>
          <p:cNvSpPr>
            <a:spLocks noGrp="1"/>
          </p:cNvSpPr>
          <p:nvPr>
            <p:ph type="title"/>
          </p:nvPr>
        </p:nvSpPr>
        <p:spPr>
          <a:xfrm>
            <a:off x="677334" y="609600"/>
            <a:ext cx="8596668" cy="954157"/>
          </a:xfrm>
        </p:spPr>
        <p:txBody>
          <a:bodyPr>
            <a:normAutofit/>
          </a:bodyPr>
          <a:lstStyle/>
          <a:p>
            <a:pPr algn="ctr"/>
            <a:r>
              <a:rPr lang="en-US" sz="5000" u="sng" dirty="0">
                <a:solidFill>
                  <a:srgbClr val="008000"/>
                </a:solidFill>
                <a:latin typeface="Times New Roman" panose="02020603050405020304" pitchFamily="18" charset="0"/>
                <a:cs typeface="Times New Roman" panose="02020603050405020304" pitchFamily="18" charset="0"/>
              </a:rPr>
              <a:t>OUR TEAM:</a:t>
            </a:r>
            <a:endParaRPr lang="en-US" sz="5000" u="sng" dirty="0"/>
          </a:p>
        </p:txBody>
      </p:sp>
      <p:sp>
        <p:nvSpPr>
          <p:cNvPr id="3" name="Content Placeholder 2">
            <a:extLst>
              <a:ext uri="{FF2B5EF4-FFF2-40B4-BE49-F238E27FC236}">
                <a16:creationId xmlns:a16="http://schemas.microsoft.com/office/drawing/2014/main" id="{DFF32A39-253A-48C1-AEBB-6B1CFD40C80E}"/>
              </a:ext>
            </a:extLst>
          </p:cNvPr>
          <p:cNvSpPr>
            <a:spLocks noGrp="1"/>
          </p:cNvSpPr>
          <p:nvPr>
            <p:ph sz="half" idx="1"/>
          </p:nvPr>
        </p:nvSpPr>
        <p:spPr>
          <a:xfrm>
            <a:off x="677334" y="2160589"/>
            <a:ext cx="2436927" cy="3880772"/>
          </a:xfrm>
        </p:spPr>
        <p:txBody>
          <a:bodyPr>
            <a:normAutofit/>
          </a:bodyPr>
          <a:lstStyle/>
          <a:p>
            <a:r>
              <a:rPr lang="en-US" sz="3000" dirty="0" err="1">
                <a:solidFill>
                  <a:srgbClr val="FF0066"/>
                </a:solidFill>
                <a:latin typeface="Times New Roman" panose="02020603050405020304" pitchFamily="18" charset="0"/>
                <a:cs typeface="Times New Roman" panose="02020603050405020304" pitchFamily="18" charset="0"/>
              </a:rPr>
              <a:t>Jacindha</a:t>
            </a:r>
            <a:endParaRPr lang="en-US" sz="3000" dirty="0">
              <a:solidFill>
                <a:srgbClr val="FF0066"/>
              </a:solidFill>
              <a:latin typeface="Times New Roman" panose="02020603050405020304" pitchFamily="18" charset="0"/>
              <a:cs typeface="Times New Roman" panose="02020603050405020304" pitchFamily="18" charset="0"/>
            </a:endParaRPr>
          </a:p>
          <a:p>
            <a:r>
              <a:rPr lang="en-US" sz="3000" dirty="0" err="1">
                <a:solidFill>
                  <a:srgbClr val="FF0066"/>
                </a:solidFill>
                <a:latin typeface="Times New Roman" panose="02020603050405020304" pitchFamily="18" charset="0"/>
                <a:cs typeface="Times New Roman" panose="02020603050405020304" pitchFamily="18" charset="0"/>
              </a:rPr>
              <a:t>Hymadevi</a:t>
            </a:r>
            <a:endParaRPr lang="en-US" sz="3000" dirty="0">
              <a:solidFill>
                <a:srgbClr val="FF0066"/>
              </a:solidFill>
              <a:latin typeface="Times New Roman" panose="02020603050405020304" pitchFamily="18" charset="0"/>
              <a:cs typeface="Times New Roman" panose="02020603050405020304" pitchFamily="18" charset="0"/>
            </a:endParaRPr>
          </a:p>
          <a:p>
            <a:r>
              <a:rPr lang="en-US" sz="3000" dirty="0" err="1">
                <a:solidFill>
                  <a:srgbClr val="FF0066"/>
                </a:solidFill>
                <a:latin typeface="Times New Roman" panose="02020603050405020304" pitchFamily="18" charset="0"/>
                <a:cs typeface="Times New Roman" panose="02020603050405020304" pitchFamily="18" charset="0"/>
              </a:rPr>
              <a:t>Saikumar</a:t>
            </a:r>
            <a:endParaRPr lang="en-US" sz="3000" dirty="0">
              <a:solidFill>
                <a:srgbClr val="FF0066"/>
              </a:solidFill>
              <a:latin typeface="Times New Roman" panose="02020603050405020304" pitchFamily="18" charset="0"/>
              <a:cs typeface="Times New Roman" panose="02020603050405020304" pitchFamily="18" charset="0"/>
            </a:endParaRPr>
          </a:p>
          <a:p>
            <a:r>
              <a:rPr lang="en-US" sz="3000" dirty="0" err="1">
                <a:solidFill>
                  <a:srgbClr val="FF0066"/>
                </a:solidFill>
                <a:latin typeface="Times New Roman" panose="02020603050405020304" pitchFamily="18" charset="0"/>
                <a:cs typeface="Times New Roman" panose="02020603050405020304" pitchFamily="18" charset="0"/>
              </a:rPr>
              <a:t>Nandhini</a:t>
            </a:r>
            <a:endParaRPr lang="en-US" sz="3000" dirty="0"/>
          </a:p>
        </p:txBody>
      </p:sp>
      <p:pic>
        <p:nvPicPr>
          <p:cNvPr id="7" name="Content Placeholder 6">
            <a:extLst>
              <a:ext uri="{FF2B5EF4-FFF2-40B4-BE49-F238E27FC236}">
                <a16:creationId xmlns:a16="http://schemas.microsoft.com/office/drawing/2014/main" id="{1F0B9193-DC38-42C6-901B-B09E8C0C8095}"/>
              </a:ext>
            </a:extLst>
          </p:cNvPr>
          <p:cNvPicPr>
            <a:picLocks noGrp="1" noChangeAspect="1"/>
          </p:cNvPicPr>
          <p:nvPr>
            <p:ph sz="half" idx="2"/>
          </p:nvPr>
        </p:nvPicPr>
        <p:blipFill>
          <a:blip r:embed="rId2"/>
          <a:srcRect/>
          <a:stretch/>
        </p:blipFill>
        <p:spPr>
          <a:xfrm>
            <a:off x="3452185" y="1868557"/>
            <a:ext cx="6259206" cy="4172804"/>
          </a:xfrm>
        </p:spPr>
      </p:pic>
    </p:spTree>
    <p:extLst>
      <p:ext uri="{BB962C8B-B14F-4D97-AF65-F5344CB8AC3E}">
        <p14:creationId xmlns:p14="http://schemas.microsoft.com/office/powerpoint/2010/main" val="1456258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4A3C-E280-4152-8382-ABCD7810E9B3}"/>
              </a:ext>
            </a:extLst>
          </p:cNvPr>
          <p:cNvSpPr>
            <a:spLocks noGrp="1"/>
          </p:cNvSpPr>
          <p:nvPr>
            <p:ph type="title"/>
          </p:nvPr>
        </p:nvSpPr>
        <p:spPr>
          <a:xfrm>
            <a:off x="677334" y="397565"/>
            <a:ext cx="8596668" cy="967409"/>
          </a:xfrm>
        </p:spPr>
        <p:txBody>
          <a:bodyPr>
            <a:normAutofit/>
          </a:bodyPr>
          <a:lstStyle/>
          <a:p>
            <a:pPr algn="ctr"/>
            <a:r>
              <a:rPr lang="en-US" sz="5000" u="sng" dirty="0">
                <a:solidFill>
                  <a:srgbClr val="002060"/>
                </a:solidFill>
                <a:latin typeface="Times New Roman" panose="02020603050405020304" pitchFamily="18" charset="0"/>
                <a:cs typeface="Times New Roman" panose="02020603050405020304" pitchFamily="18" charset="0"/>
              </a:rPr>
              <a:t>ABSTRACT:</a:t>
            </a:r>
            <a:endParaRPr lang="en-US" sz="5000" u="sng" dirty="0"/>
          </a:p>
        </p:txBody>
      </p:sp>
      <p:sp>
        <p:nvSpPr>
          <p:cNvPr id="3" name="Content Placeholder 2">
            <a:extLst>
              <a:ext uri="{FF2B5EF4-FFF2-40B4-BE49-F238E27FC236}">
                <a16:creationId xmlns:a16="http://schemas.microsoft.com/office/drawing/2014/main" id="{91540CE0-9593-45FF-86A8-8488A3D66C35}"/>
              </a:ext>
            </a:extLst>
          </p:cNvPr>
          <p:cNvSpPr>
            <a:spLocks noGrp="1"/>
          </p:cNvSpPr>
          <p:nvPr>
            <p:ph sz="half" idx="1"/>
          </p:nvPr>
        </p:nvSpPr>
        <p:spPr>
          <a:xfrm>
            <a:off x="677334" y="1497496"/>
            <a:ext cx="4835570" cy="4962939"/>
          </a:xfrm>
        </p:spPr>
        <p:txBody>
          <a:bodyPr>
            <a:normAutofit lnSpcReduction="10000"/>
          </a:bodyPr>
          <a:lstStyle/>
          <a:p>
            <a:r>
              <a:rPr lang="en-US" sz="2700" dirty="0">
                <a:solidFill>
                  <a:srgbClr val="660066"/>
                </a:solidFill>
                <a:latin typeface="Times New Roman" panose="02020603050405020304" pitchFamily="18" charset="0"/>
                <a:cs typeface="Times New Roman" panose="02020603050405020304" pitchFamily="18" charset="0"/>
              </a:rPr>
              <a:t>The price of wine is based on the quality which is determined by its composition. Each type of wine has its own composition. Hence our idea is to use the type ,acidity, alcohol content and other chemical factors to determine the quality and hence price of the wine. The customer can choose the type of wine by his financial status.</a:t>
            </a:r>
          </a:p>
          <a:p>
            <a:endParaRPr lang="en-US" dirty="0"/>
          </a:p>
        </p:txBody>
      </p:sp>
      <p:pic>
        <p:nvPicPr>
          <p:cNvPr id="11" name="Content Placeholder 10">
            <a:extLst>
              <a:ext uri="{FF2B5EF4-FFF2-40B4-BE49-F238E27FC236}">
                <a16:creationId xmlns:a16="http://schemas.microsoft.com/office/drawing/2014/main" id="{8004AE13-654E-49F6-9DAE-52311FABC95E}"/>
              </a:ext>
            </a:extLst>
          </p:cNvPr>
          <p:cNvPicPr>
            <a:picLocks noGrp="1" noChangeAspect="1"/>
          </p:cNvPicPr>
          <p:nvPr>
            <p:ph sz="half" idx="2"/>
          </p:nvPr>
        </p:nvPicPr>
        <p:blipFill>
          <a:blip r:embed="rId2"/>
          <a:srcRect/>
          <a:stretch/>
        </p:blipFill>
        <p:spPr>
          <a:xfrm>
            <a:off x="5512905" y="1497496"/>
            <a:ext cx="4558748" cy="4196722"/>
          </a:xfrm>
        </p:spPr>
      </p:pic>
    </p:spTree>
    <p:extLst>
      <p:ext uri="{BB962C8B-B14F-4D97-AF65-F5344CB8AC3E}">
        <p14:creationId xmlns:p14="http://schemas.microsoft.com/office/powerpoint/2010/main" val="1735480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271D-7BCB-425C-9286-EC03A008A359}"/>
              </a:ext>
            </a:extLst>
          </p:cNvPr>
          <p:cNvSpPr>
            <a:spLocks noGrp="1"/>
          </p:cNvSpPr>
          <p:nvPr>
            <p:ph type="title"/>
          </p:nvPr>
        </p:nvSpPr>
        <p:spPr/>
        <p:txBody>
          <a:bodyPr>
            <a:normAutofit/>
          </a:bodyPr>
          <a:lstStyle/>
          <a:p>
            <a:pPr algn="ctr"/>
            <a:r>
              <a:rPr lang="en-US" sz="5000" u="sng" dirty="0">
                <a:solidFill>
                  <a:schemeClr val="accent3">
                    <a:lumMod val="50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F61852AD-E434-4659-BC27-F393F047A4E4}"/>
              </a:ext>
            </a:extLst>
          </p:cNvPr>
          <p:cNvSpPr>
            <a:spLocks noGrp="1"/>
          </p:cNvSpPr>
          <p:nvPr>
            <p:ph idx="1"/>
          </p:nvPr>
        </p:nvSpPr>
        <p:spPr>
          <a:xfrm>
            <a:off x="1141412" y="1775791"/>
            <a:ext cx="9905999" cy="4015410"/>
          </a:xfrm>
        </p:spPr>
        <p:txBody>
          <a:bodyPr>
            <a:normAutofit/>
          </a:bodyPr>
          <a:lstStyle/>
          <a:p>
            <a:r>
              <a:rPr lang="en-US" sz="3000" dirty="0">
                <a:solidFill>
                  <a:srgbClr val="9900FF"/>
                </a:solidFill>
                <a:latin typeface="Times New Roman" panose="02020603050405020304" pitchFamily="18" charset="0"/>
                <a:cs typeface="Times New Roman" panose="02020603050405020304" pitchFamily="18" charset="0"/>
              </a:rPr>
              <a:t>To build a model where it can estimate the quality of wine which varies by its composition and chemical factors .</a:t>
            </a:r>
          </a:p>
          <a:p>
            <a:r>
              <a:rPr lang="en-US" sz="3000" dirty="0">
                <a:solidFill>
                  <a:srgbClr val="9900FF"/>
                </a:solidFill>
                <a:latin typeface="Times New Roman" panose="02020603050405020304" pitchFamily="18" charset="0"/>
                <a:cs typeface="Times New Roman" panose="02020603050405020304" pitchFamily="18" charset="0"/>
              </a:rPr>
              <a:t>To predict the price of wine based on the sensory points </a:t>
            </a:r>
          </a:p>
          <a:p>
            <a:r>
              <a:rPr lang="en-US" sz="3000" dirty="0">
                <a:solidFill>
                  <a:srgbClr val="9900FF"/>
                </a:solidFill>
                <a:latin typeface="Times New Roman" panose="02020603050405020304" pitchFamily="18" charset="0"/>
                <a:cs typeface="Times New Roman" panose="02020603050405020304" pitchFamily="18" charset="0"/>
              </a:rPr>
              <a:t>To visualize over analysis so that the customer can choose the type of wine which he can afford.</a:t>
            </a:r>
          </a:p>
        </p:txBody>
      </p:sp>
    </p:spTree>
    <p:extLst>
      <p:ext uri="{BB962C8B-B14F-4D97-AF65-F5344CB8AC3E}">
        <p14:creationId xmlns:p14="http://schemas.microsoft.com/office/powerpoint/2010/main" val="388367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9D54-64D0-40E8-9D9E-26939B42B099}"/>
              </a:ext>
            </a:extLst>
          </p:cNvPr>
          <p:cNvSpPr>
            <a:spLocks noGrp="1"/>
          </p:cNvSpPr>
          <p:nvPr>
            <p:ph type="title"/>
          </p:nvPr>
        </p:nvSpPr>
        <p:spPr>
          <a:xfrm>
            <a:off x="1141413" y="145774"/>
            <a:ext cx="9905998" cy="1219200"/>
          </a:xfrm>
        </p:spPr>
        <p:txBody>
          <a:bodyPr>
            <a:normAutofit/>
          </a:bodyPr>
          <a:lstStyle/>
          <a:p>
            <a:pPr algn="ctr"/>
            <a:r>
              <a:rPr lang="en-US" sz="5000" u="sng" dirty="0">
                <a:solidFill>
                  <a:srgbClr val="CC0000"/>
                </a:solidFill>
                <a:latin typeface="Times New Roman" panose="02020603050405020304" pitchFamily="18" charset="0"/>
                <a:cs typeface="Times New Roman" panose="02020603050405020304" pitchFamily="18" charset="0"/>
              </a:rPr>
              <a:t>RELATED WORKS:</a:t>
            </a:r>
          </a:p>
        </p:txBody>
      </p:sp>
      <p:sp>
        <p:nvSpPr>
          <p:cNvPr id="3" name="Content Placeholder 2">
            <a:extLst>
              <a:ext uri="{FF2B5EF4-FFF2-40B4-BE49-F238E27FC236}">
                <a16:creationId xmlns:a16="http://schemas.microsoft.com/office/drawing/2014/main" id="{22A560EC-8889-4B07-A1C9-2E5DECD8E700}"/>
              </a:ext>
            </a:extLst>
          </p:cNvPr>
          <p:cNvSpPr>
            <a:spLocks noGrp="1"/>
          </p:cNvSpPr>
          <p:nvPr>
            <p:ph idx="1"/>
          </p:nvPr>
        </p:nvSpPr>
        <p:spPr>
          <a:xfrm>
            <a:off x="1141412" y="1152940"/>
            <a:ext cx="9905999" cy="5705060"/>
          </a:xfrm>
        </p:spPr>
        <p:txBody>
          <a:bodyPr>
            <a:normAutofit/>
          </a:bodyPr>
          <a:lstStyle/>
          <a:p>
            <a:r>
              <a:rPr lang="en-US" sz="3000" dirty="0">
                <a:solidFill>
                  <a:srgbClr val="003300"/>
                </a:solidFill>
                <a:latin typeface="Times New Roman" panose="02020603050405020304" pitchFamily="18" charset="0"/>
                <a:cs typeface="Times New Roman" panose="02020603050405020304" pitchFamily="18" charset="0"/>
              </a:rPr>
              <a:t>Ian Xiao has done chemical analysis on Red wine and White wine and differentiated the high quality and low quality based  on attributes like fixed </a:t>
            </a:r>
            <a:r>
              <a:rPr lang="en-US" sz="3000" dirty="0" err="1">
                <a:solidFill>
                  <a:srgbClr val="003300"/>
                </a:solidFill>
                <a:latin typeface="Times New Roman" panose="02020603050405020304" pitchFamily="18" charset="0"/>
                <a:cs typeface="Times New Roman" panose="02020603050405020304" pitchFamily="18" charset="0"/>
              </a:rPr>
              <a:t>acidity,volatile</a:t>
            </a:r>
            <a:r>
              <a:rPr lang="en-US" sz="3000" dirty="0">
                <a:solidFill>
                  <a:srgbClr val="003300"/>
                </a:solidFill>
                <a:latin typeface="Times New Roman" panose="02020603050405020304" pitchFamily="18" charset="0"/>
                <a:cs typeface="Times New Roman" panose="02020603050405020304" pitchFamily="18" charset="0"/>
              </a:rPr>
              <a:t> </a:t>
            </a:r>
            <a:r>
              <a:rPr lang="en-US" sz="3000" dirty="0" err="1">
                <a:solidFill>
                  <a:srgbClr val="003300"/>
                </a:solidFill>
                <a:latin typeface="Times New Roman" panose="02020603050405020304" pitchFamily="18" charset="0"/>
                <a:cs typeface="Times New Roman" panose="02020603050405020304" pitchFamily="18" charset="0"/>
              </a:rPr>
              <a:t>acidity,residual</a:t>
            </a:r>
            <a:r>
              <a:rPr lang="en-US" sz="3000" dirty="0">
                <a:solidFill>
                  <a:srgbClr val="003300"/>
                </a:solidFill>
                <a:latin typeface="Times New Roman" panose="02020603050405020304" pitchFamily="18" charset="0"/>
                <a:cs typeface="Times New Roman" panose="02020603050405020304" pitchFamily="18" charset="0"/>
              </a:rPr>
              <a:t> </a:t>
            </a:r>
            <a:r>
              <a:rPr lang="en-US" sz="3000" dirty="0" err="1">
                <a:solidFill>
                  <a:srgbClr val="003300"/>
                </a:solidFill>
                <a:latin typeface="Times New Roman" panose="02020603050405020304" pitchFamily="18" charset="0"/>
                <a:cs typeface="Times New Roman" panose="02020603050405020304" pitchFamily="18" charset="0"/>
              </a:rPr>
              <a:t>sugar,chlorides,alcochol,Sulphur</a:t>
            </a:r>
            <a:r>
              <a:rPr lang="en-US" sz="3000" dirty="0">
                <a:solidFill>
                  <a:srgbClr val="003300"/>
                </a:solidFill>
                <a:latin typeface="Times New Roman" panose="02020603050405020304" pitchFamily="18" charset="0"/>
                <a:cs typeface="Times New Roman" panose="02020603050405020304" pitchFamily="18" charset="0"/>
              </a:rPr>
              <a:t> </a:t>
            </a:r>
            <a:r>
              <a:rPr lang="en-US" sz="3000" dirty="0" err="1">
                <a:solidFill>
                  <a:srgbClr val="003300"/>
                </a:solidFill>
                <a:latin typeface="Times New Roman" panose="02020603050405020304" pitchFamily="18" charset="0"/>
                <a:cs typeface="Times New Roman" panose="02020603050405020304" pitchFamily="18" charset="0"/>
              </a:rPr>
              <a:t>dioxide,density,pH</a:t>
            </a:r>
            <a:r>
              <a:rPr lang="en-US" sz="3000" dirty="0">
                <a:solidFill>
                  <a:srgbClr val="003300"/>
                </a:solidFill>
                <a:latin typeface="Times New Roman" panose="02020603050405020304" pitchFamily="18" charset="0"/>
                <a:cs typeface="Times New Roman" panose="02020603050405020304" pitchFamily="18" charset="0"/>
              </a:rPr>
              <a:t> and sulphates and sensory data.</a:t>
            </a:r>
          </a:p>
          <a:p>
            <a:r>
              <a:rPr lang="en-US" sz="3000" dirty="0">
                <a:solidFill>
                  <a:srgbClr val="003300"/>
                </a:solidFill>
                <a:latin typeface="Times New Roman" panose="02020603050405020304" pitchFamily="18" charset="0"/>
                <a:cs typeface="Times New Roman" panose="02020603050405020304" pitchFamily="18" charset="0"/>
              </a:rPr>
              <a:t>Helene </a:t>
            </a:r>
            <a:r>
              <a:rPr lang="en-US" sz="3000" dirty="0" err="1">
                <a:solidFill>
                  <a:srgbClr val="003300"/>
                </a:solidFill>
                <a:latin typeface="Times New Roman" panose="02020603050405020304" pitchFamily="18" charset="0"/>
                <a:cs typeface="Times New Roman" panose="02020603050405020304" pitchFamily="18" charset="0"/>
              </a:rPr>
              <a:t>Hopfer</a:t>
            </a:r>
            <a:r>
              <a:rPr lang="en-US" sz="3000" dirty="0">
                <a:solidFill>
                  <a:srgbClr val="003300"/>
                </a:solidFill>
                <a:latin typeface="Times New Roman" panose="02020603050405020304" pitchFamily="18" charset="0"/>
                <a:cs typeface="Times New Roman" panose="02020603050405020304" pitchFamily="18" charset="0"/>
              </a:rPr>
              <a:t> .et al has done study on, the sensory, volatile and elemental profiles of 27 Californian Cabernet Sauvignon wines were correlated to the quality proxies (</a:t>
            </a:r>
            <a:r>
              <a:rPr lang="en-US" sz="3000" dirty="0" err="1">
                <a:solidFill>
                  <a:srgbClr val="003300"/>
                </a:solidFill>
                <a:latin typeface="Times New Roman" panose="02020603050405020304" pitchFamily="18" charset="0"/>
                <a:cs typeface="Times New Roman" panose="02020603050405020304" pitchFamily="18" charset="0"/>
              </a:rPr>
              <a:t>i</a:t>
            </a:r>
            <a:r>
              <a:rPr lang="en-US" sz="3000" dirty="0">
                <a:solidFill>
                  <a:srgbClr val="003300"/>
                </a:solidFill>
                <a:latin typeface="Times New Roman" panose="02020603050405020304" pitchFamily="18" charset="0"/>
                <a:cs typeface="Times New Roman" panose="02020603050405020304" pitchFamily="18" charset="0"/>
              </a:rPr>
              <a:t>) points awarded during a wine competition, (ii) wine expert liking scores, (iii) retail bottle price, (iv) vintage, and (v) wine region. </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857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31BA-5E14-48D9-8FD3-C30A1B9E617C}"/>
              </a:ext>
            </a:extLst>
          </p:cNvPr>
          <p:cNvSpPr>
            <a:spLocks noGrp="1"/>
          </p:cNvSpPr>
          <p:nvPr>
            <p:ph type="title"/>
          </p:nvPr>
        </p:nvSpPr>
        <p:spPr/>
        <p:txBody>
          <a:bodyPr>
            <a:normAutofit/>
          </a:bodyPr>
          <a:lstStyle/>
          <a:p>
            <a:pPr algn="ctr"/>
            <a:r>
              <a:rPr lang="en-US" sz="5000" u="sng" dirty="0">
                <a:solidFill>
                  <a:srgbClr val="FF3300"/>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4570C998-7CFF-4FAF-B216-CFBDF0C187E4}"/>
              </a:ext>
            </a:extLst>
          </p:cNvPr>
          <p:cNvSpPr>
            <a:spLocks noGrp="1"/>
          </p:cNvSpPr>
          <p:nvPr>
            <p:ph idx="1"/>
          </p:nvPr>
        </p:nvSpPr>
        <p:spPr/>
        <p:txBody>
          <a:bodyPr/>
          <a:lstStyle/>
          <a:p>
            <a:r>
              <a:rPr lang="en-US" sz="3000" dirty="0">
                <a:solidFill>
                  <a:srgbClr val="FF3399"/>
                </a:solidFill>
                <a:latin typeface="Times New Roman" panose="02020603050405020304" pitchFamily="18" charset="0"/>
                <a:cs typeface="Times New Roman" panose="02020603050405020304" pitchFamily="18" charset="0"/>
              </a:rPr>
              <a:t>No single compound or sensory descriptor is able to fully describe all aspects of wine quality. </a:t>
            </a:r>
          </a:p>
          <a:p>
            <a:r>
              <a:rPr lang="en-US" sz="3000" dirty="0">
                <a:solidFill>
                  <a:srgbClr val="FF3399"/>
                </a:solidFill>
                <a:latin typeface="Times New Roman" panose="02020603050405020304" pitchFamily="18" charset="0"/>
                <a:cs typeface="Times New Roman" panose="02020603050405020304" pitchFamily="18" charset="0"/>
              </a:rPr>
              <a:t>No standard method is used to determine the quality and calculate the price.</a:t>
            </a:r>
          </a:p>
          <a:p>
            <a:endParaRPr lang="en-US" sz="3000" dirty="0">
              <a:solidFill>
                <a:srgbClr val="FF3399"/>
              </a:solidFill>
              <a:latin typeface="Times New Roman" panose="02020603050405020304" pitchFamily="18" charset="0"/>
              <a:cs typeface="Times New Roman" panose="02020603050405020304" pitchFamily="18" charset="0"/>
            </a:endParaRPr>
          </a:p>
          <a:p>
            <a:pPr marL="0" indent="0">
              <a:buNone/>
            </a:pPr>
            <a:endParaRPr lang="en-US" sz="3000" dirty="0">
              <a:solidFill>
                <a:srgbClr val="99FF66"/>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6816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8291-00C9-4EDA-87D4-4D34D74D83DE}"/>
              </a:ext>
            </a:extLst>
          </p:cNvPr>
          <p:cNvSpPr>
            <a:spLocks noGrp="1"/>
          </p:cNvSpPr>
          <p:nvPr>
            <p:ph type="title"/>
          </p:nvPr>
        </p:nvSpPr>
        <p:spPr/>
        <p:txBody>
          <a:bodyPr>
            <a:normAutofit/>
          </a:bodyPr>
          <a:lstStyle/>
          <a:p>
            <a:pPr algn="ctr"/>
            <a:r>
              <a:rPr lang="en-US" sz="5000" u="sng" dirty="0">
                <a:solidFill>
                  <a:srgbClr val="003300"/>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D9C5A77-ED65-42BB-9294-CCF22494F46F}"/>
              </a:ext>
            </a:extLst>
          </p:cNvPr>
          <p:cNvSpPr>
            <a:spLocks noGrp="1"/>
          </p:cNvSpPr>
          <p:nvPr>
            <p:ph idx="1"/>
          </p:nvPr>
        </p:nvSpPr>
        <p:spPr/>
        <p:txBody>
          <a:bodyPr>
            <a:normAutofit fontScale="92500" lnSpcReduction="10000"/>
          </a:bodyPr>
          <a:lstStyle/>
          <a:p>
            <a:r>
              <a:rPr lang="en-US" sz="3000" dirty="0">
                <a:solidFill>
                  <a:srgbClr val="002060"/>
                </a:solidFill>
                <a:latin typeface="Times New Roman" panose="02020603050405020304" pitchFamily="18" charset="0"/>
                <a:cs typeface="Times New Roman" panose="02020603050405020304" pitchFamily="18" charset="0"/>
              </a:rPr>
              <a:t>Predict the price of the wine by training the known price-quality points datasets.</a:t>
            </a:r>
          </a:p>
          <a:p>
            <a:r>
              <a:rPr lang="en-US" sz="3000" dirty="0">
                <a:solidFill>
                  <a:srgbClr val="002060"/>
                </a:solidFill>
                <a:latin typeface="Times New Roman" panose="02020603050405020304" pitchFamily="18" charset="0"/>
                <a:cs typeface="Times New Roman" panose="02020603050405020304" pitchFamily="18" charset="0"/>
              </a:rPr>
              <a:t>Train a model using all attributes: fixed acidity, volatile acidity, citric acid, residual sugar, chlorides, free sulfur dioxide, total sulfur dioxide, density, pH, sulphates, alcohol to estimate the wine quality and hence predict the accurate price.</a:t>
            </a:r>
          </a:p>
          <a:p>
            <a:r>
              <a:rPr lang="en-US" sz="3000" dirty="0">
                <a:solidFill>
                  <a:srgbClr val="002060"/>
                </a:solidFill>
                <a:latin typeface="Times New Roman" panose="02020603050405020304" pitchFamily="18" charset="0"/>
                <a:cs typeface="Times New Roman" panose="02020603050405020304" pitchFamily="18" charset="0"/>
              </a:rPr>
              <a:t>Analyze the price derived from quality score and the model defined by us.</a:t>
            </a:r>
          </a:p>
        </p:txBody>
      </p:sp>
    </p:spTree>
    <p:extLst>
      <p:ext uri="{BB962C8B-B14F-4D97-AF65-F5344CB8AC3E}">
        <p14:creationId xmlns:p14="http://schemas.microsoft.com/office/powerpoint/2010/main" val="23915866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389D-18F2-48EC-9A22-031E9156A919}"/>
              </a:ext>
            </a:extLst>
          </p:cNvPr>
          <p:cNvSpPr>
            <a:spLocks noGrp="1"/>
          </p:cNvSpPr>
          <p:nvPr>
            <p:ph type="title"/>
          </p:nvPr>
        </p:nvSpPr>
        <p:spPr>
          <a:xfrm>
            <a:off x="677333" y="424070"/>
            <a:ext cx="8983502" cy="967408"/>
          </a:xfrm>
        </p:spPr>
        <p:txBody>
          <a:bodyPr>
            <a:noAutofit/>
          </a:bodyPr>
          <a:lstStyle/>
          <a:p>
            <a:pPr algn="ctr"/>
            <a:r>
              <a:rPr lang="en-US" sz="5000" u="sng" dirty="0">
                <a:solidFill>
                  <a:srgbClr val="800080"/>
                </a:solidFill>
                <a:latin typeface="Times New Roman" panose="02020603050405020304" pitchFamily="18" charset="0"/>
                <a:cs typeface="Times New Roman" panose="02020603050405020304" pitchFamily="18" charset="0"/>
              </a:rPr>
              <a:t>DIFFERENT TYPES OF WINE:</a:t>
            </a:r>
            <a:endParaRPr lang="en-US" sz="5000" u="sng" dirty="0">
              <a:solidFill>
                <a:srgbClr val="800080"/>
              </a:solidFill>
            </a:endParaRPr>
          </a:p>
        </p:txBody>
      </p:sp>
      <p:sp>
        <p:nvSpPr>
          <p:cNvPr id="3" name="Text Placeholder 2">
            <a:extLst>
              <a:ext uri="{FF2B5EF4-FFF2-40B4-BE49-F238E27FC236}">
                <a16:creationId xmlns:a16="http://schemas.microsoft.com/office/drawing/2014/main" id="{BB3E4FDA-2158-4F15-B23C-331A74D0125C}"/>
              </a:ext>
            </a:extLst>
          </p:cNvPr>
          <p:cNvSpPr>
            <a:spLocks noGrp="1"/>
          </p:cNvSpPr>
          <p:nvPr>
            <p:ph type="body" idx="1"/>
          </p:nvPr>
        </p:nvSpPr>
        <p:spPr>
          <a:xfrm>
            <a:off x="675745" y="1391479"/>
            <a:ext cx="4185623" cy="556592"/>
          </a:xfrm>
        </p:spPr>
        <p:txBody>
          <a:bodyPr/>
          <a:lstStyle/>
          <a:p>
            <a:pPr algn="ctr"/>
            <a:r>
              <a:rPr lang="en-US" sz="3000" u="sng" dirty="0">
                <a:solidFill>
                  <a:srgbClr val="FF3300"/>
                </a:solidFill>
                <a:latin typeface="Times New Roman" panose="02020603050405020304" pitchFamily="18" charset="0"/>
                <a:cs typeface="Times New Roman" panose="02020603050405020304" pitchFamily="18" charset="0"/>
              </a:rPr>
              <a:t>RED WINE TYPES:</a:t>
            </a:r>
          </a:p>
        </p:txBody>
      </p:sp>
      <p:sp>
        <p:nvSpPr>
          <p:cNvPr id="4" name="Content Placeholder 3">
            <a:extLst>
              <a:ext uri="{FF2B5EF4-FFF2-40B4-BE49-F238E27FC236}">
                <a16:creationId xmlns:a16="http://schemas.microsoft.com/office/drawing/2014/main" id="{DEB3C28F-735A-4D36-AD9F-F995F452AB40}"/>
              </a:ext>
            </a:extLst>
          </p:cNvPr>
          <p:cNvSpPr>
            <a:spLocks noGrp="1"/>
          </p:cNvSpPr>
          <p:nvPr>
            <p:ph sz="half" idx="2"/>
          </p:nvPr>
        </p:nvSpPr>
        <p:spPr>
          <a:xfrm>
            <a:off x="675745" y="1948070"/>
            <a:ext cx="4185623" cy="4485859"/>
          </a:xfrm>
        </p:spPr>
        <p:txBody>
          <a:bodyPr>
            <a:normAutofit lnSpcReduction="10000"/>
          </a:bodyPr>
          <a:lstStyle/>
          <a:p>
            <a:r>
              <a:rPr lang="en-US" sz="2000" b="1" dirty="0" err="1">
                <a:solidFill>
                  <a:srgbClr val="FF3300"/>
                </a:solidFill>
                <a:latin typeface="Times New Roman" panose="02020603050405020304" pitchFamily="18" charset="0"/>
                <a:cs typeface="Times New Roman" panose="02020603050405020304" pitchFamily="18" charset="0"/>
              </a:rPr>
              <a:t>Aglianico</a:t>
            </a:r>
            <a:r>
              <a:rPr lang="en-US" sz="2000" b="1" dirty="0">
                <a:solidFill>
                  <a:srgbClr val="FF3300"/>
                </a:solidFill>
                <a:latin typeface="Times New Roman" panose="02020603050405020304" pitchFamily="18" charset="0"/>
                <a:cs typeface="Times New Roman" panose="02020603050405020304" pitchFamily="18" charset="0"/>
              </a:rPr>
              <a:t>                  </a:t>
            </a:r>
          </a:p>
          <a:p>
            <a:r>
              <a:rPr lang="en-US" sz="2000" b="1" dirty="0">
                <a:solidFill>
                  <a:srgbClr val="FF3300"/>
                </a:solidFill>
                <a:latin typeface="Times New Roman" panose="02020603050405020304" pitchFamily="18" charset="0"/>
                <a:cs typeface="Times New Roman" panose="02020603050405020304" pitchFamily="18" charset="0"/>
              </a:rPr>
              <a:t>Alicante</a:t>
            </a:r>
          </a:p>
          <a:p>
            <a:r>
              <a:rPr lang="en-US" sz="2000" b="1" dirty="0" err="1">
                <a:solidFill>
                  <a:srgbClr val="FF3300"/>
                </a:solidFill>
                <a:latin typeface="Times New Roman" panose="02020603050405020304" pitchFamily="18" charset="0"/>
                <a:cs typeface="Times New Roman" panose="02020603050405020304" pitchFamily="18" charset="0"/>
              </a:rPr>
              <a:t>Baco</a:t>
            </a:r>
            <a:r>
              <a:rPr lang="en-US" sz="2000" b="1" dirty="0">
                <a:solidFill>
                  <a:srgbClr val="FF3300"/>
                </a:solidFill>
                <a:latin typeface="Times New Roman" panose="02020603050405020304" pitchFamily="18" charset="0"/>
                <a:cs typeface="Times New Roman" panose="02020603050405020304" pitchFamily="18" charset="0"/>
              </a:rPr>
              <a:t> Noir</a:t>
            </a:r>
          </a:p>
          <a:p>
            <a:r>
              <a:rPr lang="en-US" sz="2000" b="1" dirty="0" err="1">
                <a:solidFill>
                  <a:srgbClr val="FF3300"/>
                </a:solidFill>
                <a:latin typeface="Times New Roman" panose="02020603050405020304" pitchFamily="18" charset="0"/>
                <a:cs typeface="Times New Roman" panose="02020603050405020304" pitchFamily="18" charset="0"/>
              </a:rPr>
              <a:t>Barbera</a:t>
            </a:r>
            <a:endParaRPr lang="en-US" sz="2000" b="1" dirty="0">
              <a:solidFill>
                <a:srgbClr val="FF3300"/>
              </a:solidFill>
              <a:latin typeface="Times New Roman" panose="02020603050405020304" pitchFamily="18" charset="0"/>
              <a:cs typeface="Times New Roman" panose="02020603050405020304" pitchFamily="18" charset="0"/>
            </a:endParaRPr>
          </a:p>
          <a:p>
            <a:r>
              <a:rPr lang="en-US" sz="2000" b="1" dirty="0">
                <a:solidFill>
                  <a:srgbClr val="FF3300"/>
                </a:solidFill>
                <a:latin typeface="Times New Roman" panose="02020603050405020304" pitchFamily="18" charset="0"/>
                <a:cs typeface="Times New Roman" panose="02020603050405020304" pitchFamily="18" charset="0"/>
              </a:rPr>
              <a:t>Cabernet Franc</a:t>
            </a:r>
          </a:p>
          <a:p>
            <a:r>
              <a:rPr lang="en-US" sz="2000" b="1" dirty="0">
                <a:solidFill>
                  <a:srgbClr val="FF3300"/>
                </a:solidFill>
                <a:latin typeface="Times New Roman" panose="02020603050405020304" pitchFamily="18" charset="0"/>
                <a:cs typeface="Times New Roman" panose="02020603050405020304" pitchFamily="18" charset="0"/>
              </a:rPr>
              <a:t>Cabernet sauvignon</a:t>
            </a:r>
          </a:p>
          <a:p>
            <a:r>
              <a:rPr lang="en-US" sz="2000" b="1" dirty="0">
                <a:solidFill>
                  <a:srgbClr val="FF3300"/>
                </a:solidFill>
                <a:latin typeface="Times New Roman" panose="02020603050405020304" pitchFamily="18" charset="0"/>
                <a:cs typeface="Times New Roman" panose="02020603050405020304" pitchFamily="18" charset="0"/>
              </a:rPr>
              <a:t>Pinot noir</a:t>
            </a:r>
          </a:p>
          <a:p>
            <a:r>
              <a:rPr lang="en-US" sz="2000" b="1" dirty="0">
                <a:solidFill>
                  <a:srgbClr val="FF3300"/>
                </a:solidFill>
                <a:latin typeface="Times New Roman" panose="02020603050405020304" pitchFamily="18" charset="0"/>
                <a:cs typeface="Times New Roman" panose="02020603050405020304" pitchFamily="18" charset="0"/>
              </a:rPr>
              <a:t>Syrah</a:t>
            </a:r>
          </a:p>
          <a:p>
            <a:r>
              <a:rPr lang="en-US" sz="2000" b="1" dirty="0">
                <a:solidFill>
                  <a:srgbClr val="FF3300"/>
                </a:solidFill>
                <a:latin typeface="Times New Roman" panose="02020603050405020304" pitchFamily="18" charset="0"/>
                <a:cs typeface="Times New Roman" panose="02020603050405020304" pitchFamily="18" charset="0"/>
              </a:rPr>
              <a:t>Merlot</a:t>
            </a:r>
          </a:p>
          <a:p>
            <a:r>
              <a:rPr lang="en-US" sz="2000" b="1" dirty="0">
                <a:solidFill>
                  <a:srgbClr val="FF3300"/>
                </a:solidFill>
                <a:latin typeface="Times New Roman" panose="02020603050405020304" pitchFamily="18" charset="0"/>
                <a:cs typeface="Times New Roman" panose="02020603050405020304" pitchFamily="18" charset="0"/>
              </a:rPr>
              <a:t>Malbec</a:t>
            </a:r>
          </a:p>
          <a:p>
            <a:r>
              <a:rPr lang="en-US" sz="2000" b="1" dirty="0" err="1">
                <a:solidFill>
                  <a:srgbClr val="FF3300"/>
                </a:solidFill>
                <a:latin typeface="Times New Roman" panose="02020603050405020304" pitchFamily="18" charset="0"/>
                <a:cs typeface="Times New Roman" panose="02020603050405020304" pitchFamily="18" charset="0"/>
              </a:rPr>
              <a:t>Barbera</a:t>
            </a:r>
            <a:endParaRPr lang="en-US" sz="2000" b="1" dirty="0">
              <a:solidFill>
                <a:srgbClr val="FF3300"/>
              </a:solidFill>
              <a:latin typeface="Times New Roman" panose="02020603050405020304" pitchFamily="18" charset="0"/>
              <a:cs typeface="Times New Roman" panose="02020603050405020304" pitchFamily="18" charset="0"/>
            </a:endParaRPr>
          </a:p>
          <a:p>
            <a:endParaRPr lang="en-US" b="1" dirty="0"/>
          </a:p>
          <a:p>
            <a:endParaRPr lang="en-US" b="1" dirty="0"/>
          </a:p>
          <a:p>
            <a:endParaRPr lang="en-US" b="1" dirty="0"/>
          </a:p>
          <a:p>
            <a:endParaRPr lang="en-US" dirty="0"/>
          </a:p>
        </p:txBody>
      </p:sp>
      <p:sp>
        <p:nvSpPr>
          <p:cNvPr id="5" name="Text Placeholder 4">
            <a:extLst>
              <a:ext uri="{FF2B5EF4-FFF2-40B4-BE49-F238E27FC236}">
                <a16:creationId xmlns:a16="http://schemas.microsoft.com/office/drawing/2014/main" id="{13FE464E-FB87-4522-AF3B-A166E8F0F2DF}"/>
              </a:ext>
            </a:extLst>
          </p:cNvPr>
          <p:cNvSpPr>
            <a:spLocks noGrp="1"/>
          </p:cNvSpPr>
          <p:nvPr>
            <p:ph type="body" sz="quarter" idx="3"/>
          </p:nvPr>
        </p:nvSpPr>
        <p:spPr>
          <a:xfrm>
            <a:off x="5088382" y="1391478"/>
            <a:ext cx="4185618" cy="556592"/>
          </a:xfrm>
        </p:spPr>
        <p:txBody>
          <a:bodyPr/>
          <a:lstStyle/>
          <a:p>
            <a:pPr algn="ctr"/>
            <a:r>
              <a:rPr lang="en-US" sz="3000" u="sng" dirty="0">
                <a:solidFill>
                  <a:srgbClr val="FF3399"/>
                </a:solidFill>
                <a:latin typeface="Times New Roman" panose="02020603050405020304" pitchFamily="18" charset="0"/>
                <a:cs typeface="Times New Roman" panose="02020603050405020304" pitchFamily="18" charset="0"/>
              </a:rPr>
              <a:t>WHITE WINE TYPES:</a:t>
            </a:r>
          </a:p>
        </p:txBody>
      </p:sp>
      <p:sp>
        <p:nvSpPr>
          <p:cNvPr id="6" name="Content Placeholder 5">
            <a:extLst>
              <a:ext uri="{FF2B5EF4-FFF2-40B4-BE49-F238E27FC236}">
                <a16:creationId xmlns:a16="http://schemas.microsoft.com/office/drawing/2014/main" id="{41BD1356-DEA8-4530-80C6-AB98096A6A8E}"/>
              </a:ext>
            </a:extLst>
          </p:cNvPr>
          <p:cNvSpPr>
            <a:spLocks noGrp="1"/>
          </p:cNvSpPr>
          <p:nvPr>
            <p:ph sz="quarter" idx="4"/>
          </p:nvPr>
        </p:nvSpPr>
        <p:spPr>
          <a:xfrm>
            <a:off x="5086800" y="1948070"/>
            <a:ext cx="4185617" cy="4485859"/>
          </a:xfrm>
        </p:spPr>
        <p:txBody>
          <a:bodyPr>
            <a:noAutofit/>
          </a:bodyPr>
          <a:lstStyle/>
          <a:p>
            <a:r>
              <a:rPr lang="en-US" sz="2000" b="1" dirty="0">
                <a:solidFill>
                  <a:srgbClr val="FF3399"/>
                </a:solidFill>
                <a:latin typeface="Times New Roman" panose="02020603050405020304" pitchFamily="18" charset="0"/>
                <a:cs typeface="Times New Roman" panose="02020603050405020304" pitchFamily="18" charset="0"/>
              </a:rPr>
              <a:t>Chardonnay</a:t>
            </a:r>
          </a:p>
          <a:p>
            <a:r>
              <a:rPr lang="en-US" sz="2000" b="1" dirty="0">
                <a:solidFill>
                  <a:srgbClr val="FF3399"/>
                </a:solidFill>
                <a:latin typeface="Times New Roman" panose="02020603050405020304" pitchFamily="18" charset="0"/>
                <a:cs typeface="Times New Roman" panose="02020603050405020304" pitchFamily="18" charset="0"/>
              </a:rPr>
              <a:t>Kerner</a:t>
            </a:r>
          </a:p>
          <a:p>
            <a:r>
              <a:rPr lang="en-US" sz="2000" b="1" dirty="0" err="1">
                <a:solidFill>
                  <a:srgbClr val="FF3399"/>
                </a:solidFill>
                <a:latin typeface="Times New Roman" panose="02020603050405020304" pitchFamily="18" charset="0"/>
                <a:cs typeface="Times New Roman" panose="02020603050405020304" pitchFamily="18" charset="0"/>
              </a:rPr>
              <a:t>Malvasia</a:t>
            </a:r>
            <a:endParaRPr lang="en-US" sz="2000" b="1" dirty="0">
              <a:solidFill>
                <a:srgbClr val="FF3399"/>
              </a:solidFill>
              <a:latin typeface="Times New Roman" panose="02020603050405020304" pitchFamily="18" charset="0"/>
              <a:cs typeface="Times New Roman" panose="02020603050405020304" pitchFamily="18" charset="0"/>
            </a:endParaRPr>
          </a:p>
          <a:p>
            <a:r>
              <a:rPr lang="en-US" sz="2000" b="1" dirty="0">
                <a:solidFill>
                  <a:srgbClr val="FF3399"/>
                </a:solidFill>
                <a:latin typeface="Times New Roman" panose="02020603050405020304" pitchFamily="18" charset="0"/>
                <a:cs typeface="Times New Roman" panose="02020603050405020304" pitchFamily="18" charset="0"/>
              </a:rPr>
              <a:t>Moscato</a:t>
            </a:r>
          </a:p>
          <a:p>
            <a:r>
              <a:rPr lang="en-US" sz="2000" b="1" dirty="0">
                <a:solidFill>
                  <a:srgbClr val="FF3399"/>
                </a:solidFill>
                <a:latin typeface="Times New Roman" panose="02020603050405020304" pitchFamily="18" charset="0"/>
                <a:cs typeface="Times New Roman" panose="02020603050405020304" pitchFamily="18" charset="0"/>
              </a:rPr>
              <a:t>Pinot Gris</a:t>
            </a:r>
          </a:p>
          <a:p>
            <a:r>
              <a:rPr lang="en-US" sz="2000" b="1" dirty="0">
                <a:solidFill>
                  <a:srgbClr val="FF3399"/>
                </a:solidFill>
                <a:latin typeface="Times New Roman" panose="02020603050405020304" pitchFamily="18" charset="0"/>
                <a:cs typeface="Times New Roman" panose="02020603050405020304" pitchFamily="18" charset="0"/>
              </a:rPr>
              <a:t>Riesling</a:t>
            </a:r>
          </a:p>
          <a:p>
            <a:r>
              <a:rPr lang="en-US" sz="2000" b="1" dirty="0">
                <a:solidFill>
                  <a:srgbClr val="FF3399"/>
                </a:solidFill>
                <a:latin typeface="Times New Roman" panose="02020603050405020304" pitchFamily="18" charset="0"/>
                <a:cs typeface="Times New Roman" panose="02020603050405020304" pitchFamily="18" charset="0"/>
              </a:rPr>
              <a:t>Semillon</a:t>
            </a:r>
          </a:p>
          <a:p>
            <a:r>
              <a:rPr lang="en-US" sz="2000" b="1" dirty="0" err="1">
                <a:solidFill>
                  <a:srgbClr val="FF3399"/>
                </a:solidFill>
                <a:latin typeface="Times New Roman" panose="02020603050405020304" pitchFamily="18" charset="0"/>
                <a:cs typeface="Times New Roman" panose="02020603050405020304" pitchFamily="18" charset="0"/>
              </a:rPr>
              <a:t>Sercial</a:t>
            </a:r>
            <a:endParaRPr lang="en-US" sz="2000" b="1" dirty="0">
              <a:solidFill>
                <a:srgbClr val="FF3399"/>
              </a:solidFill>
              <a:latin typeface="Times New Roman" panose="02020603050405020304" pitchFamily="18" charset="0"/>
              <a:cs typeface="Times New Roman" panose="02020603050405020304" pitchFamily="18" charset="0"/>
            </a:endParaRPr>
          </a:p>
          <a:p>
            <a:r>
              <a:rPr lang="en-US" sz="2000" b="1" dirty="0" err="1">
                <a:solidFill>
                  <a:srgbClr val="FF3399"/>
                </a:solidFill>
                <a:latin typeface="Times New Roman" panose="02020603050405020304" pitchFamily="18" charset="0"/>
                <a:cs typeface="Times New Roman" panose="02020603050405020304" pitchFamily="18" charset="0"/>
              </a:rPr>
              <a:t>Welschriesling</a:t>
            </a:r>
            <a:endParaRPr lang="en-US" sz="2000" b="1" dirty="0">
              <a:solidFill>
                <a:srgbClr val="FF3399"/>
              </a:solidFill>
              <a:latin typeface="Times New Roman" panose="02020603050405020304" pitchFamily="18" charset="0"/>
              <a:cs typeface="Times New Roman" panose="02020603050405020304" pitchFamily="18" charset="0"/>
            </a:endParaRPr>
          </a:p>
          <a:p>
            <a:r>
              <a:rPr lang="en-US" sz="2000" b="1" dirty="0">
                <a:solidFill>
                  <a:srgbClr val="FF3399"/>
                </a:solidFill>
                <a:latin typeface="Times New Roman" panose="02020603050405020304" pitchFamily="18" charset="0"/>
                <a:cs typeface="Times New Roman" panose="02020603050405020304" pitchFamily="18" charset="0"/>
              </a:rPr>
              <a:t>Viognier</a:t>
            </a:r>
          </a:p>
          <a:p>
            <a:pPr marL="0" indent="0">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3076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6312-BF46-4711-A27A-1D23E07973B7}"/>
              </a:ext>
            </a:extLst>
          </p:cNvPr>
          <p:cNvSpPr>
            <a:spLocks noGrp="1"/>
          </p:cNvSpPr>
          <p:nvPr>
            <p:ph type="title"/>
          </p:nvPr>
        </p:nvSpPr>
        <p:spPr>
          <a:xfrm>
            <a:off x="1141411" y="225287"/>
            <a:ext cx="9906000" cy="1113184"/>
          </a:xfrm>
        </p:spPr>
        <p:txBody>
          <a:bodyPr>
            <a:noAutofit/>
          </a:bodyPr>
          <a:lstStyle/>
          <a:p>
            <a:pPr algn="ctr"/>
            <a:r>
              <a:rPr lang="en-US" sz="5000" u="sng" dirty="0">
                <a:solidFill>
                  <a:srgbClr val="003300"/>
                </a:solidFill>
                <a:latin typeface="Times New Roman" panose="02020603050405020304" pitchFamily="18" charset="0"/>
                <a:cs typeface="Times New Roman" panose="02020603050405020304" pitchFamily="18" charset="0"/>
              </a:rPr>
              <a:t>OUR MODEL:</a:t>
            </a:r>
          </a:p>
        </p:txBody>
      </p:sp>
      <p:sp>
        <p:nvSpPr>
          <p:cNvPr id="3" name="Text Placeholder 2">
            <a:extLst>
              <a:ext uri="{FF2B5EF4-FFF2-40B4-BE49-F238E27FC236}">
                <a16:creationId xmlns:a16="http://schemas.microsoft.com/office/drawing/2014/main" id="{2746E3CD-6E47-470D-B2BD-331251299BF8}"/>
              </a:ext>
            </a:extLst>
          </p:cNvPr>
          <p:cNvSpPr>
            <a:spLocks noGrp="1"/>
          </p:cNvSpPr>
          <p:nvPr>
            <p:ph type="body" idx="1"/>
          </p:nvPr>
        </p:nvSpPr>
        <p:spPr>
          <a:xfrm>
            <a:off x="1370019" y="1484244"/>
            <a:ext cx="4649783" cy="719344"/>
          </a:xfrm>
        </p:spPr>
        <p:txBody>
          <a:bodyPr/>
          <a:lstStyle/>
          <a:p>
            <a:r>
              <a:rPr lang="en-US" dirty="0">
                <a:solidFill>
                  <a:srgbClr val="FF0000"/>
                </a:solidFill>
                <a:latin typeface="Times New Roman" panose="02020603050405020304" pitchFamily="18" charset="0"/>
                <a:cs typeface="Times New Roman" panose="02020603050405020304" pitchFamily="18" charset="0"/>
              </a:rPr>
              <a:t>PREVIOUS MODEL</a:t>
            </a:r>
          </a:p>
        </p:txBody>
      </p:sp>
      <p:sp>
        <p:nvSpPr>
          <p:cNvPr id="4" name="Content Placeholder 3">
            <a:extLst>
              <a:ext uri="{FF2B5EF4-FFF2-40B4-BE49-F238E27FC236}">
                <a16:creationId xmlns:a16="http://schemas.microsoft.com/office/drawing/2014/main" id="{B08CF0E4-4822-4986-B6C6-3FE30B1D134A}"/>
              </a:ext>
            </a:extLst>
          </p:cNvPr>
          <p:cNvSpPr>
            <a:spLocks noGrp="1"/>
          </p:cNvSpPr>
          <p:nvPr>
            <p:ph sz="half" idx="2"/>
          </p:nvPr>
        </p:nvSpPr>
        <p:spPr>
          <a:xfrm>
            <a:off x="609600" y="2349361"/>
            <a:ext cx="4648219" cy="3441837"/>
          </a:xfrm>
        </p:spPr>
        <p:txBody>
          <a:bodyPr/>
          <a:lstStyle/>
          <a:p>
            <a:r>
              <a:rPr lang="en-US" sz="2200" dirty="0">
                <a:latin typeface="Times New Roman" panose="02020603050405020304" pitchFamily="18" charset="0"/>
                <a:cs typeface="Times New Roman" panose="02020603050405020304" pitchFamily="18" charset="0"/>
              </a:rPr>
              <a:t>                      LINEAR </a:t>
            </a:r>
          </a:p>
          <a:p>
            <a:r>
              <a:rPr lang="en-US" sz="2200" dirty="0">
                <a:latin typeface="Times New Roman" panose="02020603050405020304" pitchFamily="18" charset="0"/>
                <a:cs typeface="Times New Roman" panose="02020603050405020304" pitchFamily="18" charset="0"/>
              </a:rPr>
              <a:t>                 REGRESSION</a:t>
            </a:r>
          </a:p>
        </p:txBody>
      </p:sp>
      <p:sp>
        <p:nvSpPr>
          <p:cNvPr id="5" name="Text Placeholder 4">
            <a:extLst>
              <a:ext uri="{FF2B5EF4-FFF2-40B4-BE49-F238E27FC236}">
                <a16:creationId xmlns:a16="http://schemas.microsoft.com/office/drawing/2014/main" id="{8FC7D4B0-8132-4C24-BD40-98DC4EA9A8F8}"/>
              </a:ext>
            </a:extLst>
          </p:cNvPr>
          <p:cNvSpPr>
            <a:spLocks noGrp="1"/>
          </p:cNvSpPr>
          <p:nvPr>
            <p:ph type="body" sz="quarter" idx="3"/>
          </p:nvPr>
        </p:nvSpPr>
        <p:spPr>
          <a:xfrm>
            <a:off x="6400808" y="1484245"/>
            <a:ext cx="4646602" cy="719344"/>
          </a:xfrm>
        </p:spPr>
        <p:txBody>
          <a:bodyPr/>
          <a:lstStyle/>
          <a:p>
            <a:r>
              <a:rPr lang="en-US" dirty="0">
                <a:solidFill>
                  <a:srgbClr val="FF0000"/>
                </a:solidFill>
                <a:latin typeface="Times New Roman" panose="02020603050405020304" pitchFamily="18" charset="0"/>
                <a:cs typeface="Times New Roman" panose="02020603050405020304" pitchFamily="18" charset="0"/>
              </a:rPr>
              <a:t>PROPOSED MODEL</a:t>
            </a:r>
          </a:p>
        </p:txBody>
      </p:sp>
      <p:sp>
        <p:nvSpPr>
          <p:cNvPr id="6" name="Content Placeholder 5">
            <a:extLst>
              <a:ext uri="{FF2B5EF4-FFF2-40B4-BE49-F238E27FC236}">
                <a16:creationId xmlns:a16="http://schemas.microsoft.com/office/drawing/2014/main" id="{2582B587-3052-42AA-A148-9692BCB74A62}"/>
              </a:ext>
            </a:extLst>
          </p:cNvPr>
          <p:cNvSpPr>
            <a:spLocks noGrp="1"/>
          </p:cNvSpPr>
          <p:nvPr>
            <p:ph sz="quarter" idx="4"/>
          </p:nvPr>
        </p:nvSpPr>
        <p:spPr>
          <a:xfrm>
            <a:off x="5738191" y="2544413"/>
            <a:ext cx="5385429" cy="4406352"/>
          </a:xfrm>
          <a:noFill/>
          <a:ln>
            <a:noFill/>
          </a:ln>
        </p:spPr>
        <p:txBody>
          <a:bodyPr/>
          <a:lstStyle/>
          <a:p>
            <a:r>
              <a:rPr lang="en-US" dirty="0"/>
              <a:t>                        </a:t>
            </a:r>
            <a:r>
              <a:rPr lang="en-US" sz="2200" dirty="0">
                <a:latin typeface="Times New Roman" panose="02020603050405020304" pitchFamily="18" charset="0"/>
                <a:cs typeface="Times New Roman" panose="02020603050405020304" pitchFamily="18" charset="0"/>
              </a:rPr>
              <a:t>RANDOM</a:t>
            </a:r>
          </a:p>
          <a:p>
            <a:r>
              <a:rPr lang="en-US" dirty="0"/>
              <a:t>                         </a:t>
            </a:r>
            <a:r>
              <a:rPr lang="en-US" sz="2200" dirty="0">
                <a:latin typeface="Times New Roman" panose="02020603050405020304" pitchFamily="18" charset="0"/>
                <a:cs typeface="Times New Roman" panose="02020603050405020304" pitchFamily="18" charset="0"/>
              </a:rPr>
              <a:t>FOREST</a:t>
            </a:r>
          </a:p>
        </p:txBody>
      </p:sp>
      <p:sp>
        <p:nvSpPr>
          <p:cNvPr id="7" name="Rectangle 6">
            <a:extLst>
              <a:ext uri="{FF2B5EF4-FFF2-40B4-BE49-F238E27FC236}">
                <a16:creationId xmlns:a16="http://schemas.microsoft.com/office/drawing/2014/main" id="{0A09B00A-89AB-425F-9A55-E2B30862F153}"/>
              </a:ext>
            </a:extLst>
          </p:cNvPr>
          <p:cNvSpPr/>
          <p:nvPr/>
        </p:nvSpPr>
        <p:spPr>
          <a:xfrm>
            <a:off x="715618" y="2544413"/>
            <a:ext cx="1471998" cy="670065"/>
          </a:xfrm>
          <a:prstGeom prst="rect">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SENSORY POINTS</a:t>
            </a:r>
          </a:p>
        </p:txBody>
      </p:sp>
      <p:sp>
        <p:nvSpPr>
          <p:cNvPr id="8" name="Rectangle 7">
            <a:extLst>
              <a:ext uri="{FF2B5EF4-FFF2-40B4-BE49-F238E27FC236}">
                <a16:creationId xmlns:a16="http://schemas.microsoft.com/office/drawing/2014/main" id="{FFFD9155-910D-492A-8758-6491F7BBDA25}"/>
              </a:ext>
            </a:extLst>
          </p:cNvPr>
          <p:cNvSpPr/>
          <p:nvPr/>
        </p:nvSpPr>
        <p:spPr>
          <a:xfrm>
            <a:off x="4041913" y="2598391"/>
            <a:ext cx="1245703" cy="616088"/>
          </a:xfrm>
          <a:prstGeom prst="rect">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PRICE OF WINE</a:t>
            </a:r>
          </a:p>
        </p:txBody>
      </p:sp>
      <p:sp>
        <p:nvSpPr>
          <p:cNvPr id="12" name="Flowchart: Process 11">
            <a:extLst>
              <a:ext uri="{FF2B5EF4-FFF2-40B4-BE49-F238E27FC236}">
                <a16:creationId xmlns:a16="http://schemas.microsoft.com/office/drawing/2014/main" id="{1EC16C57-8CED-4E50-8F49-695BC3BBE22A}"/>
              </a:ext>
            </a:extLst>
          </p:cNvPr>
          <p:cNvSpPr/>
          <p:nvPr/>
        </p:nvSpPr>
        <p:spPr>
          <a:xfrm>
            <a:off x="5829830" y="2586240"/>
            <a:ext cx="1981184" cy="670065"/>
          </a:xfrm>
          <a:prstGeom prst="flowChartProcess">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CHEMICAL ATTRIBUTES:</a:t>
            </a:r>
          </a:p>
        </p:txBody>
      </p:sp>
      <p:sp>
        <p:nvSpPr>
          <p:cNvPr id="13" name="Flowchart: Process 12">
            <a:extLst>
              <a:ext uri="{FF2B5EF4-FFF2-40B4-BE49-F238E27FC236}">
                <a16:creationId xmlns:a16="http://schemas.microsoft.com/office/drawing/2014/main" id="{6DDAE455-3D70-4D72-A01F-EEA89003BA15}"/>
              </a:ext>
            </a:extLst>
          </p:cNvPr>
          <p:cNvSpPr/>
          <p:nvPr/>
        </p:nvSpPr>
        <p:spPr>
          <a:xfrm>
            <a:off x="9200177" y="2598390"/>
            <a:ext cx="1608413" cy="630309"/>
          </a:xfrm>
          <a:prstGeom prst="flowChartProcess">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a:p>
            <a:pPr algn="ctr"/>
            <a:r>
              <a:rPr lang="en-US" dirty="0"/>
              <a:t>(0-10)</a:t>
            </a:r>
          </a:p>
        </p:txBody>
      </p:sp>
      <p:sp>
        <p:nvSpPr>
          <p:cNvPr id="14" name="Flowchart: Process 13">
            <a:extLst>
              <a:ext uri="{FF2B5EF4-FFF2-40B4-BE49-F238E27FC236}">
                <a16:creationId xmlns:a16="http://schemas.microsoft.com/office/drawing/2014/main" id="{CC92FFD5-0647-4FC2-9C6E-1096A08E2986}"/>
              </a:ext>
            </a:extLst>
          </p:cNvPr>
          <p:cNvSpPr/>
          <p:nvPr/>
        </p:nvSpPr>
        <p:spPr>
          <a:xfrm>
            <a:off x="5825301" y="3277834"/>
            <a:ext cx="1981185" cy="3358601"/>
          </a:xfrm>
          <a:prstGeom prst="flowChartProcess">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1.Fixed acidity                                                           </a:t>
            </a:r>
          </a:p>
          <a:p>
            <a:r>
              <a:rPr lang="en-US" dirty="0">
                <a:solidFill>
                  <a:schemeClr val="bg1"/>
                </a:solidFill>
                <a:latin typeface="Times New Roman" panose="02020603050405020304" pitchFamily="18" charset="0"/>
                <a:cs typeface="Times New Roman" panose="02020603050405020304" pitchFamily="18" charset="0"/>
              </a:rPr>
              <a:t>2.Volatile acidity</a:t>
            </a:r>
          </a:p>
          <a:p>
            <a:r>
              <a:rPr lang="en-US" dirty="0">
                <a:solidFill>
                  <a:schemeClr val="bg1"/>
                </a:solidFill>
                <a:latin typeface="Times New Roman" panose="02020603050405020304" pitchFamily="18" charset="0"/>
                <a:cs typeface="Times New Roman" panose="02020603050405020304" pitchFamily="18" charset="0"/>
              </a:rPr>
              <a:t>3.Citric acid</a:t>
            </a:r>
          </a:p>
          <a:p>
            <a:r>
              <a:rPr lang="en-US" dirty="0">
                <a:solidFill>
                  <a:schemeClr val="bg1"/>
                </a:solidFill>
                <a:latin typeface="Times New Roman" panose="02020603050405020304" pitchFamily="18" charset="0"/>
                <a:cs typeface="Times New Roman" panose="02020603050405020304" pitchFamily="18" charset="0"/>
              </a:rPr>
              <a:t>4.Residual sugar</a:t>
            </a:r>
          </a:p>
          <a:p>
            <a:r>
              <a:rPr lang="en-US" dirty="0">
                <a:solidFill>
                  <a:schemeClr val="bg1"/>
                </a:solidFill>
                <a:latin typeface="Times New Roman" panose="02020603050405020304" pitchFamily="18" charset="0"/>
                <a:cs typeface="Times New Roman" panose="02020603050405020304" pitchFamily="18" charset="0"/>
              </a:rPr>
              <a:t>5.Chlorides</a:t>
            </a:r>
          </a:p>
          <a:p>
            <a:r>
              <a:rPr lang="en-US" dirty="0">
                <a:solidFill>
                  <a:schemeClr val="bg1"/>
                </a:solidFill>
                <a:latin typeface="Times New Roman" panose="02020603050405020304" pitchFamily="18" charset="0"/>
                <a:cs typeface="Times New Roman" panose="02020603050405020304" pitchFamily="18" charset="0"/>
              </a:rPr>
              <a:t>6.Freesulfardioxide</a:t>
            </a:r>
          </a:p>
          <a:p>
            <a:r>
              <a:rPr lang="en-US" dirty="0">
                <a:solidFill>
                  <a:schemeClr val="bg1"/>
                </a:solidFill>
                <a:latin typeface="Times New Roman" panose="02020603050405020304" pitchFamily="18" charset="0"/>
                <a:cs typeface="Times New Roman" panose="02020603050405020304" pitchFamily="18" charset="0"/>
              </a:rPr>
              <a:t>7.totalsulfardioxide</a:t>
            </a:r>
          </a:p>
          <a:p>
            <a:r>
              <a:rPr lang="en-US" dirty="0">
                <a:solidFill>
                  <a:schemeClr val="bg1"/>
                </a:solidFill>
                <a:latin typeface="Times New Roman" panose="02020603050405020304" pitchFamily="18" charset="0"/>
                <a:cs typeface="Times New Roman" panose="02020603050405020304" pitchFamily="18" charset="0"/>
              </a:rPr>
              <a:t>8.Density</a:t>
            </a:r>
          </a:p>
          <a:p>
            <a:r>
              <a:rPr lang="en-US" dirty="0">
                <a:solidFill>
                  <a:schemeClr val="bg1"/>
                </a:solidFill>
                <a:latin typeface="Times New Roman" panose="02020603050405020304" pitchFamily="18" charset="0"/>
                <a:cs typeface="Times New Roman" panose="02020603050405020304" pitchFamily="18" charset="0"/>
              </a:rPr>
              <a:t>9.pH</a:t>
            </a:r>
          </a:p>
          <a:p>
            <a:r>
              <a:rPr lang="en-US" dirty="0">
                <a:solidFill>
                  <a:schemeClr val="bg1"/>
                </a:solidFill>
                <a:latin typeface="Times New Roman" panose="02020603050405020304" pitchFamily="18" charset="0"/>
                <a:cs typeface="Times New Roman" panose="02020603050405020304" pitchFamily="18" charset="0"/>
              </a:rPr>
              <a:t>10.Sulphates</a:t>
            </a:r>
          </a:p>
          <a:p>
            <a:r>
              <a:rPr lang="en-US" dirty="0">
                <a:solidFill>
                  <a:schemeClr val="bg1"/>
                </a:solidFill>
                <a:latin typeface="Times New Roman" panose="02020603050405020304" pitchFamily="18" charset="0"/>
                <a:cs typeface="Times New Roman" panose="02020603050405020304" pitchFamily="18" charset="0"/>
              </a:rPr>
              <a:t>11.Alcohol</a:t>
            </a:r>
          </a:p>
        </p:txBody>
      </p:sp>
      <p:cxnSp>
        <p:nvCxnSpPr>
          <p:cNvPr id="16" name="Straight Arrow Connector 15">
            <a:extLst>
              <a:ext uri="{FF2B5EF4-FFF2-40B4-BE49-F238E27FC236}">
                <a16:creationId xmlns:a16="http://schemas.microsoft.com/office/drawing/2014/main" id="{12C53525-6B80-430C-ACB9-7202C7DDDC25}"/>
              </a:ext>
            </a:extLst>
          </p:cNvPr>
          <p:cNvCxnSpPr>
            <a:cxnSpLocks/>
            <a:stCxn id="12" idx="2"/>
            <a:endCxn id="14" idx="0"/>
          </p:cNvCxnSpPr>
          <p:nvPr/>
        </p:nvCxnSpPr>
        <p:spPr>
          <a:xfrm flipH="1">
            <a:off x="6815894" y="3256305"/>
            <a:ext cx="4528" cy="21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Process 16">
            <a:extLst>
              <a:ext uri="{FF2B5EF4-FFF2-40B4-BE49-F238E27FC236}">
                <a16:creationId xmlns:a16="http://schemas.microsoft.com/office/drawing/2014/main" id="{1F2BEF01-50C4-4689-A5C7-262551298CFC}"/>
              </a:ext>
            </a:extLst>
          </p:cNvPr>
          <p:cNvSpPr/>
          <p:nvPr/>
        </p:nvSpPr>
        <p:spPr>
          <a:xfrm>
            <a:off x="9217599" y="4092016"/>
            <a:ext cx="1608413" cy="865118"/>
          </a:xfrm>
          <a:prstGeom prst="flowChartProcess">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a:p>
            <a:pPr algn="ctr"/>
            <a:r>
              <a:rPr lang="en-US" dirty="0"/>
              <a:t>(0-100)POINTS</a:t>
            </a:r>
          </a:p>
        </p:txBody>
      </p:sp>
      <p:cxnSp>
        <p:nvCxnSpPr>
          <p:cNvPr id="19" name="Straight Arrow Connector 18">
            <a:extLst>
              <a:ext uri="{FF2B5EF4-FFF2-40B4-BE49-F238E27FC236}">
                <a16:creationId xmlns:a16="http://schemas.microsoft.com/office/drawing/2014/main" id="{9E791513-1A55-40F3-87A3-E8C92406A471}"/>
              </a:ext>
            </a:extLst>
          </p:cNvPr>
          <p:cNvCxnSpPr>
            <a:cxnSpLocks/>
            <a:stCxn id="12" idx="3"/>
            <a:endCxn id="13" idx="1"/>
          </p:cNvCxnSpPr>
          <p:nvPr/>
        </p:nvCxnSpPr>
        <p:spPr>
          <a:xfrm flipV="1">
            <a:off x="7811014" y="2913545"/>
            <a:ext cx="1389163" cy="7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Process 19">
            <a:extLst>
              <a:ext uri="{FF2B5EF4-FFF2-40B4-BE49-F238E27FC236}">
                <a16:creationId xmlns:a16="http://schemas.microsoft.com/office/drawing/2014/main" id="{5EF92CE3-710B-43AB-A74D-EE1BDDFA20AC}"/>
              </a:ext>
            </a:extLst>
          </p:cNvPr>
          <p:cNvSpPr/>
          <p:nvPr/>
        </p:nvSpPr>
        <p:spPr>
          <a:xfrm>
            <a:off x="9217599" y="5528001"/>
            <a:ext cx="1608414" cy="707887"/>
          </a:xfrm>
          <a:prstGeom prst="flowChartProcess">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DETERMINE THE PRICE</a:t>
            </a:r>
          </a:p>
        </p:txBody>
      </p:sp>
      <p:cxnSp>
        <p:nvCxnSpPr>
          <p:cNvPr id="22" name="Straight Arrow Connector 21">
            <a:extLst>
              <a:ext uri="{FF2B5EF4-FFF2-40B4-BE49-F238E27FC236}">
                <a16:creationId xmlns:a16="http://schemas.microsoft.com/office/drawing/2014/main" id="{D5CD12BB-0C24-43FD-BDC4-7D26276D1939}"/>
              </a:ext>
            </a:extLst>
          </p:cNvPr>
          <p:cNvCxnSpPr>
            <a:cxnSpLocks/>
            <a:stCxn id="13" idx="2"/>
            <a:endCxn id="17" idx="0"/>
          </p:cNvCxnSpPr>
          <p:nvPr/>
        </p:nvCxnSpPr>
        <p:spPr>
          <a:xfrm>
            <a:off x="10004384" y="3228699"/>
            <a:ext cx="17422" cy="863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450D240-3619-4D3D-815F-614A09E5B642}"/>
              </a:ext>
            </a:extLst>
          </p:cNvPr>
          <p:cNvCxnSpPr>
            <a:cxnSpLocks/>
            <a:stCxn id="17" idx="2"/>
            <a:endCxn id="20" idx="0"/>
          </p:cNvCxnSpPr>
          <p:nvPr/>
        </p:nvCxnSpPr>
        <p:spPr>
          <a:xfrm>
            <a:off x="10021806" y="4957134"/>
            <a:ext cx="0" cy="570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F750E795-1917-46B6-9358-277C03912FE3}"/>
              </a:ext>
            </a:extLst>
          </p:cNvPr>
          <p:cNvSpPr txBox="1"/>
          <p:nvPr/>
        </p:nvSpPr>
        <p:spPr>
          <a:xfrm>
            <a:off x="8892211" y="3549511"/>
            <a:ext cx="1489285"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SCALING</a:t>
            </a:r>
          </a:p>
        </p:txBody>
      </p:sp>
      <p:sp>
        <p:nvSpPr>
          <p:cNvPr id="40" name="TextBox 39">
            <a:extLst>
              <a:ext uri="{FF2B5EF4-FFF2-40B4-BE49-F238E27FC236}">
                <a16:creationId xmlns:a16="http://schemas.microsoft.com/office/drawing/2014/main" id="{982B7F82-EFD2-4B7B-A8A3-D0907B63ACFD}"/>
              </a:ext>
            </a:extLst>
          </p:cNvPr>
          <p:cNvSpPr txBox="1"/>
          <p:nvPr/>
        </p:nvSpPr>
        <p:spPr>
          <a:xfrm>
            <a:off x="7893597" y="4770923"/>
            <a:ext cx="188963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LINEAR</a:t>
            </a:r>
          </a:p>
          <a:p>
            <a:r>
              <a:rPr lang="en-US" sz="2000" dirty="0">
                <a:latin typeface="Times New Roman" panose="02020603050405020304" pitchFamily="18" charset="0"/>
                <a:cs typeface="Times New Roman" panose="02020603050405020304" pitchFamily="18" charset="0"/>
              </a:rPr>
              <a:t>REGRESSION</a:t>
            </a:r>
          </a:p>
        </p:txBody>
      </p:sp>
      <p:cxnSp>
        <p:nvCxnSpPr>
          <p:cNvPr id="77" name="Straight Arrow Connector 76">
            <a:extLst>
              <a:ext uri="{FF2B5EF4-FFF2-40B4-BE49-F238E27FC236}">
                <a16:creationId xmlns:a16="http://schemas.microsoft.com/office/drawing/2014/main" id="{15DE53D6-5A70-4D0A-AB4B-C32072DF9695}"/>
              </a:ext>
            </a:extLst>
          </p:cNvPr>
          <p:cNvCxnSpPr>
            <a:cxnSpLocks/>
            <a:stCxn id="7" idx="3"/>
            <a:endCxn id="8" idx="1"/>
          </p:cNvCxnSpPr>
          <p:nvPr/>
        </p:nvCxnSpPr>
        <p:spPr>
          <a:xfrm>
            <a:off x="2187616" y="2879446"/>
            <a:ext cx="1854297" cy="26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10242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3510</TotalTime>
  <Words>719</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ESTIMATION OF WINE QUALITY USING CHEMICAL ANALYSIS DATA  </vt:lpstr>
      <vt:lpstr>OUR TEAM:</vt:lpstr>
      <vt:lpstr>ABSTRACT:</vt:lpstr>
      <vt:lpstr>OBJECTIVE:</vt:lpstr>
      <vt:lpstr>RELATED WORKS:</vt:lpstr>
      <vt:lpstr>LIMITATIONS:</vt:lpstr>
      <vt:lpstr>PROPOSED SYSTEM:</vt:lpstr>
      <vt:lpstr>DIFFERENT TYPES OF WINE:</vt:lpstr>
      <vt:lpstr>OUR MODEL:</vt:lpstr>
      <vt:lpstr>LIST OF MODULES:</vt:lpstr>
      <vt:lpstr>VISUALIZATIONS IN DATASET:</vt:lpstr>
      <vt:lpstr>NUMBER OF WINES IN EACH SENSORY POINTS(1-10)</vt:lpstr>
      <vt:lpstr>VISUALIZATIONS OF CHEMICAL FEATURES OF RED WINE:</vt:lpstr>
      <vt:lpstr>VISUALIZATIONS OF CHEMICAL FEATURES OF WHITE WINE:</vt:lpstr>
      <vt:lpstr>PERFORMANCE EVALUATION:</vt:lpstr>
      <vt:lpstr>CONCLUSION:</vt:lpstr>
      <vt:lpstr>REFERENCES:</vt:lpstr>
      <vt:lpstr>REFERENCES FOR WINE VARIETIES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of wine</dc:title>
  <dc:creator>HymaDevi Thamadala</dc:creator>
  <cp:lastModifiedBy>HymaDevi Thamadala</cp:lastModifiedBy>
  <cp:revision>88</cp:revision>
  <dcterms:created xsi:type="dcterms:W3CDTF">2019-06-17T06:42:47Z</dcterms:created>
  <dcterms:modified xsi:type="dcterms:W3CDTF">2019-06-21T05:31:38Z</dcterms:modified>
</cp:coreProperties>
</file>