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8"/>
  </p:notesMasterIdLst>
  <p:sldIdLst>
    <p:sldId id="256" r:id="rId2"/>
    <p:sldId id="272" r:id="rId3"/>
    <p:sldId id="257" r:id="rId4"/>
    <p:sldId id="259" r:id="rId5"/>
    <p:sldId id="274" r:id="rId6"/>
    <p:sldId id="258" r:id="rId7"/>
    <p:sldId id="261" r:id="rId8"/>
    <p:sldId id="263" r:id="rId9"/>
    <p:sldId id="265" r:id="rId10"/>
    <p:sldId id="262" r:id="rId11"/>
    <p:sldId id="260" r:id="rId12"/>
    <p:sldId id="266" r:id="rId13"/>
    <p:sldId id="273"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3C1DA-0596-4996-BE72-3F50C2D93F41}" type="datetimeFigureOut">
              <a:rPr lang="en-US" smtClean="0"/>
              <a:t>6/21/2019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41F2C-D55E-4384-9D3C-D977258C43DD}" type="slidenum">
              <a:rPr lang="en-US" smtClean="0"/>
              <a:t>‹#›</a:t>
            </a:fld>
            <a:endParaRPr lang="en-US"/>
          </a:p>
        </p:txBody>
      </p:sp>
    </p:spTree>
    <p:extLst>
      <p:ext uri="{BB962C8B-B14F-4D97-AF65-F5344CB8AC3E}">
        <p14:creationId xmlns:p14="http://schemas.microsoft.com/office/powerpoint/2010/main" val="2119666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141F2C-D55E-4384-9D3C-D977258C43DD}" type="slidenum">
              <a:rPr lang="en-US" smtClean="0"/>
              <a:t>8</a:t>
            </a:fld>
            <a:endParaRPr lang="en-US"/>
          </a:p>
        </p:txBody>
      </p:sp>
    </p:spTree>
    <p:extLst>
      <p:ext uri="{BB962C8B-B14F-4D97-AF65-F5344CB8AC3E}">
        <p14:creationId xmlns:p14="http://schemas.microsoft.com/office/powerpoint/2010/main" val="4143618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7E8EA9-A543-40C9-BD44-81C29EDFDA60}"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A6155A9-3FE2-4AFF-97D9-70FCEE6AFC2C}" type="slidenum">
              <a:rPr lang="en-US" smtClean="0"/>
              <a:t>‹#›</a:t>
            </a:fld>
            <a:endParaRPr lang="en-US"/>
          </a:p>
        </p:txBody>
      </p:sp>
    </p:spTree>
    <p:extLst>
      <p:ext uri="{BB962C8B-B14F-4D97-AF65-F5344CB8AC3E}">
        <p14:creationId xmlns:p14="http://schemas.microsoft.com/office/powerpoint/2010/main" val="326052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7E8EA9-A543-40C9-BD44-81C29EDFDA60}"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6155A9-3FE2-4AFF-97D9-70FCEE6AFC2C}" type="slidenum">
              <a:rPr lang="en-US" smtClean="0"/>
              <a:t>‹#›</a:t>
            </a:fld>
            <a:endParaRPr lang="en-US"/>
          </a:p>
        </p:txBody>
      </p:sp>
    </p:spTree>
    <p:extLst>
      <p:ext uri="{BB962C8B-B14F-4D97-AF65-F5344CB8AC3E}">
        <p14:creationId xmlns:p14="http://schemas.microsoft.com/office/powerpoint/2010/main" val="1537463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7E8EA9-A543-40C9-BD44-81C29EDFDA60}"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6155A9-3FE2-4AFF-97D9-70FCEE6AFC2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5297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87E8EA9-A543-40C9-BD44-81C29EDFDA60}"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6155A9-3FE2-4AFF-97D9-70FCEE6AFC2C}" type="slidenum">
              <a:rPr lang="en-US" smtClean="0"/>
              <a:t>‹#›</a:t>
            </a:fld>
            <a:endParaRPr lang="en-US"/>
          </a:p>
        </p:txBody>
      </p:sp>
    </p:spTree>
    <p:extLst>
      <p:ext uri="{BB962C8B-B14F-4D97-AF65-F5344CB8AC3E}">
        <p14:creationId xmlns:p14="http://schemas.microsoft.com/office/powerpoint/2010/main" val="3685375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87E8EA9-A543-40C9-BD44-81C29EDFDA60}"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6155A9-3FE2-4AFF-97D9-70FCEE6AFC2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0932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87E8EA9-A543-40C9-BD44-81C29EDFDA60}"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6155A9-3FE2-4AFF-97D9-70FCEE6AFC2C}" type="slidenum">
              <a:rPr lang="en-US" smtClean="0"/>
              <a:t>‹#›</a:t>
            </a:fld>
            <a:endParaRPr lang="en-US"/>
          </a:p>
        </p:txBody>
      </p:sp>
    </p:spTree>
    <p:extLst>
      <p:ext uri="{BB962C8B-B14F-4D97-AF65-F5344CB8AC3E}">
        <p14:creationId xmlns:p14="http://schemas.microsoft.com/office/powerpoint/2010/main" val="1367886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7E8EA9-A543-40C9-BD44-81C29EDFDA60}"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6155A9-3FE2-4AFF-97D9-70FCEE6AFC2C}" type="slidenum">
              <a:rPr lang="en-US" smtClean="0"/>
              <a:t>‹#›</a:t>
            </a:fld>
            <a:endParaRPr lang="en-US"/>
          </a:p>
        </p:txBody>
      </p:sp>
    </p:spTree>
    <p:extLst>
      <p:ext uri="{BB962C8B-B14F-4D97-AF65-F5344CB8AC3E}">
        <p14:creationId xmlns:p14="http://schemas.microsoft.com/office/powerpoint/2010/main" val="2707840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7E8EA9-A543-40C9-BD44-81C29EDFDA60}"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6155A9-3FE2-4AFF-97D9-70FCEE6AFC2C}" type="slidenum">
              <a:rPr lang="en-US" smtClean="0"/>
              <a:t>‹#›</a:t>
            </a:fld>
            <a:endParaRPr lang="en-US"/>
          </a:p>
        </p:txBody>
      </p:sp>
    </p:spTree>
    <p:extLst>
      <p:ext uri="{BB962C8B-B14F-4D97-AF65-F5344CB8AC3E}">
        <p14:creationId xmlns:p14="http://schemas.microsoft.com/office/powerpoint/2010/main" val="111427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7E8EA9-A543-40C9-BD44-81C29EDFDA60}"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6155A9-3FE2-4AFF-97D9-70FCEE6AFC2C}" type="slidenum">
              <a:rPr lang="en-US" smtClean="0"/>
              <a:t>‹#›</a:t>
            </a:fld>
            <a:endParaRPr lang="en-US"/>
          </a:p>
        </p:txBody>
      </p:sp>
    </p:spTree>
    <p:extLst>
      <p:ext uri="{BB962C8B-B14F-4D97-AF65-F5344CB8AC3E}">
        <p14:creationId xmlns:p14="http://schemas.microsoft.com/office/powerpoint/2010/main" val="353491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7E8EA9-A543-40C9-BD44-81C29EDFDA60}" type="datetimeFigureOut">
              <a:rPr lang="en-US" smtClean="0"/>
              <a:t>6/21/2019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6155A9-3FE2-4AFF-97D9-70FCEE6AFC2C}" type="slidenum">
              <a:rPr lang="en-US" smtClean="0"/>
              <a:t>‹#›</a:t>
            </a:fld>
            <a:endParaRPr lang="en-US"/>
          </a:p>
        </p:txBody>
      </p:sp>
    </p:spTree>
    <p:extLst>
      <p:ext uri="{BB962C8B-B14F-4D97-AF65-F5344CB8AC3E}">
        <p14:creationId xmlns:p14="http://schemas.microsoft.com/office/powerpoint/2010/main" val="1442115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7E8EA9-A543-40C9-BD44-81C29EDFDA60}"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A6155A9-3FE2-4AFF-97D9-70FCEE6AFC2C}" type="slidenum">
              <a:rPr lang="en-US" smtClean="0"/>
              <a:t>‹#›</a:t>
            </a:fld>
            <a:endParaRPr lang="en-US"/>
          </a:p>
        </p:txBody>
      </p:sp>
    </p:spTree>
    <p:extLst>
      <p:ext uri="{BB962C8B-B14F-4D97-AF65-F5344CB8AC3E}">
        <p14:creationId xmlns:p14="http://schemas.microsoft.com/office/powerpoint/2010/main" val="419242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7E8EA9-A543-40C9-BD44-81C29EDFDA60}" type="datetimeFigureOut">
              <a:rPr lang="en-US" smtClean="0"/>
              <a:t>6/21/2019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A6155A9-3FE2-4AFF-97D9-70FCEE6AFC2C}" type="slidenum">
              <a:rPr lang="en-US" smtClean="0"/>
              <a:t>‹#›</a:t>
            </a:fld>
            <a:endParaRPr lang="en-US"/>
          </a:p>
        </p:txBody>
      </p:sp>
    </p:spTree>
    <p:extLst>
      <p:ext uri="{BB962C8B-B14F-4D97-AF65-F5344CB8AC3E}">
        <p14:creationId xmlns:p14="http://schemas.microsoft.com/office/powerpoint/2010/main" val="1853979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7E8EA9-A543-40C9-BD44-81C29EDFDA60}" type="datetimeFigureOut">
              <a:rPr lang="en-US" smtClean="0"/>
              <a:t>6/21/2019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A6155A9-3FE2-4AFF-97D9-70FCEE6AFC2C}" type="slidenum">
              <a:rPr lang="en-US" smtClean="0"/>
              <a:t>‹#›</a:t>
            </a:fld>
            <a:endParaRPr lang="en-US"/>
          </a:p>
        </p:txBody>
      </p:sp>
    </p:spTree>
    <p:extLst>
      <p:ext uri="{BB962C8B-B14F-4D97-AF65-F5344CB8AC3E}">
        <p14:creationId xmlns:p14="http://schemas.microsoft.com/office/powerpoint/2010/main" val="360583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E8EA9-A543-40C9-BD44-81C29EDFDA60}" type="datetimeFigureOut">
              <a:rPr lang="en-US" smtClean="0"/>
              <a:t>6/21/2019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A6155A9-3FE2-4AFF-97D9-70FCEE6AFC2C}" type="slidenum">
              <a:rPr lang="en-US" smtClean="0"/>
              <a:t>‹#›</a:t>
            </a:fld>
            <a:endParaRPr lang="en-US"/>
          </a:p>
        </p:txBody>
      </p:sp>
    </p:spTree>
    <p:extLst>
      <p:ext uri="{BB962C8B-B14F-4D97-AF65-F5344CB8AC3E}">
        <p14:creationId xmlns:p14="http://schemas.microsoft.com/office/powerpoint/2010/main" val="283258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7E8EA9-A543-40C9-BD44-81C29EDFDA60}"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A6155A9-3FE2-4AFF-97D9-70FCEE6AFC2C}" type="slidenum">
              <a:rPr lang="en-US" smtClean="0"/>
              <a:t>‹#›</a:t>
            </a:fld>
            <a:endParaRPr lang="en-US"/>
          </a:p>
        </p:txBody>
      </p:sp>
    </p:spTree>
    <p:extLst>
      <p:ext uri="{BB962C8B-B14F-4D97-AF65-F5344CB8AC3E}">
        <p14:creationId xmlns:p14="http://schemas.microsoft.com/office/powerpoint/2010/main" val="2805941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7E8EA9-A543-40C9-BD44-81C29EDFDA60}" type="datetimeFigureOut">
              <a:rPr lang="en-US" smtClean="0"/>
              <a:t>6/21/2019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6155A9-3FE2-4AFF-97D9-70FCEE6AFC2C}" type="slidenum">
              <a:rPr lang="en-US" smtClean="0"/>
              <a:t>‹#›</a:t>
            </a:fld>
            <a:endParaRPr lang="en-US"/>
          </a:p>
        </p:txBody>
      </p:sp>
    </p:spTree>
    <p:extLst>
      <p:ext uri="{BB962C8B-B14F-4D97-AF65-F5344CB8AC3E}">
        <p14:creationId xmlns:p14="http://schemas.microsoft.com/office/powerpoint/2010/main" val="1365316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87E8EA9-A543-40C9-BD44-81C29EDFDA60}" type="datetimeFigureOut">
              <a:rPr lang="en-US" smtClean="0"/>
              <a:t>6/21/2019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A6155A9-3FE2-4AFF-97D9-70FCEE6AFC2C}" type="slidenum">
              <a:rPr lang="en-US" smtClean="0"/>
              <a:t>‹#›</a:t>
            </a:fld>
            <a:endParaRPr lang="en-US"/>
          </a:p>
        </p:txBody>
      </p:sp>
    </p:spTree>
    <p:extLst>
      <p:ext uri="{BB962C8B-B14F-4D97-AF65-F5344CB8AC3E}">
        <p14:creationId xmlns:p14="http://schemas.microsoft.com/office/powerpoint/2010/main" val="327455876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027302"/>
            <a:ext cx="12192000" cy="2387600"/>
          </a:xfrm>
        </p:spPr>
        <p:txBody>
          <a:bodyPr>
            <a:normAutofit/>
          </a:bodyPr>
          <a:lstStyle/>
          <a:p>
            <a:r>
              <a:rPr lang="en-US" dirty="0" smtClean="0"/>
              <a:t>Predicting the resale price of a car</a:t>
            </a:r>
            <a:endParaRPr lang="en-US" dirty="0"/>
          </a:p>
        </p:txBody>
      </p:sp>
    </p:spTree>
    <p:extLst>
      <p:ext uri="{BB962C8B-B14F-4D97-AF65-F5344CB8AC3E}">
        <p14:creationId xmlns:p14="http://schemas.microsoft.com/office/powerpoint/2010/main" val="4235886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6840" y="553453"/>
            <a:ext cx="10515600" cy="5623510"/>
          </a:xfrm>
        </p:spPr>
        <p:txBody>
          <a:bodyPr/>
          <a:lstStyle/>
          <a:p>
            <a:r>
              <a:rPr lang="en-US" sz="2200" dirty="0">
                <a:latin typeface="Times New Roman" panose="02020603050405020304" pitchFamily="18" charset="0"/>
                <a:cs typeface="Times New Roman" panose="02020603050405020304" pitchFamily="18" charset="0"/>
              </a:rPr>
              <a:t>Adding the name length to see how much does a long description influence the </a:t>
            </a:r>
            <a:r>
              <a:rPr lang="en-US" sz="2200" dirty="0" smtClean="0">
                <a:latin typeface="Times New Roman" panose="02020603050405020304" pitchFamily="18" charset="0"/>
                <a:cs typeface="Times New Roman" panose="02020603050405020304" pitchFamily="18" charset="0"/>
              </a:rPr>
              <a:t>price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595" y="1403551"/>
            <a:ext cx="8975558" cy="5072063"/>
          </a:xfrm>
          <a:prstGeom prst="rect">
            <a:avLst/>
          </a:prstGeom>
        </p:spPr>
      </p:pic>
    </p:spTree>
    <p:extLst>
      <p:ext uri="{BB962C8B-B14F-4D97-AF65-F5344CB8AC3E}">
        <p14:creationId xmlns:p14="http://schemas.microsoft.com/office/powerpoint/2010/main" val="350611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130531"/>
            <a:ext cx="12192000" cy="1231106"/>
          </a:xfrm>
          <a:prstGeom prst="rect">
            <a:avLst/>
          </a:prstGeom>
          <a:noFill/>
        </p:spPr>
        <p:txBody>
          <a:bodyPr wrap="square" rtlCol="0">
            <a:spAutoFit/>
          </a:bodyPr>
          <a:lstStyle/>
          <a:p>
            <a:pPr marL="1371600" lvl="2" indent="-4572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Instead of deleting the null values in the dataset a dictionary is defined to put the elements of the same data.</a:t>
            </a:r>
            <a:endParaRPr lang="en-US" sz="3200" dirty="0"/>
          </a:p>
          <a:p>
            <a:pPr lvl="1"/>
            <a:endParaRPr lang="en-US" sz="3000" dirty="0"/>
          </a:p>
        </p:txBody>
      </p:sp>
      <p:sp>
        <p:nvSpPr>
          <p:cNvPr id="5" name="TextBox 4"/>
          <p:cNvSpPr txBox="1"/>
          <p:nvPr/>
        </p:nvSpPr>
        <p:spPr>
          <a:xfrm>
            <a:off x="251255" y="2361637"/>
            <a:ext cx="11689492" cy="2123658"/>
          </a:xfrm>
          <a:prstGeom prst="rect">
            <a:avLst/>
          </a:prstGeom>
          <a:noFill/>
        </p:spPr>
        <p:txBody>
          <a:bodyPr wrap="square" rtlCol="0">
            <a:spAutoFit/>
          </a:bodyPr>
          <a:lstStyle/>
          <a:p>
            <a:pPr marL="457200" indent="-457200">
              <a:buFont typeface="Arial" panose="020B0604020202020204" pitchFamily="34" charset="0"/>
              <a:buChar char="•"/>
            </a:pPr>
            <a:r>
              <a:rPr lang="en-US" sz="2200" b="1" u="sng" dirty="0" smtClean="0">
                <a:latin typeface="Times New Roman" panose="02020603050405020304" pitchFamily="18" charset="0"/>
                <a:cs typeface="Times New Roman" panose="02020603050405020304" pitchFamily="18" charset="0"/>
              </a:rPr>
              <a:t>DATA VISUALIZATION</a:t>
            </a:r>
            <a:endParaRPr lang="en-US" sz="2200" b="1" u="sng"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the data extraction and data preprocessing steps, the dataset should now be visualized to have an insight of what is happening under the hood and how the data is distributed.</a:t>
            </a:r>
          </a:p>
          <a:p>
            <a:pPr marL="914400" lvl="1"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number of null values in the given dataset are visualized using a </a:t>
            </a:r>
            <a:r>
              <a:rPr lang="en-US" sz="2200" dirty="0" smtClean="0">
                <a:latin typeface="Times New Roman" panose="02020603050405020304" pitchFamily="18" charset="0"/>
                <a:cs typeface="Times New Roman" panose="02020603050405020304" pitchFamily="18" charset="0"/>
              </a:rPr>
              <a:t>heat map</a:t>
            </a:r>
            <a:r>
              <a:rPr lang="en-US" sz="2200" dirty="0">
                <a:latin typeface="Times New Roman" panose="02020603050405020304" pitchFamily="18" charset="0"/>
                <a:cs typeface="Times New Roman" panose="02020603050405020304" pitchFamily="18" charset="0"/>
              </a:rPr>
              <a:t>.</a:t>
            </a:r>
          </a:p>
          <a:p>
            <a:pPr marL="914400" lvl="1"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count of different categories is checked to see which categories influence the prediction the most</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885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771525"/>
            <a:ext cx="6515099" cy="5257799"/>
          </a:xfrm>
          <a:prstGeom prst="rect">
            <a:avLst/>
          </a:prstGeom>
        </p:spPr>
      </p:pic>
    </p:spTree>
    <p:extLst>
      <p:ext uri="{BB962C8B-B14F-4D97-AF65-F5344CB8AC3E}">
        <p14:creationId xmlns:p14="http://schemas.microsoft.com/office/powerpoint/2010/main" val="344167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947651"/>
            <a:ext cx="12192000" cy="2965622"/>
          </a:xfrm>
        </p:spPr>
        <p:txBody>
          <a:bodyPr>
            <a:normAutofit/>
          </a:bodyPr>
          <a:lstStyle/>
          <a:p>
            <a:pPr marL="914400" lvl="1" indent="-457200"/>
            <a:endParaRPr lang="en-US" sz="2800" dirty="0">
              <a:latin typeface="Times New Roman" panose="02020603050405020304" pitchFamily="18" charset="0"/>
              <a:cs typeface="Times New Roman" panose="02020603050405020304" pitchFamily="18" charset="0"/>
            </a:endParaRPr>
          </a:p>
          <a:p>
            <a:pPr marL="914400" lvl="1" indent="-457200"/>
            <a:r>
              <a:rPr lang="en-US" sz="2400" b="1" u="sng" dirty="0" smtClean="0">
                <a:latin typeface="Times New Roman" panose="02020603050405020304" pitchFamily="18" charset="0"/>
                <a:cs typeface="Times New Roman" panose="02020603050405020304" pitchFamily="18" charset="0"/>
              </a:rPr>
              <a:t>DATA EXPLORATION</a:t>
            </a:r>
            <a:endParaRPr lang="en-US" sz="2400" b="1" u="sng" dirty="0">
              <a:latin typeface="Times New Roman" panose="02020603050405020304" pitchFamily="18" charset="0"/>
              <a:cs typeface="Times New Roman" panose="02020603050405020304" pitchFamily="18" charset="0"/>
            </a:endParaRPr>
          </a:p>
          <a:p>
            <a:pPr lvl="2"/>
            <a:r>
              <a:rPr lang="en-US" sz="2200" dirty="0">
                <a:latin typeface="Times New Roman" panose="02020603050405020304" pitchFamily="18" charset="0"/>
                <a:cs typeface="Times New Roman" panose="02020603050405020304" pitchFamily="18" charset="0"/>
              </a:rPr>
              <a:t>After completing all the pre-processing a correlation between the different variables can be observed</a:t>
            </a:r>
            <a:r>
              <a:rPr lang="en-US" sz="2200" dirty="0" smtClean="0">
                <a:latin typeface="Times New Roman" panose="02020603050405020304" pitchFamily="18" charset="0"/>
                <a:cs typeface="Times New Roman" panose="02020603050405020304" pitchFamily="18" charset="0"/>
              </a:rPr>
              <a:t>.</a:t>
            </a:r>
          </a:p>
          <a:p>
            <a:pPr lvl="1"/>
            <a:endParaRPr lang="en-US" sz="2800" dirty="0"/>
          </a:p>
          <a:p>
            <a:endParaRPr lang="en-US" dirty="0"/>
          </a:p>
        </p:txBody>
      </p:sp>
      <p:sp>
        <p:nvSpPr>
          <p:cNvPr id="4" name="TextBox 3"/>
          <p:cNvSpPr txBox="1"/>
          <p:nvPr/>
        </p:nvSpPr>
        <p:spPr>
          <a:xfrm>
            <a:off x="377068" y="3148501"/>
            <a:ext cx="11936627" cy="461665"/>
          </a:xfrm>
          <a:prstGeom prst="rect">
            <a:avLst/>
          </a:prstGeom>
          <a:noFill/>
        </p:spPr>
        <p:txBody>
          <a:bodyPr wrap="square" rtlCol="0">
            <a:spAutoFit/>
          </a:bodyPr>
          <a:lstStyle/>
          <a:p>
            <a:pPr marL="457200" indent="-457200">
              <a:buFont typeface="Arial" panose="020B0604020202020204" pitchFamily="34" charset="0"/>
              <a:buChar char="•"/>
            </a:pPr>
            <a:r>
              <a:rPr lang="en-US" sz="2400" b="1" u="sng" dirty="0" smtClean="0">
                <a:latin typeface="Times New Roman" panose="02020603050405020304" pitchFamily="18" charset="0"/>
                <a:cs typeface="Times New Roman" panose="02020603050405020304" pitchFamily="18" charset="0"/>
              </a:rPr>
              <a:t>DATA MODELING </a:t>
            </a:r>
          </a:p>
        </p:txBody>
      </p:sp>
      <p:sp>
        <p:nvSpPr>
          <p:cNvPr id="2" name="TextBox 1"/>
          <p:cNvSpPr txBox="1"/>
          <p:nvPr/>
        </p:nvSpPr>
        <p:spPr>
          <a:xfrm>
            <a:off x="377068" y="3913273"/>
            <a:ext cx="10789920" cy="1723549"/>
          </a:xfrm>
          <a:prstGeom prst="rect">
            <a:avLst/>
          </a:prstGeom>
          <a:noFill/>
        </p:spPr>
        <p:txBody>
          <a:bodyPr wrap="square" rtlCol="0">
            <a:spAutoFit/>
          </a:bodyPr>
          <a:lstStyle/>
          <a:p>
            <a:pPr marL="914400" lvl="1" indent="-4572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MAIN TASK IN DATA MODELLING,THE DATA SET IS DIVIDED INTO TRAIN AND TEST SETS.</a:t>
            </a:r>
          </a:p>
          <a:p>
            <a:pPr marL="914400" lvl="1" indent="-4572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HERE THE DATA SET IS DISTRIBUTED INTO TRAIN AND VALIDATION DATA.</a:t>
            </a: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0599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smtClean="0"/>
              <a:t>Related work</a:t>
            </a:r>
            <a:endParaRPr lang="en-US" b="1" u="sng" dirty="0"/>
          </a:p>
        </p:txBody>
      </p:sp>
      <p:sp>
        <p:nvSpPr>
          <p:cNvPr id="3" name="Content Placeholder 2"/>
          <p:cNvSpPr>
            <a:spLocks noGrp="1"/>
          </p:cNvSpPr>
          <p:nvPr>
            <p:ph idx="1"/>
          </p:nvPr>
        </p:nvSpPr>
        <p:spPr>
          <a:xfrm>
            <a:off x="0" y="1325564"/>
            <a:ext cx="12192000" cy="5532436"/>
          </a:xfrm>
        </p:spPr>
        <p:txBody>
          <a:bodyPr>
            <a:normAutofit/>
          </a:bodyPr>
          <a:lstStyle/>
          <a:p>
            <a:r>
              <a:rPr lang="en-US" sz="2200" dirty="0" smtClean="0">
                <a:latin typeface="Times New Roman" panose="02020603050405020304" pitchFamily="18" charset="0"/>
                <a:cs typeface="Times New Roman" panose="02020603050405020304" pitchFamily="18" charset="0"/>
              </a:rPr>
              <a:t>work on estimated the price of used cars is very recent but also very sparse.</a:t>
            </a:r>
          </a:p>
          <a:p>
            <a:r>
              <a:rPr lang="en-US" sz="2200" dirty="0" smtClean="0">
                <a:latin typeface="Times New Roman" panose="02020603050405020304" pitchFamily="18" charset="0"/>
                <a:cs typeface="Times New Roman" panose="02020603050405020304" pitchFamily="18" charset="0"/>
              </a:rPr>
              <a:t>In her MSc thesis , </a:t>
            </a:r>
            <a:r>
              <a:rPr lang="en-US" sz="2200" dirty="0" err="1" smtClean="0">
                <a:latin typeface="Times New Roman" panose="02020603050405020304" pitchFamily="18" charset="0"/>
                <a:cs typeface="Times New Roman" panose="02020603050405020304" pitchFamily="18" charset="0"/>
              </a:rPr>
              <a:t>Listiani</a:t>
            </a:r>
            <a:r>
              <a:rPr lang="en-US" sz="2200" dirty="0" smtClean="0">
                <a:latin typeface="Times New Roman" panose="02020603050405020304" pitchFamily="18" charset="0"/>
                <a:cs typeface="Times New Roman" panose="02020603050405020304" pitchFamily="18" charset="0"/>
              </a:rPr>
              <a:t> showed that the regression mode build using support vector machines (SVM) can estimate the residual price of leased cars with higher accuracy than simple multiple regression or multivariate regression.</a:t>
            </a:r>
          </a:p>
          <a:p>
            <a:r>
              <a:rPr lang="en-US" sz="2200" dirty="0" smtClean="0">
                <a:latin typeface="Times New Roman" panose="02020603050405020304" pitchFamily="18" charset="0"/>
                <a:cs typeface="Times New Roman" panose="02020603050405020304" pitchFamily="18" charset="0"/>
              </a:rPr>
              <a:t>In another university thesis [4], Richardson working on the hypothesis that car manufacturers are more willing to produce vehicles which do not depreciate rapidly</a:t>
            </a:r>
          </a:p>
          <a:p>
            <a:r>
              <a:rPr lang="en-US" sz="2200" dirty="0" err="1" smtClean="0">
                <a:latin typeface="Times New Roman" panose="02020603050405020304" pitchFamily="18" charset="0"/>
                <a:cs typeface="Times New Roman" panose="02020603050405020304" pitchFamily="18" charset="0"/>
              </a:rPr>
              <a:t>Gonggi</a:t>
            </a:r>
            <a:r>
              <a:rPr lang="en-US" sz="2200" dirty="0" smtClean="0">
                <a:latin typeface="Times New Roman" panose="02020603050405020304" pitchFamily="18" charset="0"/>
                <a:cs typeface="Times New Roman" panose="02020603050405020304" pitchFamily="18" charset="0"/>
              </a:rPr>
              <a:t> [7] proposed a new model based on artificial neural networks to forecast the residual value of private used cars.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4881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smtClean="0"/>
              <a:t>Conclusion</a:t>
            </a:r>
            <a:r>
              <a:rPr lang="en-US" dirty="0" smtClean="0"/>
              <a:t> </a:t>
            </a:r>
            <a:endParaRPr lang="en-US" dirty="0"/>
          </a:p>
        </p:txBody>
      </p:sp>
      <p:sp>
        <p:nvSpPr>
          <p:cNvPr id="3" name="Content Placeholder 2"/>
          <p:cNvSpPr>
            <a:spLocks noGrp="1"/>
          </p:cNvSpPr>
          <p:nvPr>
            <p:ph idx="1"/>
          </p:nvPr>
        </p:nvSpPr>
        <p:spPr>
          <a:xfrm>
            <a:off x="0" y="1325562"/>
            <a:ext cx="12192000" cy="5532437"/>
          </a:xfrm>
        </p:spPr>
        <p:txBody>
          <a:bodyPr>
            <a:normAutofit/>
          </a:bodyPr>
          <a:lstStyle/>
          <a:p>
            <a:r>
              <a:rPr lang="en-US" dirty="0">
                <a:latin typeface="Times New Roman" panose="02020603050405020304" pitchFamily="18" charset="0"/>
                <a:cs typeface="Times New Roman" panose="02020603050405020304" pitchFamily="18" charset="0"/>
              </a:rPr>
              <a:t>Used vehicle market involves many factors when it comes to predicting the fast-selling vehicles that maintain profit and reduce inventory cost for the retailers. </a:t>
            </a:r>
          </a:p>
          <a:p>
            <a:r>
              <a:rPr lang="en-US" dirty="0">
                <a:latin typeface="Times New Roman" panose="02020603050405020304" pitchFamily="18" charset="0"/>
                <a:cs typeface="Times New Roman" panose="02020603050405020304" pitchFamily="18" charset="0"/>
              </a:rPr>
              <a:t>The main aim of the project is to predict the price of  second-hand  reconditioned  and  second-hand used cars</a:t>
            </a:r>
          </a:p>
          <a:p>
            <a:r>
              <a:rPr lang="en-US" dirty="0">
                <a:latin typeface="Times New Roman" panose="02020603050405020304" pitchFamily="18" charset="0"/>
                <a:cs typeface="Times New Roman" panose="02020603050405020304" pitchFamily="18" charset="0"/>
              </a:rPr>
              <a:t>The average residual value was reasonably low for all the approaches. Thus, we conclude that predicting the price of second-hand cars is a very risky enterprise but which is feasible. This system will be very useful to car dealers and car owners who need to assess the value of their cars.</a:t>
            </a:r>
          </a:p>
          <a:p>
            <a:r>
              <a:rPr lang="en-US" dirty="0">
                <a:latin typeface="Times New Roman" panose="02020603050405020304" pitchFamily="18" charset="0"/>
                <a:cs typeface="Times New Roman" panose="02020603050405020304" pitchFamily="18" charset="0"/>
              </a:rPr>
              <a:t>In future research we can explore other factors that influence the sales period of a used vehicle. For example, the level of fuel-efficiency, whether the vehicle is electric or hybrid, level of discount from the original price. Incorporating these factors in the analysis can improve the accuracy to choose non-overage vehicles and have a positive impact on profit.</a:t>
            </a:r>
          </a:p>
        </p:txBody>
      </p:sp>
    </p:spTree>
    <p:extLst>
      <p:ext uri="{BB962C8B-B14F-4D97-AF65-F5344CB8AC3E}">
        <p14:creationId xmlns:p14="http://schemas.microsoft.com/office/powerpoint/2010/main" val="251857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smtClean="0">
                <a:latin typeface="Times New Roman" panose="02020603050405020304" pitchFamily="18" charset="0"/>
                <a:cs typeface="Times New Roman" panose="02020603050405020304" pitchFamily="18" charset="0"/>
              </a:rPr>
              <a:t>References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325563"/>
            <a:ext cx="12192000" cy="5532436"/>
          </a:xfrm>
        </p:spPr>
        <p:txBody>
          <a:bodyPr>
            <a:normAutofit/>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Agencija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statistiku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retrieved from: http://www.bhas.ba . [accessed July 18, 2018.]</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Listiani</a:t>
            </a:r>
            <a:r>
              <a:rPr lang="en-US" dirty="0">
                <a:latin typeface="Times New Roman" panose="02020603050405020304" pitchFamily="18" charset="0"/>
                <a:cs typeface="Times New Roman" panose="02020603050405020304" pitchFamily="18" charset="0"/>
              </a:rPr>
              <a:t>, M. (2009). Support vector regression analysis for price prediction in a car leasing application (Doctoral dissertation, Master thesis, TU Hamburg-</a:t>
            </a:r>
            <a:r>
              <a:rPr lang="en-US" dirty="0" err="1">
                <a:latin typeface="Times New Roman" panose="02020603050405020304" pitchFamily="18" charset="0"/>
                <a:cs typeface="Times New Roman" panose="02020603050405020304" pitchFamily="18" charset="0"/>
              </a:rPr>
              <a:t>Harburg</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Richardson, M. S. (2009). Determinants of used car resale value. Retrieved from: https://digitalcc.coloradocollege.edu/islandora/object /coccc%3A1346 [accessed: August 1, 2018.]</a:t>
            </a:r>
          </a:p>
          <a:p>
            <a:r>
              <a:rPr lang="en-US" dirty="0">
                <a:latin typeface="Times New Roman" panose="02020603050405020304" pitchFamily="18" charset="0"/>
                <a:cs typeface="Times New Roman" panose="02020603050405020304" pitchFamily="18" charset="0"/>
              </a:rPr>
              <a:t>[4] Ho, T. K. (1995, August). Random decision forests. In Document analysis and recognition, 1995., proceedings of the third intern</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Aizerman</a:t>
            </a:r>
            <a:r>
              <a:rPr lang="en-US" dirty="0">
                <a:latin typeface="Times New Roman" panose="02020603050405020304" pitchFamily="18" charset="0"/>
                <a:cs typeface="Times New Roman" panose="02020603050405020304" pitchFamily="18" charset="0"/>
              </a:rPr>
              <a:t>, M. A. (1964). Theoretical foundations of the potential function method in pattern recognition learning. Automation and remote control, 25, 821- 837.</a:t>
            </a:r>
          </a:p>
          <a:p>
            <a:pPr marL="0" indent="0">
              <a:buNone/>
            </a:pPr>
            <a:endParaRPr lang="en-US" dirty="0"/>
          </a:p>
        </p:txBody>
      </p:sp>
    </p:spTree>
    <p:extLst>
      <p:ext uri="{BB962C8B-B14F-4D97-AF65-F5344CB8AC3E}">
        <p14:creationId xmlns:p14="http://schemas.microsoft.com/office/powerpoint/2010/main" val="234379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2796" y="-16625"/>
            <a:ext cx="10515600" cy="1325563"/>
          </a:xfrm>
        </p:spPr>
        <p:txBody>
          <a:bodyPr/>
          <a:lstStyle/>
          <a:p>
            <a:r>
              <a:rPr lang="en-US" b="1" u="sng" dirty="0" smtClean="0"/>
              <a:t>Abstract</a:t>
            </a:r>
            <a:r>
              <a:rPr lang="en-US" dirty="0" smtClean="0"/>
              <a:t>	</a:t>
            </a:r>
            <a:endParaRPr lang="en-US" dirty="0"/>
          </a:p>
        </p:txBody>
      </p:sp>
      <p:sp>
        <p:nvSpPr>
          <p:cNvPr id="3" name="Content Placeholder 2"/>
          <p:cNvSpPr>
            <a:spLocks noGrp="1"/>
          </p:cNvSpPr>
          <p:nvPr>
            <p:ph idx="1"/>
          </p:nvPr>
        </p:nvSpPr>
        <p:spPr>
          <a:xfrm>
            <a:off x="0" y="1674698"/>
            <a:ext cx="12192000" cy="5532437"/>
          </a:xfrm>
        </p:spPr>
        <p:txBody>
          <a:bodyPr>
            <a:normAutofit/>
          </a:bodyPr>
          <a:lstStyle/>
          <a:p>
            <a:r>
              <a:rPr lang="en-US" sz="2200" dirty="0">
                <a:latin typeface="Times New Roman" panose="02020603050405020304" pitchFamily="18" charset="0"/>
                <a:cs typeface="Times New Roman" panose="02020603050405020304" pitchFamily="18" charset="0"/>
              </a:rPr>
              <a:t>A car price prediction has been a </a:t>
            </a:r>
            <a:r>
              <a:rPr lang="en-US" sz="2200" dirty="0" smtClean="0">
                <a:latin typeface="Times New Roman" panose="02020603050405020304" pitchFamily="18" charset="0"/>
                <a:cs typeface="Times New Roman" panose="02020603050405020304" pitchFamily="18" charset="0"/>
              </a:rPr>
              <a:t>high interest </a:t>
            </a:r>
            <a:r>
              <a:rPr lang="en-US" sz="2200" dirty="0">
                <a:latin typeface="Times New Roman" panose="02020603050405020304" pitchFamily="18" charset="0"/>
                <a:cs typeface="Times New Roman" panose="02020603050405020304" pitchFamily="18" charset="0"/>
              </a:rPr>
              <a:t>research area, as it requires noticeable effort and knowledge of the field expert. Considerable number of distinct attributes are examined for the reliable and accurate prediction. </a:t>
            </a:r>
            <a:endParaRPr lang="en-US" sz="2200" dirty="0" smtClean="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To build a model for predicting the price of used cars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applied three machine learning </a:t>
            </a:r>
            <a:r>
              <a:rPr lang="en-US" sz="2200" dirty="0" smtClean="0">
                <a:latin typeface="Times New Roman" panose="02020603050405020304" pitchFamily="18" charset="0"/>
                <a:cs typeface="Times New Roman" panose="02020603050405020304" pitchFamily="18" charset="0"/>
              </a:rPr>
              <a:t>techniques are Artificial </a:t>
            </a:r>
            <a:r>
              <a:rPr lang="en-US" sz="2200" dirty="0">
                <a:latin typeface="Times New Roman" panose="02020603050405020304" pitchFamily="18" charset="0"/>
                <a:cs typeface="Times New Roman" panose="02020603050405020304" pitchFamily="18" charset="0"/>
              </a:rPr>
              <a:t>Neural </a:t>
            </a:r>
            <a:r>
              <a:rPr lang="en-US" sz="2200" dirty="0" smtClean="0">
                <a:latin typeface="Times New Roman" panose="02020603050405020304" pitchFamily="18" charset="0"/>
                <a:cs typeface="Times New Roman" panose="02020603050405020304" pitchFamily="18" charset="0"/>
              </a:rPr>
              <a:t>Network </a:t>
            </a:r>
            <a:r>
              <a:rPr lang="en-US" sz="2200" dirty="0">
                <a:latin typeface="Times New Roman" panose="02020603050405020304" pitchFamily="18" charset="0"/>
                <a:cs typeface="Times New Roman" panose="02020603050405020304" pitchFamily="18" charset="0"/>
              </a:rPr>
              <a:t>and </a:t>
            </a:r>
            <a:r>
              <a:rPr lang="en-US" sz="2200" dirty="0" smtClean="0">
                <a:latin typeface="Times New Roman" panose="02020603050405020304" pitchFamily="18" charset="0"/>
                <a:cs typeface="Times New Roman" panose="02020603050405020304" pitchFamily="18" charset="0"/>
              </a:rPr>
              <a:t>linear regression.</a:t>
            </a:r>
          </a:p>
          <a:p>
            <a:r>
              <a:rPr lang="en-US" sz="2200" dirty="0" smtClean="0">
                <a:latin typeface="Times New Roman" panose="02020603050405020304" pitchFamily="18" charset="0"/>
                <a:cs typeface="Times New Roman" panose="02020603050405020304" pitchFamily="18" charset="0"/>
              </a:rPr>
              <a:t>Respective </a:t>
            </a:r>
            <a:r>
              <a:rPr lang="en-US" sz="2200" dirty="0">
                <a:latin typeface="Times New Roman" panose="02020603050405020304" pitchFamily="18" charset="0"/>
                <a:cs typeface="Times New Roman" panose="02020603050405020304" pitchFamily="18" charset="0"/>
              </a:rPr>
              <a:t>performances of different algorithms were then compared to find one that best suits the available data set. The final prediction model was integrated into Java application. Furthermore, the model was evaluated using test data and the accuracy of </a:t>
            </a:r>
            <a:r>
              <a:rPr lang="en-US" sz="2200" dirty="0" smtClean="0">
                <a:latin typeface="Times New Roman" panose="02020603050405020304" pitchFamily="18" charset="0"/>
                <a:cs typeface="Times New Roman" panose="02020603050405020304" pitchFamily="18" charset="0"/>
              </a:rPr>
              <a:t>82% </a:t>
            </a:r>
            <a:r>
              <a:rPr lang="en-US" sz="2200" dirty="0">
                <a:latin typeface="Times New Roman" panose="02020603050405020304" pitchFamily="18" charset="0"/>
                <a:cs typeface="Times New Roman" panose="02020603050405020304" pitchFamily="18" charset="0"/>
              </a:rPr>
              <a:t>was obtained.</a:t>
            </a:r>
          </a:p>
        </p:txBody>
      </p:sp>
    </p:spTree>
    <p:extLst>
      <p:ext uri="{BB962C8B-B14F-4D97-AF65-F5344CB8AC3E}">
        <p14:creationId xmlns:p14="http://schemas.microsoft.com/office/powerpoint/2010/main" val="3982616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163" y="0"/>
            <a:ext cx="10515600" cy="1325563"/>
          </a:xfrm>
        </p:spPr>
        <p:txBody>
          <a:bodyPr/>
          <a:lstStyle/>
          <a:p>
            <a:r>
              <a:rPr lang="en-US" b="1" u="sng" dirty="0"/>
              <a:t>I</a:t>
            </a:r>
            <a:r>
              <a:rPr lang="en-US" b="1" u="sng" dirty="0" smtClean="0"/>
              <a:t>ntroduction</a:t>
            </a:r>
            <a:r>
              <a:rPr lang="en-US" dirty="0" smtClean="0"/>
              <a:t>	</a:t>
            </a:r>
            <a:endParaRPr lang="en-US" dirty="0"/>
          </a:p>
        </p:txBody>
      </p:sp>
      <p:sp>
        <p:nvSpPr>
          <p:cNvPr id="3" name="Content Placeholder 2"/>
          <p:cNvSpPr>
            <a:spLocks noGrp="1"/>
          </p:cNvSpPr>
          <p:nvPr>
            <p:ph idx="1"/>
          </p:nvPr>
        </p:nvSpPr>
        <p:spPr>
          <a:xfrm>
            <a:off x="-1" y="1757826"/>
            <a:ext cx="12192001" cy="4859105"/>
          </a:xfrm>
        </p:spPr>
        <p:txBody>
          <a:bodyPr>
            <a:normAutofit/>
          </a:bodyPr>
          <a:lstStyle/>
          <a:p>
            <a:r>
              <a:rPr lang="en-US" sz="2200" dirty="0" smtClean="0">
                <a:latin typeface="Times New Roman" panose="02020603050405020304" pitchFamily="18" charset="0"/>
                <a:cs typeface="Times New Roman" panose="02020603050405020304" pitchFamily="18" charset="0"/>
              </a:rPr>
              <a:t>Vehicle price prediction especially when the vehicle is used and not coming direct from the factory, is both a critical and important task. With increase in demand for used cars more and more vehicle buyers are finding alternatives of buying new cars.</a:t>
            </a:r>
          </a:p>
          <a:p>
            <a:r>
              <a:rPr lang="en-US" sz="2200" dirty="0">
                <a:latin typeface="Times New Roman" panose="02020603050405020304" pitchFamily="18" charset="0"/>
                <a:cs typeface="Times New Roman" panose="02020603050405020304" pitchFamily="18" charset="0"/>
              </a:rPr>
              <a:t>T</a:t>
            </a:r>
            <a:r>
              <a:rPr lang="en-US" sz="2200" dirty="0" smtClean="0">
                <a:latin typeface="Times New Roman" panose="02020603050405020304" pitchFamily="18" charset="0"/>
                <a:cs typeface="Times New Roman" panose="02020603050405020304" pitchFamily="18" charset="0"/>
              </a:rPr>
              <a:t>here is a need of accurate price prediction mechanism for the used cars. Prediction techniques of machine learning can be helpful in this regard. </a:t>
            </a:r>
          </a:p>
          <a:p>
            <a:r>
              <a:rPr lang="en-US" sz="2200" dirty="0" smtClean="0">
                <a:latin typeface="Times New Roman" panose="02020603050405020304" pitchFamily="18" charset="0"/>
                <a:cs typeface="Times New Roman" panose="02020603050405020304" pitchFamily="18" charset="0"/>
              </a:rPr>
              <a:t>It is common to lease a car in many countries rather then buying a new car.</a:t>
            </a:r>
          </a:p>
          <a:p>
            <a:r>
              <a:rPr lang="en-IN" sz="2200" dirty="0">
                <a:latin typeface="Times New Roman" panose="02020603050405020304" pitchFamily="18" charset="0"/>
                <a:cs typeface="Times New Roman" panose="02020603050405020304" pitchFamily="18" charset="0"/>
              </a:rPr>
              <a:t>After the lease period is over, the buyer has the possibility to buy the car at its residual value, i.e. its expected resale value. </a:t>
            </a:r>
            <a:endParaRPr lang="en-IN"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14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9793" y="49876"/>
            <a:ext cx="10515600" cy="1325563"/>
          </a:xfrm>
        </p:spPr>
        <p:txBody>
          <a:bodyPr/>
          <a:lstStyle/>
          <a:p>
            <a:r>
              <a:rPr lang="en-US" b="1" u="sng" dirty="0" smtClean="0"/>
              <a:t>Objective</a:t>
            </a:r>
            <a:endParaRPr lang="en-US" b="1" u="sng" dirty="0"/>
          </a:p>
        </p:txBody>
      </p:sp>
      <p:sp>
        <p:nvSpPr>
          <p:cNvPr id="3" name="Content Placeholder 2"/>
          <p:cNvSpPr>
            <a:spLocks noGrp="1"/>
          </p:cNvSpPr>
          <p:nvPr>
            <p:ph idx="1"/>
          </p:nvPr>
        </p:nvSpPr>
        <p:spPr>
          <a:xfrm>
            <a:off x="0" y="1938251"/>
            <a:ext cx="12192000" cy="4351338"/>
          </a:xfrm>
        </p:spPr>
        <p:txBody>
          <a:bodyPr>
            <a:normAutofit/>
          </a:bodyPr>
          <a:lstStyle/>
          <a:p>
            <a:r>
              <a:rPr lang="en-US" sz="2400" dirty="0" smtClean="0">
                <a:latin typeface="Times New Roman" panose="02020603050405020304" pitchFamily="18" charset="0"/>
                <a:cs typeface="Times New Roman" panose="02020603050405020304" pitchFamily="18" charset="0"/>
              </a:rPr>
              <a:t>The objective of the project is to find the possible resale value of a car based on its gearbox, model, brand, vehicle type, fuel type and whether repaired or not.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71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050" y="120392"/>
            <a:ext cx="10515600" cy="1325563"/>
          </a:xfrm>
        </p:spPr>
        <p:txBody>
          <a:bodyPr/>
          <a:lstStyle/>
          <a:p>
            <a:r>
              <a:rPr lang="en-US" b="1" u="sng" dirty="0" smtClean="0"/>
              <a:t>Architecture</a:t>
            </a:r>
            <a:endParaRPr lang="en-US" b="1" u="sng" dirty="0"/>
          </a:p>
        </p:txBody>
      </p:sp>
      <p:sp>
        <p:nvSpPr>
          <p:cNvPr id="4" name="Rectangle 2"/>
          <p:cNvSpPr>
            <a:spLocks noChangeArrowheads="1"/>
          </p:cNvSpPr>
          <p:nvPr/>
        </p:nvSpPr>
        <p:spPr bwMode="auto">
          <a:xfrm>
            <a:off x="642551" y="2866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4999462" y="2594919"/>
            <a:ext cx="1467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9" name="Picture 5" descr="archi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033" y="1622553"/>
            <a:ext cx="9527021" cy="425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786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63713"/>
            <a:ext cx="12192000" cy="5594288"/>
          </a:xfrm>
        </p:spPr>
        <p:txBody>
          <a:bodyPr>
            <a:normAutofit fontScale="92500" lnSpcReduction="10000"/>
          </a:bodyPr>
          <a:lstStyle/>
          <a:p>
            <a:r>
              <a:rPr lang="en-US" sz="2800" b="1" u="sng" smtClean="0">
                <a:latin typeface="Times New Roman" panose="02020603050405020304" pitchFamily="18" charset="0"/>
                <a:cs typeface="Times New Roman" panose="02020603050405020304" pitchFamily="18" charset="0"/>
              </a:rPr>
              <a:t>RETRIEVING DATA</a:t>
            </a:r>
            <a:endParaRPr lang="en-US" sz="2800" b="1" u="sng"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Retrieving Data is the important step that comes after setting the research goal, for this purpose an used online data source was used</a:t>
            </a:r>
            <a:r>
              <a:rPr lang="en-US" sz="2800" dirty="0" smtClean="0">
                <a:latin typeface="Times New Roman" panose="02020603050405020304" pitchFamily="18" charset="0"/>
                <a:cs typeface="Times New Roman" panose="02020603050405020304" pitchFamily="18" charset="0"/>
              </a:rPr>
              <a:t>.</a:t>
            </a:r>
          </a:p>
          <a:p>
            <a:pPr marL="457200" lvl="1" indent="0">
              <a:buNone/>
            </a:pPr>
            <a:endParaRPr lang="en-US" sz="2800" dirty="0">
              <a:latin typeface="Times New Roman" panose="02020603050405020304" pitchFamily="18" charset="0"/>
              <a:cs typeface="Times New Roman" panose="02020603050405020304" pitchFamily="18" charset="0"/>
            </a:endParaRPr>
          </a:p>
          <a:p>
            <a:r>
              <a:rPr lang="en-US" sz="2800" b="1" u="sng" dirty="0" smtClean="0">
                <a:latin typeface="Times New Roman" panose="02020603050405020304" pitchFamily="18" charset="0"/>
                <a:cs typeface="Times New Roman" panose="02020603050405020304" pitchFamily="18" charset="0"/>
              </a:rPr>
              <a:t>DATA PREPROCESSING AND DATA CLEANING</a:t>
            </a:r>
            <a:endParaRPr lang="en-US" sz="2800" b="1" u="sng"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The reason behind the data preprocessing is to transform raw data to a useful one and also to reduce the data size so that it becomes easy to </a:t>
            </a:r>
            <a:r>
              <a:rPr lang="en-US" sz="2800" dirty="0" smtClean="0">
                <a:latin typeface="Times New Roman" panose="02020603050405020304" pitchFamily="18" charset="0"/>
                <a:cs typeface="Times New Roman" panose="02020603050405020304" pitchFamily="18" charset="0"/>
              </a:rPr>
              <a:t>analyze.</a:t>
            </a:r>
            <a:endParaRPr lang="en-US" sz="2800" dirty="0">
              <a:latin typeface="Times New Roman" panose="02020603050405020304" pitchFamily="18" charset="0"/>
              <a:cs typeface="Times New Roman" panose="02020603050405020304" pitchFamily="18" charset="0"/>
            </a:endParaRPr>
          </a:p>
          <a:p>
            <a:pPr lvl="1"/>
            <a:r>
              <a:rPr lang="en-US" sz="2800" dirty="0" smtClean="0">
                <a:latin typeface="Times New Roman" panose="02020603050405020304" pitchFamily="18" charset="0"/>
                <a:cs typeface="Times New Roman" panose="02020603050405020304" pitchFamily="18" charset="0"/>
              </a:rPr>
              <a:t>Name </a:t>
            </a:r>
            <a:r>
              <a:rPr lang="en-US" sz="2800" dirty="0">
                <a:latin typeface="Times New Roman" panose="02020603050405020304" pitchFamily="18" charset="0"/>
                <a:cs typeface="Times New Roman" panose="02020603050405020304" pitchFamily="18" charset="0"/>
              </a:rPr>
              <a:t>is used an integer instead of it as a string </a:t>
            </a:r>
            <a:r>
              <a:rPr lang="en-US" sz="2800" dirty="0" smtClean="0">
                <a:latin typeface="Times New Roman" panose="02020603050405020304" pitchFamily="18" charset="0"/>
                <a:cs typeface="Times New Roman" panose="02020603050405020304" pitchFamily="18" charset="0"/>
              </a:rPr>
              <a:t>value.</a:t>
            </a:r>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There are two columns of the same type and most of the given data belongs to only one type. Hence </a:t>
            </a:r>
            <a:r>
              <a:rPr lang="en-US" sz="2800" dirty="0" smtClean="0">
                <a:latin typeface="Times New Roman" panose="02020603050405020304" pitchFamily="18" charset="0"/>
                <a:cs typeface="Times New Roman" panose="02020603050405020304" pitchFamily="18" charset="0"/>
              </a:rPr>
              <a:t>the other </a:t>
            </a:r>
            <a:r>
              <a:rPr lang="en-US" sz="2800" dirty="0">
                <a:latin typeface="Times New Roman" panose="02020603050405020304" pitchFamily="18" charset="0"/>
                <a:cs typeface="Times New Roman" panose="02020603050405020304" pitchFamily="18" charset="0"/>
              </a:rPr>
              <a:t>column can be dropped.</a:t>
            </a:r>
          </a:p>
          <a:p>
            <a:pPr lvl="1"/>
            <a:r>
              <a:rPr lang="en-US" sz="2800" dirty="0">
                <a:latin typeface="Times New Roman" panose="02020603050405020304" pitchFamily="18" charset="0"/>
                <a:cs typeface="Times New Roman" panose="02020603050405020304" pitchFamily="18" charset="0"/>
              </a:rPr>
              <a:t>Similarly there are two types of offers and one of them is in majority so </a:t>
            </a:r>
            <a:r>
              <a:rPr lang="en-US" sz="2800" dirty="0" smtClean="0">
                <a:latin typeface="Times New Roman" panose="02020603050405020304" pitchFamily="18" charset="0"/>
                <a:cs typeface="Times New Roman" panose="02020603050405020304" pitchFamily="18" charset="0"/>
              </a:rPr>
              <a:t>the other can be dropped.</a:t>
            </a:r>
            <a:endParaRPr lang="en-US" sz="2800" dirty="0" smtClean="0">
              <a:latin typeface="Times New Roman" panose="02020603050405020304" pitchFamily="18" charset="0"/>
              <a:cs typeface="Times New Roman" panose="02020603050405020304" pitchFamily="18" charset="0"/>
            </a:endParaRPr>
          </a:p>
        </p:txBody>
      </p:sp>
      <p:sp>
        <p:nvSpPr>
          <p:cNvPr id="4" name="TextBox 3"/>
          <p:cNvSpPr txBox="1"/>
          <p:nvPr/>
        </p:nvSpPr>
        <p:spPr>
          <a:xfrm>
            <a:off x="4256117" y="216132"/>
            <a:ext cx="8373979" cy="769441"/>
          </a:xfrm>
          <a:prstGeom prst="rect">
            <a:avLst/>
          </a:prstGeom>
          <a:noFill/>
        </p:spPr>
        <p:txBody>
          <a:bodyPr wrap="square" rtlCol="0">
            <a:spAutoFit/>
          </a:bodyPr>
          <a:lstStyle/>
          <a:p>
            <a:r>
              <a:rPr lang="en-US" sz="4400" b="1" u="sng" dirty="0" smtClean="0">
                <a:latin typeface="+mj-lt"/>
              </a:rPr>
              <a:t>Modules</a:t>
            </a:r>
            <a:endParaRPr lang="en-US" sz="4400" b="1" u="sng" dirty="0">
              <a:latin typeface="+mj-lt"/>
            </a:endParaRPr>
          </a:p>
        </p:txBody>
      </p:sp>
    </p:spTree>
    <p:extLst>
      <p:ext uri="{BB962C8B-B14F-4D97-AF65-F5344CB8AC3E}">
        <p14:creationId xmlns:p14="http://schemas.microsoft.com/office/powerpoint/2010/main" val="122538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103088" cy="333984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39842"/>
            <a:ext cx="6103088" cy="351815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3089" y="0"/>
            <a:ext cx="6088912" cy="333984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3089" y="3339842"/>
            <a:ext cx="6088911" cy="3503870"/>
          </a:xfrm>
          <a:prstGeom prst="rect">
            <a:avLst/>
          </a:prstGeom>
        </p:spPr>
      </p:pic>
    </p:spTree>
    <p:extLst>
      <p:ext uri="{BB962C8B-B14F-4D97-AF65-F5344CB8AC3E}">
        <p14:creationId xmlns:p14="http://schemas.microsoft.com/office/powerpoint/2010/main" val="4267613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978769" cy="316523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165232"/>
            <a:ext cx="5978769" cy="370632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8769" y="0"/>
            <a:ext cx="6213231" cy="316523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8769" y="3165233"/>
            <a:ext cx="6213231" cy="3678480"/>
          </a:xfrm>
          <a:prstGeom prst="rect">
            <a:avLst/>
          </a:prstGeom>
        </p:spPr>
      </p:pic>
    </p:spTree>
    <p:extLst>
      <p:ext uri="{BB962C8B-B14F-4D97-AF65-F5344CB8AC3E}">
        <p14:creationId xmlns:p14="http://schemas.microsoft.com/office/powerpoint/2010/main" val="126523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 y="3216355"/>
            <a:ext cx="6279117" cy="36416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6283880" cy="32163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3879" y="0"/>
            <a:ext cx="5908121" cy="321635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3879" y="3216355"/>
            <a:ext cx="5908121" cy="3641646"/>
          </a:xfrm>
          <a:prstGeom prst="rect">
            <a:avLst/>
          </a:prstGeom>
        </p:spPr>
      </p:pic>
    </p:spTree>
    <p:extLst>
      <p:ext uri="{BB962C8B-B14F-4D97-AF65-F5344CB8AC3E}">
        <p14:creationId xmlns:p14="http://schemas.microsoft.com/office/powerpoint/2010/main" val="27976552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626</TotalTime>
  <Words>839</Words>
  <Application>Microsoft Office PowerPoint</Application>
  <PresentationFormat>Widescreen</PresentationFormat>
  <Paragraphs>51</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Wisp</vt:lpstr>
      <vt:lpstr>Predicting the resale price of a car</vt:lpstr>
      <vt:lpstr>Abstract </vt:lpstr>
      <vt:lpstr>Introduction </vt:lpstr>
      <vt:lpstr>Objective</vt:lpstr>
      <vt:lpstr>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Related work</vt:lpstr>
      <vt:lpstr>Conclusion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car resale price using machine learning techniques</dc:title>
  <dc:creator>ShanuSharmi</dc:creator>
  <cp:lastModifiedBy>ShanuSharmi</cp:lastModifiedBy>
  <cp:revision>40</cp:revision>
  <dcterms:created xsi:type="dcterms:W3CDTF">2019-06-20T04:50:54Z</dcterms:created>
  <dcterms:modified xsi:type="dcterms:W3CDTF">2019-06-21T05:40:07Z</dcterms:modified>
</cp:coreProperties>
</file>