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84" r:id="rId5"/>
    <p:sldId id="261" r:id="rId6"/>
    <p:sldId id="262" r:id="rId7"/>
    <p:sldId id="264" r:id="rId8"/>
    <p:sldId id="265" r:id="rId9"/>
    <p:sldId id="266" r:id="rId10"/>
    <p:sldId id="272" r:id="rId11"/>
    <p:sldId id="269" r:id="rId12"/>
    <p:sldId id="268" r:id="rId13"/>
    <p:sldId id="283" r:id="rId14"/>
    <p:sldId id="270" r:id="rId15"/>
    <p:sldId id="271" r:id="rId16"/>
    <p:sldId id="282" r:id="rId17"/>
    <p:sldId id="273" r:id="rId18"/>
    <p:sldId id="276" r:id="rId19"/>
    <p:sldId id="274" r:id="rId20"/>
    <p:sldId id="275"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STRO FLOVIN V" initials="AFV" lastIdx="1" clrIdx="0">
    <p:extLst>
      <p:ext uri="{19B8F6BF-5375-455C-9EA6-DF929625EA0E}">
        <p15:presenceInfo xmlns:p15="http://schemas.microsoft.com/office/powerpoint/2012/main" userId="c1774047476d81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48F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18T19:26:49.30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89DD-BA17-4850-9989-9957C7439D99}"/>
              </a:ext>
            </a:extLst>
          </p:cNvPr>
          <p:cNvSpPr>
            <a:spLocks noGrp="1"/>
          </p:cNvSpPr>
          <p:nvPr>
            <p:ph type="ctrTitle"/>
          </p:nvPr>
        </p:nvSpPr>
        <p:spPr>
          <a:xfrm>
            <a:off x="2231531" y="-404597"/>
            <a:ext cx="8791575" cy="2387600"/>
          </a:xfrm>
        </p:spPr>
        <p:txBody>
          <a:bodyPr/>
          <a:lstStyle/>
          <a:p>
            <a:r>
              <a:rPr lang="en-IN" dirty="0">
                <a:solidFill>
                  <a:schemeClr val="bg1"/>
                </a:solidFill>
              </a:rPr>
              <a:t>Prediction of insurance claims using health analysis</a:t>
            </a:r>
          </a:p>
        </p:txBody>
      </p:sp>
      <p:sp>
        <p:nvSpPr>
          <p:cNvPr id="3" name="Subtitle 2">
            <a:extLst>
              <a:ext uri="{FF2B5EF4-FFF2-40B4-BE49-F238E27FC236}">
                <a16:creationId xmlns:a16="http://schemas.microsoft.com/office/drawing/2014/main" id="{335352E7-6E67-4D9E-AEFA-76945C1DF51B}"/>
              </a:ext>
            </a:extLst>
          </p:cNvPr>
          <p:cNvSpPr>
            <a:spLocks noGrp="1"/>
          </p:cNvSpPr>
          <p:nvPr>
            <p:ph type="subTitle" idx="1"/>
          </p:nvPr>
        </p:nvSpPr>
        <p:spPr>
          <a:xfrm>
            <a:off x="3710866" y="3968318"/>
            <a:ext cx="6957133" cy="1289482"/>
          </a:xfrm>
        </p:spPr>
        <p:txBody>
          <a:bodyPr>
            <a:normAutofit/>
          </a:bodyPr>
          <a:lstStyle/>
          <a:p>
            <a:r>
              <a:rPr lang="en-IN" dirty="0"/>
              <a:t>                                   				</a:t>
            </a:r>
            <a:endParaRPr lang="en-IN" sz="2900" dirty="0">
              <a:solidFill>
                <a:schemeClr val="bg1">
                  <a:lumMod val="95000"/>
                  <a:lumOff val="5000"/>
                </a:schemeClr>
              </a:solidFill>
            </a:endParaRPr>
          </a:p>
        </p:txBody>
      </p:sp>
      <p:pic>
        <p:nvPicPr>
          <p:cNvPr id="5" name="Picture 4">
            <a:extLst>
              <a:ext uri="{FF2B5EF4-FFF2-40B4-BE49-F238E27FC236}">
                <a16:creationId xmlns:a16="http://schemas.microsoft.com/office/drawing/2014/main" id="{335EE05A-A38A-44F7-BDAE-136D49251816}"/>
              </a:ext>
            </a:extLst>
          </p:cNvPr>
          <p:cNvPicPr>
            <a:picLocks noChangeAspect="1"/>
          </p:cNvPicPr>
          <p:nvPr/>
        </p:nvPicPr>
        <p:blipFill>
          <a:blip r:embed="rId2"/>
          <a:srcRect/>
          <a:stretch/>
        </p:blipFill>
        <p:spPr>
          <a:xfrm>
            <a:off x="3362981" y="2289791"/>
            <a:ext cx="5963188" cy="3357054"/>
          </a:xfrm>
          <a:prstGeom prst="rect">
            <a:avLst/>
          </a:prstGeom>
        </p:spPr>
      </p:pic>
    </p:spTree>
    <p:extLst>
      <p:ext uri="{BB962C8B-B14F-4D97-AF65-F5344CB8AC3E}">
        <p14:creationId xmlns:p14="http://schemas.microsoft.com/office/powerpoint/2010/main" val="1338246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alpha val="2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DC33-4FB7-47BE-9C95-EEDB441971E3}"/>
              </a:ext>
            </a:extLst>
          </p:cNvPr>
          <p:cNvSpPr>
            <a:spLocks noGrp="1"/>
          </p:cNvSpPr>
          <p:nvPr>
            <p:ph type="title"/>
          </p:nvPr>
        </p:nvSpPr>
        <p:spPr>
          <a:xfrm>
            <a:off x="1310089" y="338434"/>
            <a:ext cx="9905998" cy="1478570"/>
          </a:xfrm>
        </p:spPr>
        <p:txBody>
          <a:bodyPr/>
          <a:lstStyle/>
          <a:p>
            <a:r>
              <a:rPr lang="en-IN" dirty="0">
                <a:solidFill>
                  <a:srgbClr val="FF0000"/>
                </a:solidFill>
              </a:rPr>
              <a:t>dataset</a:t>
            </a:r>
          </a:p>
        </p:txBody>
      </p:sp>
      <p:pic>
        <p:nvPicPr>
          <p:cNvPr id="8" name="Content Placeholder 7">
            <a:extLst>
              <a:ext uri="{FF2B5EF4-FFF2-40B4-BE49-F238E27FC236}">
                <a16:creationId xmlns:a16="http://schemas.microsoft.com/office/drawing/2014/main" id="{B47CACF9-8870-42CA-B7C5-2A6E5AD445A4}"/>
              </a:ext>
            </a:extLst>
          </p:cNvPr>
          <p:cNvPicPr>
            <a:picLocks noGrp="1" noChangeAspect="1"/>
          </p:cNvPicPr>
          <p:nvPr>
            <p:ph idx="1"/>
          </p:nvPr>
        </p:nvPicPr>
        <p:blipFill>
          <a:blip r:embed="rId2"/>
          <a:stretch>
            <a:fillRect/>
          </a:stretch>
        </p:blipFill>
        <p:spPr>
          <a:xfrm>
            <a:off x="1864311" y="1464816"/>
            <a:ext cx="8513685" cy="5140169"/>
          </a:xfrm>
        </p:spPr>
      </p:pic>
    </p:spTree>
    <p:extLst>
      <p:ext uri="{BB962C8B-B14F-4D97-AF65-F5344CB8AC3E}">
        <p14:creationId xmlns:p14="http://schemas.microsoft.com/office/powerpoint/2010/main" val="242606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1C16-5F28-4F1E-8D75-1D1AE3896A61}"/>
              </a:ext>
            </a:extLst>
          </p:cNvPr>
          <p:cNvSpPr>
            <a:spLocks noGrp="1"/>
          </p:cNvSpPr>
          <p:nvPr>
            <p:ph type="title"/>
          </p:nvPr>
        </p:nvSpPr>
        <p:spPr>
          <a:xfrm>
            <a:off x="1143022" y="247870"/>
            <a:ext cx="9905955" cy="1148179"/>
          </a:xfrm>
        </p:spPr>
        <p:txBody>
          <a:bodyPr>
            <a:normAutofit/>
          </a:bodyPr>
          <a:lstStyle/>
          <a:p>
            <a:r>
              <a:rPr lang="en-IN" sz="2800" dirty="0">
                <a:solidFill>
                  <a:srgbClr val="C00000"/>
                </a:solidFill>
              </a:rPr>
              <a:t>Data distribution analysis</a:t>
            </a:r>
          </a:p>
        </p:txBody>
      </p:sp>
      <p:sp>
        <p:nvSpPr>
          <p:cNvPr id="3" name="Text Placeholder 2">
            <a:extLst>
              <a:ext uri="{FF2B5EF4-FFF2-40B4-BE49-F238E27FC236}">
                <a16:creationId xmlns:a16="http://schemas.microsoft.com/office/drawing/2014/main" id="{63A5B52D-42A8-49FA-99DF-11A4F13367AB}"/>
              </a:ext>
            </a:extLst>
          </p:cNvPr>
          <p:cNvSpPr>
            <a:spLocks noGrp="1"/>
          </p:cNvSpPr>
          <p:nvPr>
            <p:ph type="body" sz="half" idx="2"/>
          </p:nvPr>
        </p:nvSpPr>
        <p:spPr>
          <a:xfrm>
            <a:off x="1780601" y="2166152"/>
            <a:ext cx="9904459" cy="923277"/>
          </a:xfrm>
        </p:spPr>
        <p:txBody>
          <a:bodyPr>
            <a:noAutofit/>
          </a:bodyPr>
          <a:lstStyle/>
          <a:p>
            <a:r>
              <a:rPr lang="en-US" sz="2000" dirty="0">
                <a:solidFill>
                  <a:schemeClr val="bg2">
                    <a:lumMod val="50000"/>
                  </a:schemeClr>
                </a:solidFill>
              </a:rPr>
              <a:t>variables = ['sex','smoker','region','age','</a:t>
            </a:r>
            <a:r>
              <a:rPr lang="en-US" sz="2000" dirty="0" err="1">
                <a:solidFill>
                  <a:schemeClr val="bg2">
                    <a:lumMod val="50000"/>
                  </a:schemeClr>
                </a:solidFill>
              </a:rPr>
              <a:t>bmi</a:t>
            </a:r>
            <a:r>
              <a:rPr lang="en-US" sz="2000" dirty="0">
                <a:solidFill>
                  <a:schemeClr val="bg2">
                    <a:lumMod val="50000"/>
                  </a:schemeClr>
                </a:solidFill>
              </a:rPr>
              <a:t>','children']</a:t>
            </a:r>
            <a:endParaRPr lang="en-IN" sz="2000" dirty="0">
              <a:solidFill>
                <a:schemeClr val="bg2">
                  <a:lumMod val="50000"/>
                </a:schemeClr>
              </a:solidFill>
            </a:endParaRPr>
          </a:p>
          <a:p>
            <a:r>
              <a:rPr lang="en-IN" sz="2000" dirty="0">
                <a:solidFill>
                  <a:schemeClr val="bg2">
                    <a:lumMod val="50000"/>
                  </a:schemeClr>
                </a:solidFill>
              </a:rPr>
              <a:t>for v in variables:</a:t>
            </a:r>
          </a:p>
          <a:p>
            <a:r>
              <a:rPr lang="en-IN" sz="2000" dirty="0">
                <a:solidFill>
                  <a:schemeClr val="bg2">
                    <a:lumMod val="50000"/>
                  </a:schemeClr>
                </a:solidFill>
              </a:rPr>
              <a:t>    df['bmi_int'] = df['</a:t>
            </a:r>
            <a:r>
              <a:rPr lang="en-IN" sz="2000" dirty="0" err="1">
                <a:solidFill>
                  <a:schemeClr val="bg2">
                    <a:lumMod val="50000"/>
                  </a:schemeClr>
                </a:solidFill>
              </a:rPr>
              <a:t>bmi</a:t>
            </a:r>
            <a:r>
              <a:rPr lang="en-IN" sz="2000" dirty="0">
                <a:solidFill>
                  <a:schemeClr val="bg2">
                    <a:lumMod val="50000"/>
                  </a:schemeClr>
                </a:solidFill>
              </a:rPr>
              <a:t>'].apply(lambda x: int(x))</a:t>
            </a:r>
          </a:p>
          <a:p>
            <a:r>
              <a:rPr lang="en-IN" sz="2000" dirty="0">
                <a:solidFill>
                  <a:schemeClr val="bg2">
                    <a:lumMod val="50000"/>
                  </a:schemeClr>
                </a:solidFill>
              </a:rPr>
              <a:t>    df[v].value_counts().plot(kind = </a:t>
            </a:r>
            <a:r>
              <a:rPr lang="en-IN" sz="2000">
                <a:solidFill>
                  <a:schemeClr val="bg2">
                    <a:lumMod val="50000"/>
                  </a:schemeClr>
                </a:solidFill>
              </a:rPr>
              <a:t>‘bar’)</a:t>
            </a:r>
            <a:endParaRPr lang="en-IN" sz="2000" dirty="0">
              <a:solidFill>
                <a:schemeClr val="bg2">
                  <a:lumMod val="50000"/>
                </a:schemeClr>
              </a:solidFill>
            </a:endParaRPr>
          </a:p>
          <a:p>
            <a:r>
              <a:rPr lang="en-IN" sz="2000" dirty="0">
                <a:solidFill>
                  <a:schemeClr val="bg2">
                    <a:lumMod val="50000"/>
                  </a:schemeClr>
                </a:solidFill>
              </a:rPr>
              <a:t>    plt.title(v)</a:t>
            </a:r>
          </a:p>
          <a:p>
            <a:r>
              <a:rPr lang="en-IN" sz="2000" dirty="0">
                <a:solidFill>
                  <a:schemeClr val="bg2">
                    <a:lumMod val="50000"/>
                  </a:schemeClr>
                </a:solidFill>
              </a:rPr>
              <a:t>    plt.show()</a:t>
            </a:r>
          </a:p>
        </p:txBody>
      </p:sp>
      <p:sp>
        <p:nvSpPr>
          <p:cNvPr id="4" name="Rectangle 3">
            <a:extLst>
              <a:ext uri="{FF2B5EF4-FFF2-40B4-BE49-F238E27FC236}">
                <a16:creationId xmlns:a16="http://schemas.microsoft.com/office/drawing/2014/main" id="{E949F3B1-4E92-4CF3-86CE-852F3861E9EE}"/>
              </a:ext>
            </a:extLst>
          </p:cNvPr>
          <p:cNvSpPr/>
          <p:nvPr/>
        </p:nvSpPr>
        <p:spPr>
          <a:xfrm>
            <a:off x="1685947" y="4481412"/>
            <a:ext cx="8487493" cy="1015663"/>
          </a:xfrm>
          <a:prstGeom prst="rect">
            <a:avLst/>
          </a:prstGeom>
        </p:spPr>
        <p:txBody>
          <a:bodyPr wrap="square">
            <a:spAutoFit/>
          </a:bodyPr>
          <a:lstStyle/>
          <a:p>
            <a:r>
              <a:rPr lang="en-US" sz="2000" dirty="0">
                <a:solidFill>
                  <a:schemeClr val="bg1"/>
                </a:solidFill>
                <a:latin typeface="Constantia" panose="02030602050306030303" pitchFamily="18" charset="0"/>
              </a:rPr>
              <a:t>When dealing with a set of data, often the first thing you’ll want to do is get a sense for how the variables are distributed.</a:t>
            </a:r>
            <a:r>
              <a:rPr lang="en-IN" sz="2000" dirty="0">
                <a:solidFill>
                  <a:schemeClr val="bg1"/>
                </a:solidFill>
                <a:latin typeface="Constantia" panose="02030602050306030303" pitchFamily="18" charset="0"/>
              </a:rPr>
              <a:t>To visualize how the data has been distributed , we have used the bar graph for all the columns .</a:t>
            </a:r>
          </a:p>
        </p:txBody>
      </p:sp>
    </p:spTree>
    <p:extLst>
      <p:ext uri="{BB962C8B-B14F-4D97-AF65-F5344CB8AC3E}">
        <p14:creationId xmlns:p14="http://schemas.microsoft.com/office/powerpoint/2010/main" val="225857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F543-8F12-4143-9CB2-DB1C13E9F35E}"/>
              </a:ext>
            </a:extLst>
          </p:cNvPr>
          <p:cNvSpPr>
            <a:spLocks noGrp="1"/>
          </p:cNvSpPr>
          <p:nvPr>
            <p:ph type="title"/>
          </p:nvPr>
        </p:nvSpPr>
        <p:spPr/>
        <p:txBody>
          <a:bodyPr>
            <a:normAutofit/>
          </a:bodyPr>
          <a:lstStyle/>
          <a:p>
            <a:r>
              <a:rPr lang="en-IN" sz="3200" dirty="0">
                <a:solidFill>
                  <a:srgbClr val="C00000"/>
                </a:solidFill>
              </a:rPr>
              <a:t>Data distribution analysis for the columns region and the sex</a:t>
            </a:r>
          </a:p>
        </p:txBody>
      </p:sp>
      <p:pic>
        <p:nvPicPr>
          <p:cNvPr id="6" name="Content Placeholder 5">
            <a:extLst>
              <a:ext uri="{FF2B5EF4-FFF2-40B4-BE49-F238E27FC236}">
                <a16:creationId xmlns:a16="http://schemas.microsoft.com/office/drawing/2014/main" id="{02E83433-A1F4-4E4E-ACB7-01601623E0A8}"/>
              </a:ext>
            </a:extLst>
          </p:cNvPr>
          <p:cNvPicPr>
            <a:picLocks noGrp="1" noChangeAspect="1"/>
          </p:cNvPicPr>
          <p:nvPr>
            <p:ph sz="half" idx="1"/>
          </p:nvPr>
        </p:nvPicPr>
        <p:blipFill>
          <a:blip r:embed="rId2"/>
          <a:srcRect/>
          <a:stretch/>
        </p:blipFill>
        <p:spPr>
          <a:xfrm>
            <a:off x="1210986" y="2645651"/>
            <a:ext cx="4549434" cy="3463440"/>
          </a:xfrm>
        </p:spPr>
      </p:pic>
      <p:pic>
        <p:nvPicPr>
          <p:cNvPr id="8" name="Content Placeholder 7">
            <a:extLst>
              <a:ext uri="{FF2B5EF4-FFF2-40B4-BE49-F238E27FC236}">
                <a16:creationId xmlns:a16="http://schemas.microsoft.com/office/drawing/2014/main" id="{47A7829B-B311-408D-8AD7-CCD43A36C5BD}"/>
              </a:ext>
            </a:extLst>
          </p:cNvPr>
          <p:cNvPicPr>
            <a:picLocks noGrp="1" noChangeAspect="1"/>
          </p:cNvPicPr>
          <p:nvPr>
            <p:ph sz="half" idx="2"/>
          </p:nvPr>
        </p:nvPicPr>
        <p:blipFill>
          <a:blip r:embed="rId3"/>
          <a:srcRect/>
          <a:stretch/>
        </p:blipFill>
        <p:spPr>
          <a:xfrm>
            <a:off x="6210302" y="2645651"/>
            <a:ext cx="4770712" cy="3463440"/>
          </a:xfrm>
        </p:spPr>
      </p:pic>
    </p:spTree>
    <p:extLst>
      <p:ext uri="{BB962C8B-B14F-4D97-AF65-F5344CB8AC3E}">
        <p14:creationId xmlns:p14="http://schemas.microsoft.com/office/powerpoint/2010/main" val="57133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DDA9-53D0-4041-B2BD-BFC37308C134}"/>
              </a:ext>
            </a:extLst>
          </p:cNvPr>
          <p:cNvSpPr>
            <a:spLocks noGrp="1"/>
          </p:cNvSpPr>
          <p:nvPr>
            <p:ph type="title"/>
          </p:nvPr>
        </p:nvSpPr>
        <p:spPr/>
        <p:txBody>
          <a:bodyPr>
            <a:normAutofit/>
          </a:bodyPr>
          <a:lstStyle/>
          <a:p>
            <a:r>
              <a:rPr lang="en-IN" sz="3200" dirty="0">
                <a:solidFill>
                  <a:srgbClr val="FF0000"/>
                </a:solidFill>
              </a:rPr>
              <a:t>DATA DISTRIBUTION ANALYSIS FOR BMI AND SMOKER</a:t>
            </a:r>
          </a:p>
        </p:txBody>
      </p:sp>
      <p:pic>
        <p:nvPicPr>
          <p:cNvPr id="8" name="Content Placeholder 7">
            <a:extLst>
              <a:ext uri="{FF2B5EF4-FFF2-40B4-BE49-F238E27FC236}">
                <a16:creationId xmlns:a16="http://schemas.microsoft.com/office/drawing/2014/main" id="{DF337CA4-0413-4B04-AB88-36EEC6E8EAEC}"/>
              </a:ext>
            </a:extLst>
          </p:cNvPr>
          <p:cNvPicPr>
            <a:picLocks noGrp="1" noChangeAspect="1"/>
          </p:cNvPicPr>
          <p:nvPr>
            <p:ph sz="half" idx="1"/>
          </p:nvPr>
        </p:nvPicPr>
        <p:blipFill>
          <a:blip r:embed="rId2"/>
          <a:stretch>
            <a:fillRect/>
          </a:stretch>
        </p:blipFill>
        <p:spPr>
          <a:xfrm>
            <a:off x="1482570" y="2249486"/>
            <a:ext cx="4613429" cy="3458856"/>
          </a:xfrm>
        </p:spPr>
      </p:pic>
      <p:pic>
        <p:nvPicPr>
          <p:cNvPr id="6" name="Content Placeholder 5">
            <a:extLst>
              <a:ext uri="{FF2B5EF4-FFF2-40B4-BE49-F238E27FC236}">
                <a16:creationId xmlns:a16="http://schemas.microsoft.com/office/drawing/2014/main" id="{42A5005F-D6AF-476A-96D4-274B3687CA00}"/>
              </a:ext>
            </a:extLst>
          </p:cNvPr>
          <p:cNvPicPr>
            <a:picLocks noGrp="1" noChangeAspect="1"/>
          </p:cNvPicPr>
          <p:nvPr>
            <p:ph sz="half" idx="2"/>
          </p:nvPr>
        </p:nvPicPr>
        <p:blipFill>
          <a:blip r:embed="rId3"/>
          <a:stretch>
            <a:fillRect/>
          </a:stretch>
        </p:blipFill>
        <p:spPr>
          <a:xfrm>
            <a:off x="6445188" y="2249486"/>
            <a:ext cx="4878389" cy="3458856"/>
          </a:xfrm>
        </p:spPr>
      </p:pic>
    </p:spTree>
    <p:extLst>
      <p:ext uri="{BB962C8B-B14F-4D97-AF65-F5344CB8AC3E}">
        <p14:creationId xmlns:p14="http://schemas.microsoft.com/office/powerpoint/2010/main" val="189145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sharpenSoften amount="64000"/>
                    </a14:imgEffect>
                    <a14:imgEffect>
                      <a14:brightnessContrast bright="95000" contrast="-16000"/>
                    </a14:imgEffect>
                  </a14:imgLayer>
                </a14:imgProps>
              </a:ext>
            </a:extLst>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451752-F7DC-49DE-A864-9A22E734592D}"/>
              </a:ext>
            </a:extLst>
          </p:cNvPr>
          <p:cNvSpPr/>
          <p:nvPr/>
        </p:nvSpPr>
        <p:spPr>
          <a:xfrm>
            <a:off x="1104900" y="838885"/>
            <a:ext cx="6705601" cy="523220"/>
          </a:xfrm>
          <a:prstGeom prst="rect">
            <a:avLst/>
          </a:prstGeom>
        </p:spPr>
        <p:txBody>
          <a:bodyPr>
            <a:spAutoFit/>
          </a:bodyPr>
          <a:lstStyle/>
          <a:p>
            <a:r>
              <a:rPr lang="en-US" sz="2800" dirty="0">
                <a:solidFill>
                  <a:srgbClr val="FF0000"/>
                </a:solidFill>
              </a:rPr>
              <a:t>AVERAGE COST ANALYSIS</a:t>
            </a:r>
            <a:endParaRPr lang="en-IN" sz="2800" dirty="0">
              <a:solidFill>
                <a:srgbClr val="FF0000"/>
              </a:solidFill>
            </a:endParaRPr>
          </a:p>
        </p:txBody>
      </p:sp>
      <p:sp>
        <p:nvSpPr>
          <p:cNvPr id="4" name="Rectangle 3">
            <a:extLst>
              <a:ext uri="{FF2B5EF4-FFF2-40B4-BE49-F238E27FC236}">
                <a16:creationId xmlns:a16="http://schemas.microsoft.com/office/drawing/2014/main" id="{6A40F398-537D-4BBE-9B6B-98C30BD54A88}"/>
              </a:ext>
            </a:extLst>
          </p:cNvPr>
          <p:cNvSpPr/>
          <p:nvPr/>
        </p:nvSpPr>
        <p:spPr>
          <a:xfrm>
            <a:off x="1906849" y="4281571"/>
            <a:ext cx="6970821" cy="1200329"/>
          </a:xfrm>
          <a:prstGeom prst="rect">
            <a:avLst/>
          </a:prstGeom>
        </p:spPr>
        <p:txBody>
          <a:bodyPr wrap="square">
            <a:spAutoFit/>
          </a:bodyPr>
          <a:lstStyle/>
          <a:p>
            <a:r>
              <a:rPr lang="en-US" sz="2400" dirty="0"/>
              <a:t>The Average Cost is the per unit cost of production obtained by dividing the total cost (TC) by the total output (Q). </a:t>
            </a:r>
            <a:endParaRPr lang="en-IN" sz="2400" dirty="0"/>
          </a:p>
        </p:txBody>
      </p:sp>
      <p:sp>
        <p:nvSpPr>
          <p:cNvPr id="5" name="Rectangle 4">
            <a:extLst>
              <a:ext uri="{FF2B5EF4-FFF2-40B4-BE49-F238E27FC236}">
                <a16:creationId xmlns:a16="http://schemas.microsoft.com/office/drawing/2014/main" id="{19283B2A-AFB1-4AB6-A82B-FA5F44619BED}"/>
              </a:ext>
            </a:extLst>
          </p:cNvPr>
          <p:cNvSpPr/>
          <p:nvPr/>
        </p:nvSpPr>
        <p:spPr>
          <a:xfrm>
            <a:off x="2353599" y="1667676"/>
            <a:ext cx="6705601" cy="1938992"/>
          </a:xfrm>
          <a:prstGeom prst="rect">
            <a:avLst/>
          </a:prstGeom>
        </p:spPr>
        <p:txBody>
          <a:bodyPr wrap="square">
            <a:spAutoFit/>
          </a:bodyPr>
          <a:lstStyle/>
          <a:p>
            <a:r>
              <a:rPr lang="en-IN" sz="2400" dirty="0">
                <a:solidFill>
                  <a:schemeClr val="bg2">
                    <a:lumMod val="50000"/>
                  </a:schemeClr>
                </a:solidFill>
              </a:rPr>
              <a:t>for v in variables:</a:t>
            </a:r>
          </a:p>
          <a:p>
            <a:r>
              <a:rPr lang="en-IN" sz="2400" dirty="0">
                <a:solidFill>
                  <a:schemeClr val="bg2">
                    <a:lumMod val="50000"/>
                  </a:schemeClr>
                </a:solidFill>
              </a:rPr>
              <a:t>    group_df=df.groupby(pd.Grouper(key=v)).mean()</a:t>
            </a:r>
          </a:p>
          <a:p>
            <a:r>
              <a:rPr lang="en-IN" sz="2400" dirty="0">
                <a:solidFill>
                  <a:schemeClr val="bg2">
                    <a:lumMod val="50000"/>
                  </a:schemeClr>
                </a:solidFill>
              </a:rPr>
              <a:t>    group_df = group_df.sort_index()</a:t>
            </a:r>
          </a:p>
          <a:p>
            <a:r>
              <a:rPr lang="en-IN" sz="2400" dirty="0">
                <a:solidFill>
                  <a:schemeClr val="bg2">
                    <a:lumMod val="50000"/>
                  </a:schemeClr>
                </a:solidFill>
              </a:rPr>
              <a:t>    group_df.plot(y = ['charges'],kind = ‘pie')</a:t>
            </a:r>
          </a:p>
          <a:p>
            <a:r>
              <a:rPr lang="en-IN" sz="2400" dirty="0">
                <a:solidFill>
                  <a:schemeClr val="bg2">
                    <a:lumMod val="50000"/>
                  </a:schemeClr>
                </a:solidFill>
              </a:rPr>
              <a:t>    plt.show()</a:t>
            </a:r>
          </a:p>
        </p:txBody>
      </p:sp>
    </p:spTree>
    <p:extLst>
      <p:ext uri="{BB962C8B-B14F-4D97-AF65-F5344CB8AC3E}">
        <p14:creationId xmlns:p14="http://schemas.microsoft.com/office/powerpoint/2010/main" val="1724962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54E8-57DA-460E-8A9D-CED88C79B622}"/>
              </a:ext>
            </a:extLst>
          </p:cNvPr>
          <p:cNvSpPr>
            <a:spLocks noGrp="1"/>
          </p:cNvSpPr>
          <p:nvPr>
            <p:ph type="title"/>
          </p:nvPr>
        </p:nvSpPr>
        <p:spPr/>
        <p:txBody>
          <a:bodyPr>
            <a:normAutofit/>
          </a:bodyPr>
          <a:lstStyle/>
          <a:p>
            <a:r>
              <a:rPr lang="en-IN" sz="3200" dirty="0">
                <a:solidFill>
                  <a:srgbClr val="C00000"/>
                </a:solidFill>
              </a:rPr>
              <a:t>Average cost analysis for the columns smoker and children</a:t>
            </a:r>
          </a:p>
        </p:txBody>
      </p:sp>
      <p:pic>
        <p:nvPicPr>
          <p:cNvPr id="6" name="Content Placeholder 5">
            <a:extLst>
              <a:ext uri="{FF2B5EF4-FFF2-40B4-BE49-F238E27FC236}">
                <a16:creationId xmlns:a16="http://schemas.microsoft.com/office/drawing/2014/main" id="{6FB93DEF-9FF7-4BDF-9558-B2ECF957A561}"/>
              </a:ext>
            </a:extLst>
          </p:cNvPr>
          <p:cNvPicPr>
            <a:picLocks noGrp="1" noChangeAspect="1"/>
          </p:cNvPicPr>
          <p:nvPr>
            <p:ph sz="half" idx="1"/>
          </p:nvPr>
        </p:nvPicPr>
        <p:blipFill>
          <a:blip r:embed="rId2"/>
          <a:srcRect/>
          <a:stretch/>
        </p:blipFill>
        <p:spPr>
          <a:xfrm>
            <a:off x="1141413" y="2309739"/>
            <a:ext cx="4878388" cy="3421206"/>
          </a:xfrm>
        </p:spPr>
      </p:pic>
      <p:pic>
        <p:nvPicPr>
          <p:cNvPr id="8" name="Content Placeholder 7">
            <a:extLst>
              <a:ext uri="{FF2B5EF4-FFF2-40B4-BE49-F238E27FC236}">
                <a16:creationId xmlns:a16="http://schemas.microsoft.com/office/drawing/2014/main" id="{2AE26D23-FF3A-4877-9C6C-CF06390B21F2}"/>
              </a:ext>
            </a:extLst>
          </p:cNvPr>
          <p:cNvPicPr>
            <a:picLocks noGrp="1" noChangeAspect="1"/>
          </p:cNvPicPr>
          <p:nvPr>
            <p:ph sz="half" idx="2"/>
          </p:nvPr>
        </p:nvPicPr>
        <p:blipFill>
          <a:blip r:embed="rId3"/>
          <a:srcRect/>
          <a:stretch/>
        </p:blipFill>
        <p:spPr>
          <a:xfrm>
            <a:off x="6360059" y="2249487"/>
            <a:ext cx="4700090" cy="3541712"/>
          </a:xfrm>
        </p:spPr>
      </p:pic>
    </p:spTree>
    <p:extLst>
      <p:ext uri="{BB962C8B-B14F-4D97-AF65-F5344CB8AC3E}">
        <p14:creationId xmlns:p14="http://schemas.microsoft.com/office/powerpoint/2010/main" val="1401495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FFC6-14D4-4416-9B73-9C19B9678E53}"/>
              </a:ext>
            </a:extLst>
          </p:cNvPr>
          <p:cNvSpPr>
            <a:spLocks noGrp="1"/>
          </p:cNvSpPr>
          <p:nvPr>
            <p:ph type="title"/>
          </p:nvPr>
        </p:nvSpPr>
        <p:spPr/>
        <p:txBody>
          <a:bodyPr>
            <a:normAutofit/>
          </a:bodyPr>
          <a:lstStyle/>
          <a:p>
            <a:r>
              <a:rPr lang="en-IN" sz="2800" dirty="0">
                <a:solidFill>
                  <a:srgbClr val="FF0000"/>
                </a:solidFill>
              </a:rPr>
              <a:t>AVERAGE COST ANALYSIS FOR REGION AND GENDER</a:t>
            </a:r>
          </a:p>
        </p:txBody>
      </p:sp>
      <p:pic>
        <p:nvPicPr>
          <p:cNvPr id="6" name="Content Placeholder 5">
            <a:extLst>
              <a:ext uri="{FF2B5EF4-FFF2-40B4-BE49-F238E27FC236}">
                <a16:creationId xmlns:a16="http://schemas.microsoft.com/office/drawing/2014/main" id="{87D75295-C4E8-43C0-B9AB-A2BA1F93F2C4}"/>
              </a:ext>
            </a:extLst>
          </p:cNvPr>
          <p:cNvPicPr>
            <a:picLocks noGrp="1" noChangeAspect="1"/>
          </p:cNvPicPr>
          <p:nvPr>
            <p:ph sz="half" idx="1"/>
          </p:nvPr>
        </p:nvPicPr>
        <p:blipFill>
          <a:blip r:embed="rId3"/>
          <a:srcRect/>
          <a:stretch/>
        </p:blipFill>
        <p:spPr>
          <a:xfrm>
            <a:off x="6356412" y="2182726"/>
            <a:ext cx="4856086" cy="3525616"/>
          </a:xfrm>
        </p:spPr>
      </p:pic>
      <p:pic>
        <p:nvPicPr>
          <p:cNvPr id="8" name="Content Placeholder 7">
            <a:extLst>
              <a:ext uri="{FF2B5EF4-FFF2-40B4-BE49-F238E27FC236}">
                <a16:creationId xmlns:a16="http://schemas.microsoft.com/office/drawing/2014/main" id="{5EB18203-F790-46BD-B1B7-355188CA4A38}"/>
              </a:ext>
            </a:extLst>
          </p:cNvPr>
          <p:cNvPicPr>
            <a:picLocks noGrp="1" noChangeAspect="1"/>
          </p:cNvPicPr>
          <p:nvPr>
            <p:ph sz="half" idx="2"/>
          </p:nvPr>
        </p:nvPicPr>
        <p:blipFill>
          <a:blip r:embed="rId4"/>
          <a:stretch>
            <a:fillRect/>
          </a:stretch>
        </p:blipFill>
        <p:spPr>
          <a:xfrm>
            <a:off x="1141413" y="2192784"/>
            <a:ext cx="4572000" cy="3515558"/>
          </a:xfrm>
        </p:spPr>
      </p:pic>
    </p:spTree>
    <p:extLst>
      <p:ext uri="{BB962C8B-B14F-4D97-AF65-F5344CB8AC3E}">
        <p14:creationId xmlns:p14="http://schemas.microsoft.com/office/powerpoint/2010/main" val="308716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723E-7F32-45B8-8044-0524C1F5B3B5}"/>
              </a:ext>
            </a:extLst>
          </p:cNvPr>
          <p:cNvSpPr>
            <a:spLocks noGrp="1"/>
          </p:cNvSpPr>
          <p:nvPr>
            <p:ph type="title"/>
          </p:nvPr>
        </p:nvSpPr>
        <p:spPr/>
        <p:txBody>
          <a:bodyPr>
            <a:normAutofit/>
          </a:bodyPr>
          <a:lstStyle/>
          <a:p>
            <a:r>
              <a:rPr lang="en-US" sz="2800" dirty="0">
                <a:solidFill>
                  <a:srgbClr val="FF0000"/>
                </a:solidFill>
              </a:rPr>
              <a:t>TRANSFORMING THE CATEGORICAL DATA </a:t>
            </a:r>
            <a:endParaRPr lang="en-IN" sz="2800" dirty="0">
              <a:solidFill>
                <a:srgbClr val="FF0000"/>
              </a:solidFill>
            </a:endParaRPr>
          </a:p>
        </p:txBody>
      </p:sp>
      <p:sp>
        <p:nvSpPr>
          <p:cNvPr id="3" name="Rectangle 2">
            <a:extLst>
              <a:ext uri="{FF2B5EF4-FFF2-40B4-BE49-F238E27FC236}">
                <a16:creationId xmlns:a16="http://schemas.microsoft.com/office/drawing/2014/main" id="{72E9A380-6F04-4B28-BD82-0FF5FE2D6D81}"/>
              </a:ext>
            </a:extLst>
          </p:cNvPr>
          <p:cNvSpPr/>
          <p:nvPr/>
        </p:nvSpPr>
        <p:spPr>
          <a:xfrm>
            <a:off x="2701771" y="1910892"/>
            <a:ext cx="6096000" cy="1384995"/>
          </a:xfrm>
          <a:prstGeom prst="rect">
            <a:avLst/>
          </a:prstGeom>
        </p:spPr>
        <p:txBody>
          <a:bodyPr>
            <a:spAutoFit/>
          </a:bodyPr>
          <a:lstStyle/>
          <a:p>
            <a:r>
              <a:rPr lang="fr-FR" sz="2800" dirty="0">
                <a:solidFill>
                  <a:schemeClr val="bg1">
                    <a:lumMod val="95000"/>
                    <a:lumOff val="5000"/>
                  </a:schemeClr>
                </a:solidFill>
              </a:rPr>
              <a:t>le_sex = LabelEncoder()</a:t>
            </a:r>
          </a:p>
          <a:p>
            <a:r>
              <a:rPr lang="fr-FR" sz="2800" dirty="0">
                <a:solidFill>
                  <a:schemeClr val="bg1">
                    <a:lumMod val="95000"/>
                    <a:lumOff val="5000"/>
                  </a:schemeClr>
                </a:solidFill>
              </a:rPr>
              <a:t>le_smoker = LabelEncoder()</a:t>
            </a:r>
          </a:p>
          <a:p>
            <a:r>
              <a:rPr lang="fr-FR" sz="2800" dirty="0">
                <a:solidFill>
                  <a:schemeClr val="bg1">
                    <a:lumMod val="95000"/>
                    <a:lumOff val="5000"/>
                  </a:schemeClr>
                </a:solidFill>
              </a:rPr>
              <a:t>le_region = LabelEncoder()</a:t>
            </a:r>
            <a:endParaRPr lang="en-IN" sz="2800" dirty="0">
              <a:solidFill>
                <a:schemeClr val="bg1">
                  <a:lumMod val="95000"/>
                  <a:lumOff val="5000"/>
                </a:schemeClr>
              </a:solidFill>
            </a:endParaRPr>
          </a:p>
        </p:txBody>
      </p:sp>
      <p:sp>
        <p:nvSpPr>
          <p:cNvPr id="4" name="Rectangle 3">
            <a:extLst>
              <a:ext uri="{FF2B5EF4-FFF2-40B4-BE49-F238E27FC236}">
                <a16:creationId xmlns:a16="http://schemas.microsoft.com/office/drawing/2014/main" id="{3FB20A05-BD36-46AD-82E2-24320A04EABD}"/>
              </a:ext>
            </a:extLst>
          </p:cNvPr>
          <p:cNvSpPr/>
          <p:nvPr/>
        </p:nvSpPr>
        <p:spPr>
          <a:xfrm>
            <a:off x="2204900" y="4056915"/>
            <a:ext cx="8196400" cy="1569660"/>
          </a:xfrm>
          <a:prstGeom prst="rect">
            <a:avLst/>
          </a:prstGeom>
        </p:spPr>
        <p:txBody>
          <a:bodyPr wrap="square">
            <a:spAutoFit/>
          </a:bodyPr>
          <a:lstStyle/>
          <a:p>
            <a:r>
              <a:rPr lang="fr-FR" sz="2400" dirty="0">
                <a:solidFill>
                  <a:schemeClr val="bg1">
                    <a:lumMod val="95000"/>
                    <a:lumOff val="5000"/>
                  </a:schemeClr>
                </a:solidFill>
              </a:rPr>
              <a:t>The LabelEncoder() is used to convert the categorical data ,text data into numbers  (i.e. 0’s and 1’s). In the above program the objects sex,region,amd smoker are transformed into number for the prediction of new data.</a:t>
            </a:r>
          </a:p>
        </p:txBody>
      </p:sp>
    </p:spTree>
    <p:extLst>
      <p:ext uri="{BB962C8B-B14F-4D97-AF65-F5344CB8AC3E}">
        <p14:creationId xmlns:p14="http://schemas.microsoft.com/office/powerpoint/2010/main" val="3263927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C305-11DB-49B5-81C1-466173F1E33B}"/>
              </a:ext>
            </a:extLst>
          </p:cNvPr>
          <p:cNvSpPr>
            <a:spLocks noGrp="1"/>
          </p:cNvSpPr>
          <p:nvPr>
            <p:ph type="title"/>
          </p:nvPr>
        </p:nvSpPr>
        <p:spPr>
          <a:xfrm>
            <a:off x="1061514" y="124765"/>
            <a:ext cx="9905998" cy="1478570"/>
          </a:xfrm>
        </p:spPr>
        <p:txBody>
          <a:bodyPr>
            <a:normAutofit/>
          </a:bodyPr>
          <a:lstStyle/>
          <a:p>
            <a:r>
              <a:rPr lang="en-US" sz="2800" dirty="0">
                <a:solidFill>
                  <a:srgbClr val="FF0000"/>
                </a:solidFill>
              </a:rPr>
              <a:t>Training , testing and splitting the datasets</a:t>
            </a:r>
            <a:endParaRPr lang="en-IN" sz="2800" dirty="0">
              <a:solidFill>
                <a:srgbClr val="FF0000"/>
              </a:solidFill>
            </a:endParaRPr>
          </a:p>
        </p:txBody>
      </p:sp>
      <p:sp>
        <p:nvSpPr>
          <p:cNvPr id="3" name="Rectangle 2">
            <a:extLst>
              <a:ext uri="{FF2B5EF4-FFF2-40B4-BE49-F238E27FC236}">
                <a16:creationId xmlns:a16="http://schemas.microsoft.com/office/drawing/2014/main" id="{2E8C6B97-16BC-4339-8BAD-299CF3E79568}"/>
              </a:ext>
            </a:extLst>
          </p:cNvPr>
          <p:cNvSpPr/>
          <p:nvPr/>
        </p:nvSpPr>
        <p:spPr>
          <a:xfrm>
            <a:off x="1772574" y="1403280"/>
            <a:ext cx="7386221" cy="400110"/>
          </a:xfrm>
          <a:prstGeom prst="rect">
            <a:avLst/>
          </a:prstGeom>
        </p:spPr>
        <p:txBody>
          <a:bodyPr wrap="square">
            <a:spAutoFit/>
          </a:bodyPr>
          <a:lstStyle/>
          <a:p>
            <a:r>
              <a:rPr lang="en-US" sz="2000" dirty="0">
                <a:solidFill>
                  <a:schemeClr val="bg2">
                    <a:lumMod val="50000"/>
                  </a:schemeClr>
                </a:solidFill>
              </a:rPr>
              <a:t>X_train, X_test, y_train, y_test = train_test_split(X, Y, test_size=0.2)</a:t>
            </a:r>
          </a:p>
        </p:txBody>
      </p:sp>
      <p:sp>
        <p:nvSpPr>
          <p:cNvPr id="4" name="Rectangle 3">
            <a:extLst>
              <a:ext uri="{FF2B5EF4-FFF2-40B4-BE49-F238E27FC236}">
                <a16:creationId xmlns:a16="http://schemas.microsoft.com/office/drawing/2014/main" id="{88854D25-99D5-4FEE-B488-389E0B50260D}"/>
              </a:ext>
            </a:extLst>
          </p:cNvPr>
          <p:cNvSpPr/>
          <p:nvPr/>
        </p:nvSpPr>
        <p:spPr>
          <a:xfrm>
            <a:off x="2266765" y="1970674"/>
            <a:ext cx="6096000" cy="1908215"/>
          </a:xfrm>
          <a:prstGeom prst="rect">
            <a:avLst/>
          </a:prstGeom>
        </p:spPr>
        <p:txBody>
          <a:bodyPr>
            <a:spAutoFit/>
          </a:bodyPr>
          <a:lstStyle/>
          <a:p>
            <a:r>
              <a:rPr lang="en-US" sz="2000" dirty="0">
                <a:latin typeface="Constantia" panose="02030602050306030303" pitchFamily="18" charset="0"/>
              </a:rPr>
              <a:t>The given data set is splitting into two different datasets </a:t>
            </a:r>
          </a:p>
          <a:p>
            <a:pPr marL="342900" indent="-342900">
              <a:buFont typeface="+mj-lt"/>
              <a:buAutoNum type="arabicPeriod"/>
            </a:pPr>
            <a:r>
              <a:rPr lang="en-US" sz="2000" dirty="0">
                <a:latin typeface="Constantia" panose="02030602050306030303" pitchFamily="18" charset="0"/>
              </a:rPr>
              <a:t>Independent variable(x_train,x_test)</a:t>
            </a:r>
          </a:p>
          <a:p>
            <a:pPr marL="342900" indent="-342900">
              <a:buFont typeface="+mj-lt"/>
              <a:buAutoNum type="arabicPeriod"/>
            </a:pPr>
            <a:r>
              <a:rPr lang="en-US" sz="2000" dirty="0">
                <a:latin typeface="Constantia" panose="02030602050306030303" pitchFamily="18" charset="0"/>
              </a:rPr>
              <a:t>Dependent variable (y_train,y_test)</a:t>
            </a:r>
          </a:p>
          <a:p>
            <a:pPr marL="342900" indent="-342900">
              <a:buFont typeface="+mj-lt"/>
              <a:buAutoNum type="arabicPeriod"/>
            </a:pPr>
            <a:endParaRPr lang="en-US" sz="2000" dirty="0">
              <a:latin typeface="Constantia" panose="02030602050306030303" pitchFamily="18" charset="0"/>
            </a:endParaRPr>
          </a:p>
          <a:p>
            <a:endParaRPr lang="en-US" dirty="0"/>
          </a:p>
        </p:txBody>
      </p:sp>
      <p:sp>
        <p:nvSpPr>
          <p:cNvPr id="5" name="Rectangle 4">
            <a:extLst>
              <a:ext uri="{FF2B5EF4-FFF2-40B4-BE49-F238E27FC236}">
                <a16:creationId xmlns:a16="http://schemas.microsoft.com/office/drawing/2014/main" id="{0403147A-5EFC-4E66-AFE0-9EBBDD4C4CB3}"/>
              </a:ext>
            </a:extLst>
          </p:cNvPr>
          <p:cNvSpPr/>
          <p:nvPr/>
        </p:nvSpPr>
        <p:spPr>
          <a:xfrm>
            <a:off x="2266765" y="3655557"/>
            <a:ext cx="6096000" cy="1631216"/>
          </a:xfrm>
          <a:prstGeom prst="rect">
            <a:avLst/>
          </a:prstGeom>
        </p:spPr>
        <p:txBody>
          <a:bodyPr>
            <a:spAutoFit/>
          </a:bodyPr>
          <a:lstStyle/>
          <a:p>
            <a:r>
              <a:rPr lang="en-US" sz="2000" dirty="0">
                <a:solidFill>
                  <a:schemeClr val="bg1">
                    <a:lumMod val="95000"/>
                    <a:lumOff val="5000"/>
                  </a:schemeClr>
                </a:solidFill>
                <a:latin typeface="Constantia" panose="02030602050306030303" pitchFamily="18" charset="0"/>
              </a:rPr>
              <a:t>Test size is 0.2 which is normally used in the data science. Thus the testing data is splitted as 20%</a:t>
            </a:r>
          </a:p>
          <a:p>
            <a:r>
              <a:rPr lang="en-US" sz="2000" dirty="0">
                <a:solidFill>
                  <a:schemeClr val="bg1">
                    <a:lumMod val="95000"/>
                    <a:lumOff val="5000"/>
                  </a:schemeClr>
                </a:solidFill>
                <a:latin typeface="Constantia" panose="02030602050306030303" pitchFamily="18" charset="0"/>
              </a:rPr>
              <a:t>If we use test_size ,then there is no need of train_size ,as it automatically predicts that as 80%</a:t>
            </a:r>
          </a:p>
          <a:p>
            <a:r>
              <a:rPr lang="en-US" sz="2000" dirty="0">
                <a:solidFill>
                  <a:schemeClr val="bg1">
                    <a:lumMod val="95000"/>
                    <a:lumOff val="5000"/>
                  </a:schemeClr>
                </a:solidFill>
                <a:latin typeface="Constantia" panose="02030602050306030303" pitchFamily="18" charset="0"/>
              </a:rPr>
              <a:t>Thus we are splitting the data in 80:20 ratio</a:t>
            </a:r>
          </a:p>
        </p:txBody>
      </p:sp>
    </p:spTree>
    <p:extLst>
      <p:ext uri="{BB962C8B-B14F-4D97-AF65-F5344CB8AC3E}">
        <p14:creationId xmlns:p14="http://schemas.microsoft.com/office/powerpoint/2010/main" val="3184987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A354-3C00-42BB-B259-7C528CABA7F1}"/>
              </a:ext>
            </a:extLst>
          </p:cNvPr>
          <p:cNvSpPr>
            <a:spLocks noGrp="1"/>
          </p:cNvSpPr>
          <p:nvPr>
            <p:ph type="title"/>
          </p:nvPr>
        </p:nvSpPr>
        <p:spPr/>
        <p:txBody>
          <a:bodyPr>
            <a:normAutofit fontScale="90000"/>
          </a:bodyPr>
          <a:lstStyle/>
          <a:p>
            <a:r>
              <a:rPr lang="en-US" dirty="0">
                <a:solidFill>
                  <a:srgbClr val="FF0000"/>
                </a:solidFill>
              </a:rPr>
              <a:t>EXTRA TREES REGRESSOR(Extremely random trees)</a:t>
            </a:r>
            <a:br>
              <a:rPr lang="en-US" dirty="0"/>
            </a:br>
            <a:endParaRPr lang="en-IN" dirty="0"/>
          </a:p>
        </p:txBody>
      </p:sp>
      <p:sp>
        <p:nvSpPr>
          <p:cNvPr id="3" name="Rectangle 2">
            <a:extLst>
              <a:ext uri="{FF2B5EF4-FFF2-40B4-BE49-F238E27FC236}">
                <a16:creationId xmlns:a16="http://schemas.microsoft.com/office/drawing/2014/main" id="{A3AD1FAF-9586-4709-9F3D-8C4A0AF49BED}"/>
              </a:ext>
            </a:extLst>
          </p:cNvPr>
          <p:cNvSpPr/>
          <p:nvPr/>
        </p:nvSpPr>
        <p:spPr>
          <a:xfrm>
            <a:off x="2142384" y="3001706"/>
            <a:ext cx="6726315" cy="1938992"/>
          </a:xfrm>
          <a:prstGeom prst="rect">
            <a:avLst/>
          </a:prstGeom>
        </p:spPr>
        <p:txBody>
          <a:bodyPr wrap="square">
            <a:spAutoFit/>
          </a:bodyPr>
          <a:lstStyle/>
          <a:p>
            <a:r>
              <a:rPr lang="en-US" sz="2000" dirty="0">
                <a:solidFill>
                  <a:schemeClr val="bg1">
                    <a:lumMod val="85000"/>
                    <a:lumOff val="15000"/>
                  </a:schemeClr>
                </a:solidFill>
                <a:latin typeface="Constantia" panose="02030602050306030303" pitchFamily="18" charset="0"/>
              </a:rPr>
              <a:t>An extra-trees regressor.</a:t>
            </a:r>
          </a:p>
          <a:p>
            <a:endParaRPr lang="en-US" sz="2000" dirty="0">
              <a:solidFill>
                <a:schemeClr val="bg1">
                  <a:lumMod val="85000"/>
                  <a:lumOff val="15000"/>
                </a:schemeClr>
              </a:solidFill>
              <a:latin typeface="Constantia" panose="02030602050306030303" pitchFamily="18" charset="0"/>
            </a:endParaRPr>
          </a:p>
          <a:p>
            <a:r>
              <a:rPr lang="en-US" sz="2000" dirty="0">
                <a:solidFill>
                  <a:schemeClr val="bg1">
                    <a:lumMod val="85000"/>
                    <a:lumOff val="15000"/>
                  </a:schemeClr>
                </a:solidFill>
                <a:latin typeface="Constantia" panose="02030602050306030303" pitchFamily="18" charset="0"/>
              </a:rPr>
              <a:t>This class implements a meta estimator that fits a number of randomized decision trees (a.k.a. extra-trees) on various sub-samples of the dataset and use averaging to improve the predictive accuracy and control over-fitting.</a:t>
            </a:r>
            <a:endParaRPr lang="en-IN" sz="2000" dirty="0">
              <a:solidFill>
                <a:schemeClr val="bg1">
                  <a:lumMod val="85000"/>
                  <a:lumOff val="15000"/>
                </a:schemeClr>
              </a:solidFill>
              <a:latin typeface="Constantia" panose="02030602050306030303" pitchFamily="18" charset="0"/>
            </a:endParaRPr>
          </a:p>
        </p:txBody>
      </p:sp>
      <p:sp>
        <p:nvSpPr>
          <p:cNvPr id="4" name="Rectangle 3">
            <a:extLst>
              <a:ext uri="{FF2B5EF4-FFF2-40B4-BE49-F238E27FC236}">
                <a16:creationId xmlns:a16="http://schemas.microsoft.com/office/drawing/2014/main" id="{7FE48238-5BF1-4AD5-9AEE-1EE4172CAE2B}"/>
              </a:ext>
            </a:extLst>
          </p:cNvPr>
          <p:cNvSpPr/>
          <p:nvPr/>
        </p:nvSpPr>
        <p:spPr>
          <a:xfrm>
            <a:off x="1807993" y="1681589"/>
            <a:ext cx="7395099" cy="830997"/>
          </a:xfrm>
          <a:prstGeom prst="rect">
            <a:avLst/>
          </a:prstGeom>
        </p:spPr>
        <p:txBody>
          <a:bodyPr wrap="square">
            <a:spAutoFit/>
          </a:bodyPr>
          <a:lstStyle/>
          <a:p>
            <a:pPr marL="285750" indent="-285750">
              <a:buFont typeface="Arial" panose="020B0604020202020204" pitchFamily="34" charset="0"/>
              <a:buChar char="•"/>
            </a:pPr>
            <a:r>
              <a:rPr lang="en-IN" sz="2400" dirty="0">
                <a:solidFill>
                  <a:schemeClr val="bg1">
                    <a:lumMod val="95000"/>
                    <a:lumOff val="5000"/>
                  </a:schemeClr>
                </a:solidFill>
              </a:rPr>
              <a:t>regressor = ExtraTreesRegressor(n_estimators = 100)</a:t>
            </a:r>
          </a:p>
          <a:p>
            <a:pPr marL="285750" indent="-285750">
              <a:buFont typeface="Arial" panose="020B0604020202020204" pitchFamily="34" charset="0"/>
              <a:buChar char="•"/>
            </a:pPr>
            <a:r>
              <a:rPr lang="en-IN" sz="2400" dirty="0">
                <a:solidFill>
                  <a:schemeClr val="bg1">
                    <a:lumMod val="95000"/>
                    <a:lumOff val="5000"/>
                  </a:schemeClr>
                </a:solidFill>
              </a:rPr>
              <a:t>regressor.fit(X_train,y_train)</a:t>
            </a:r>
          </a:p>
        </p:txBody>
      </p:sp>
    </p:spTree>
    <p:extLst>
      <p:ext uri="{BB962C8B-B14F-4D97-AF65-F5344CB8AC3E}">
        <p14:creationId xmlns:p14="http://schemas.microsoft.com/office/powerpoint/2010/main" val="167151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9A622-B29E-4E5C-8AD1-15E48C7D5B79}"/>
              </a:ext>
            </a:extLst>
          </p:cNvPr>
          <p:cNvSpPr/>
          <p:nvPr/>
        </p:nvSpPr>
        <p:spPr>
          <a:xfrm>
            <a:off x="1432265" y="1342722"/>
            <a:ext cx="6096000" cy="584775"/>
          </a:xfrm>
          <a:prstGeom prst="rect">
            <a:avLst/>
          </a:prstGeom>
        </p:spPr>
        <p:txBody>
          <a:bodyPr>
            <a:spAutoFit/>
          </a:bodyPr>
          <a:lstStyle/>
          <a:p>
            <a:r>
              <a:rPr lang="en-IN" sz="3200" dirty="0">
                <a:solidFill>
                  <a:srgbClr val="C00000"/>
                </a:solidFill>
              </a:rPr>
              <a:t>OBJECTIVE</a:t>
            </a:r>
          </a:p>
        </p:txBody>
      </p:sp>
      <p:sp>
        <p:nvSpPr>
          <p:cNvPr id="3" name="Rectangle 2">
            <a:extLst>
              <a:ext uri="{FF2B5EF4-FFF2-40B4-BE49-F238E27FC236}">
                <a16:creationId xmlns:a16="http://schemas.microsoft.com/office/drawing/2014/main" id="{5BEEE6CF-47A7-45B6-8EAF-4A3B32FCC57E}"/>
              </a:ext>
            </a:extLst>
          </p:cNvPr>
          <p:cNvSpPr/>
          <p:nvPr/>
        </p:nvSpPr>
        <p:spPr>
          <a:xfrm>
            <a:off x="1864310" y="2541207"/>
            <a:ext cx="8140824" cy="2062103"/>
          </a:xfrm>
          <a:prstGeom prst="rect">
            <a:avLst/>
          </a:prstGeom>
        </p:spPr>
        <p:txBody>
          <a:bodyPr wrap="square">
            <a:spAutoFit/>
          </a:bodyPr>
          <a:lstStyle/>
          <a:p>
            <a:r>
              <a:rPr lang="en-IN" sz="3200" dirty="0">
                <a:solidFill>
                  <a:schemeClr val="bg2">
                    <a:lumMod val="50000"/>
                  </a:schemeClr>
                </a:solidFill>
                <a:latin typeface="Constantia" panose="02030602050306030303" pitchFamily="18" charset="0"/>
              </a:rPr>
              <a:t>To predict the amount how much an individual can claim to a health insurance policy by comparing his/her health report with the existing  dataset.</a:t>
            </a:r>
          </a:p>
        </p:txBody>
      </p:sp>
    </p:spTree>
    <p:extLst>
      <p:ext uri="{BB962C8B-B14F-4D97-AF65-F5344CB8AC3E}">
        <p14:creationId xmlns:p14="http://schemas.microsoft.com/office/powerpoint/2010/main" val="2782826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CBB6-141E-45C4-AFEB-D766114D0DE3}"/>
              </a:ext>
            </a:extLst>
          </p:cNvPr>
          <p:cNvSpPr>
            <a:spLocks noGrp="1"/>
          </p:cNvSpPr>
          <p:nvPr>
            <p:ph type="title"/>
          </p:nvPr>
        </p:nvSpPr>
        <p:spPr>
          <a:xfrm>
            <a:off x="1407744" y="457125"/>
            <a:ext cx="9905998" cy="1478570"/>
          </a:xfrm>
        </p:spPr>
        <p:txBody>
          <a:bodyPr>
            <a:normAutofit/>
          </a:bodyPr>
          <a:lstStyle/>
          <a:p>
            <a:r>
              <a:rPr lang="en-US" sz="2800" dirty="0">
                <a:solidFill>
                  <a:srgbClr val="FF0000"/>
                </a:solidFill>
              </a:rPr>
              <a:t>CALCULATING MAE AND RMSE AFTER TRAINING AND TESTING THE DATA</a:t>
            </a:r>
            <a:endParaRPr lang="en-IN" sz="2800" dirty="0">
              <a:solidFill>
                <a:srgbClr val="FF0000"/>
              </a:solidFill>
            </a:endParaRPr>
          </a:p>
        </p:txBody>
      </p:sp>
      <p:sp>
        <p:nvSpPr>
          <p:cNvPr id="3" name="Rectangle 2">
            <a:extLst>
              <a:ext uri="{FF2B5EF4-FFF2-40B4-BE49-F238E27FC236}">
                <a16:creationId xmlns:a16="http://schemas.microsoft.com/office/drawing/2014/main" id="{8F614C20-F14F-4BC9-8C84-C889163B1C77}"/>
              </a:ext>
            </a:extLst>
          </p:cNvPr>
          <p:cNvSpPr/>
          <p:nvPr/>
        </p:nvSpPr>
        <p:spPr>
          <a:xfrm>
            <a:off x="1695635" y="1935695"/>
            <a:ext cx="7741328" cy="2554545"/>
          </a:xfrm>
          <a:prstGeom prst="rect">
            <a:avLst/>
          </a:prstGeom>
        </p:spPr>
        <p:txBody>
          <a:bodyPr wrap="square">
            <a:spAutoFit/>
          </a:bodyPr>
          <a:lstStyle/>
          <a:p>
            <a:r>
              <a:rPr lang="en-IN" sz="2000" dirty="0">
                <a:solidFill>
                  <a:schemeClr val="bg2">
                    <a:lumMod val="50000"/>
                  </a:schemeClr>
                </a:solidFill>
              </a:rPr>
              <a:t>print("Train MAE: ", sklearn.metrics.mean_absolute_error(y_train, y_train_pred))</a:t>
            </a:r>
          </a:p>
          <a:p>
            <a:r>
              <a:rPr lang="en-IN" sz="2000" dirty="0">
                <a:solidFill>
                  <a:schemeClr val="bg2">
                    <a:lumMod val="50000"/>
                  </a:schemeClr>
                </a:solidFill>
              </a:rPr>
              <a:t>print("Train RMSE: ", np.sqrt(sklearn.metrics.mean_squared_error(y_train, y_train_pred)))</a:t>
            </a:r>
          </a:p>
          <a:p>
            <a:r>
              <a:rPr lang="en-IN" sz="2000" dirty="0">
                <a:solidFill>
                  <a:schemeClr val="bg2">
                    <a:lumMod val="50000"/>
                  </a:schemeClr>
                </a:solidFill>
              </a:rPr>
              <a:t>print("Test MAE: ", sklearn.metrics.mean_absolute_error(y_test, y_test_pred))</a:t>
            </a:r>
          </a:p>
          <a:p>
            <a:r>
              <a:rPr lang="en-IN" sz="2000" dirty="0">
                <a:solidFill>
                  <a:schemeClr val="bg2">
                    <a:lumMod val="50000"/>
                  </a:schemeClr>
                </a:solidFill>
              </a:rPr>
              <a:t>print("Test RMSE: ", np.sqrt(sklearn.metrics.mean_squared_error(y_test, y_test_pred)))</a:t>
            </a:r>
          </a:p>
        </p:txBody>
      </p:sp>
      <p:sp>
        <p:nvSpPr>
          <p:cNvPr id="4" name="Rectangle 3">
            <a:extLst>
              <a:ext uri="{FF2B5EF4-FFF2-40B4-BE49-F238E27FC236}">
                <a16:creationId xmlns:a16="http://schemas.microsoft.com/office/drawing/2014/main" id="{1679E098-A8B5-4967-A3B7-D254BF8D8FC7}"/>
              </a:ext>
            </a:extLst>
          </p:cNvPr>
          <p:cNvSpPr/>
          <p:nvPr/>
        </p:nvSpPr>
        <p:spPr>
          <a:xfrm>
            <a:off x="1899821" y="4884087"/>
            <a:ext cx="6622742" cy="923330"/>
          </a:xfrm>
          <a:prstGeom prst="rect">
            <a:avLst/>
          </a:prstGeom>
        </p:spPr>
        <p:txBody>
          <a:bodyPr wrap="square">
            <a:spAutoFit/>
          </a:bodyPr>
          <a:lstStyle/>
          <a:p>
            <a:r>
              <a:rPr lang="en-US" dirty="0">
                <a:latin typeface="Constantia" panose="02030602050306030303" pitchFamily="18" charset="0"/>
              </a:rPr>
              <a:t>T</a:t>
            </a:r>
            <a:r>
              <a:rPr lang="en-IN" dirty="0">
                <a:latin typeface="Constantia" panose="02030602050306030303" pitchFamily="18" charset="0"/>
              </a:rPr>
              <a:t>he Mean Absolute Error and the Root Mean Square Error are calculated between y_train ,y_train_predicted value and also between y_test and y_predicted value</a:t>
            </a:r>
          </a:p>
        </p:txBody>
      </p:sp>
    </p:spTree>
    <p:extLst>
      <p:ext uri="{BB962C8B-B14F-4D97-AF65-F5344CB8AC3E}">
        <p14:creationId xmlns:p14="http://schemas.microsoft.com/office/powerpoint/2010/main" val="237224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alpha val="3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878C-DD28-46C9-9CBF-47E35A4D9AB4}"/>
              </a:ext>
            </a:extLst>
          </p:cNvPr>
          <p:cNvSpPr>
            <a:spLocks noGrp="1"/>
          </p:cNvSpPr>
          <p:nvPr>
            <p:ph type="title"/>
          </p:nvPr>
        </p:nvSpPr>
        <p:spPr>
          <a:xfrm>
            <a:off x="1247945" y="121369"/>
            <a:ext cx="9905998" cy="1478570"/>
          </a:xfrm>
        </p:spPr>
        <p:txBody>
          <a:bodyPr>
            <a:normAutofit/>
          </a:bodyPr>
          <a:lstStyle/>
          <a:p>
            <a:r>
              <a:rPr lang="en-US" sz="2800" dirty="0">
                <a:solidFill>
                  <a:srgbClr val="FF0000"/>
                </a:solidFill>
              </a:rPr>
              <a:t>Feature important of the forest</a:t>
            </a:r>
            <a:endParaRPr lang="en-IN" sz="2800" dirty="0">
              <a:solidFill>
                <a:srgbClr val="FF0000"/>
              </a:solidFill>
            </a:endParaRPr>
          </a:p>
        </p:txBody>
      </p:sp>
      <p:sp>
        <p:nvSpPr>
          <p:cNvPr id="3" name="Rectangle 2">
            <a:extLst>
              <a:ext uri="{FF2B5EF4-FFF2-40B4-BE49-F238E27FC236}">
                <a16:creationId xmlns:a16="http://schemas.microsoft.com/office/drawing/2014/main" id="{A26585FC-2AF9-4AD9-A4E9-75E43B414015}"/>
              </a:ext>
            </a:extLst>
          </p:cNvPr>
          <p:cNvSpPr/>
          <p:nvPr/>
        </p:nvSpPr>
        <p:spPr>
          <a:xfrm>
            <a:off x="2234785" y="1599939"/>
            <a:ext cx="6117637" cy="1938992"/>
          </a:xfrm>
          <a:prstGeom prst="rect">
            <a:avLst/>
          </a:prstGeom>
        </p:spPr>
        <p:txBody>
          <a:bodyPr wrap="none">
            <a:spAutoFit/>
          </a:bodyPr>
          <a:lstStyle/>
          <a:p>
            <a:r>
              <a:rPr lang="en-IN" sz="2400" dirty="0">
                <a:solidFill>
                  <a:schemeClr val="bg2">
                    <a:lumMod val="50000"/>
                  </a:schemeClr>
                </a:solidFill>
              </a:rPr>
              <a:t>plt.figure()</a:t>
            </a:r>
          </a:p>
          <a:p>
            <a:r>
              <a:rPr lang="en-IN" sz="2400" dirty="0">
                <a:solidFill>
                  <a:schemeClr val="bg2">
                    <a:lumMod val="50000"/>
                  </a:schemeClr>
                </a:solidFill>
              </a:rPr>
              <a:t>plt.title("Feature importances")</a:t>
            </a:r>
          </a:p>
          <a:p>
            <a:r>
              <a:rPr lang="en-IN" sz="2400" dirty="0">
                <a:solidFill>
                  <a:schemeClr val="bg2">
                    <a:lumMod val="50000"/>
                  </a:schemeClr>
                </a:solidFill>
              </a:rPr>
              <a:t>plt.bar(importance_list, importances[indices],</a:t>
            </a:r>
          </a:p>
          <a:p>
            <a:r>
              <a:rPr lang="en-IN" sz="2400" dirty="0">
                <a:solidFill>
                  <a:schemeClr val="bg2">
                    <a:lumMod val="50000"/>
                  </a:schemeClr>
                </a:solidFill>
              </a:rPr>
              <a:t>       color="r", yerr=std[indices], align="center")</a:t>
            </a:r>
          </a:p>
          <a:p>
            <a:r>
              <a:rPr lang="en-IN" sz="2400" dirty="0">
                <a:solidFill>
                  <a:schemeClr val="bg2">
                    <a:lumMod val="50000"/>
                  </a:schemeClr>
                </a:solidFill>
              </a:rPr>
              <a:t>plt.show()</a:t>
            </a:r>
          </a:p>
        </p:txBody>
      </p:sp>
      <p:sp>
        <p:nvSpPr>
          <p:cNvPr id="4" name="Rectangle 3">
            <a:extLst>
              <a:ext uri="{FF2B5EF4-FFF2-40B4-BE49-F238E27FC236}">
                <a16:creationId xmlns:a16="http://schemas.microsoft.com/office/drawing/2014/main" id="{C834E6D3-2AAE-4623-8808-3DC46028F368}"/>
              </a:ext>
            </a:extLst>
          </p:cNvPr>
          <p:cNvSpPr/>
          <p:nvPr/>
        </p:nvSpPr>
        <p:spPr>
          <a:xfrm>
            <a:off x="2080335" y="4128519"/>
            <a:ext cx="6096000" cy="1384995"/>
          </a:xfrm>
          <a:prstGeom prst="rect">
            <a:avLst/>
          </a:prstGeom>
        </p:spPr>
        <p:txBody>
          <a:bodyPr>
            <a:spAutoFit/>
          </a:bodyPr>
          <a:lstStyle/>
          <a:p>
            <a:r>
              <a:rPr lang="en-US" sz="2800" dirty="0">
                <a:solidFill>
                  <a:schemeClr val="bg1"/>
                </a:solidFill>
              </a:rPr>
              <a:t>T</a:t>
            </a:r>
            <a:r>
              <a:rPr lang="en-IN" sz="2800" dirty="0">
                <a:solidFill>
                  <a:schemeClr val="bg1"/>
                </a:solidFill>
                <a:latin typeface="Constantia" panose="02030602050306030303" pitchFamily="18" charset="0"/>
              </a:rPr>
              <a:t>o predict and visualize which feature has more importance in the dataset , a bar graph is plotted.</a:t>
            </a:r>
          </a:p>
        </p:txBody>
      </p:sp>
    </p:spTree>
    <p:extLst>
      <p:ext uri="{BB962C8B-B14F-4D97-AF65-F5344CB8AC3E}">
        <p14:creationId xmlns:p14="http://schemas.microsoft.com/office/powerpoint/2010/main" val="1798434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2D08-640D-4376-8457-2DC9996EA2AA}"/>
              </a:ext>
            </a:extLst>
          </p:cNvPr>
          <p:cNvSpPr>
            <a:spLocks noGrp="1"/>
          </p:cNvSpPr>
          <p:nvPr>
            <p:ph type="title"/>
          </p:nvPr>
        </p:nvSpPr>
        <p:spPr/>
        <p:txBody>
          <a:bodyPr/>
          <a:lstStyle/>
          <a:p>
            <a:r>
              <a:rPr lang="en-US" dirty="0">
                <a:solidFill>
                  <a:srgbClr val="FF0000"/>
                </a:solidFill>
              </a:rPr>
              <a:t>Feature importance value</a:t>
            </a:r>
            <a:endParaRPr lang="en-IN" dirty="0">
              <a:solidFill>
                <a:srgbClr val="FF0000"/>
              </a:solidFill>
            </a:endParaRPr>
          </a:p>
        </p:txBody>
      </p:sp>
      <p:pic>
        <p:nvPicPr>
          <p:cNvPr id="5" name="Content Placeholder 4">
            <a:extLst>
              <a:ext uri="{FF2B5EF4-FFF2-40B4-BE49-F238E27FC236}">
                <a16:creationId xmlns:a16="http://schemas.microsoft.com/office/drawing/2014/main" id="{A4B7E36C-4831-4487-AA4E-44D5406D2D6E}"/>
              </a:ext>
            </a:extLst>
          </p:cNvPr>
          <p:cNvPicPr>
            <a:picLocks noGrp="1" noChangeAspect="1"/>
          </p:cNvPicPr>
          <p:nvPr>
            <p:ph idx="1"/>
          </p:nvPr>
        </p:nvPicPr>
        <p:blipFill>
          <a:blip r:embed="rId2"/>
          <a:stretch>
            <a:fillRect/>
          </a:stretch>
        </p:blipFill>
        <p:spPr>
          <a:xfrm>
            <a:off x="3098307" y="2097088"/>
            <a:ext cx="6125592" cy="4516776"/>
          </a:xfrm>
        </p:spPr>
      </p:pic>
    </p:spTree>
    <p:extLst>
      <p:ext uri="{BB962C8B-B14F-4D97-AF65-F5344CB8AC3E}">
        <p14:creationId xmlns:p14="http://schemas.microsoft.com/office/powerpoint/2010/main" val="3460385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D068-1D80-4F5A-B4BE-17D5BCE61BDD}"/>
              </a:ext>
            </a:extLst>
          </p:cNvPr>
          <p:cNvSpPr>
            <a:spLocks noGrp="1"/>
          </p:cNvSpPr>
          <p:nvPr>
            <p:ph type="title"/>
          </p:nvPr>
        </p:nvSpPr>
        <p:spPr>
          <a:xfrm>
            <a:off x="1339680" y="-666033"/>
            <a:ext cx="9302752" cy="2748429"/>
          </a:xfrm>
        </p:spPr>
        <p:txBody>
          <a:bodyPr>
            <a:normAutofit/>
          </a:bodyPr>
          <a:lstStyle/>
          <a:p>
            <a:r>
              <a:rPr lang="en-IN" sz="2800" dirty="0">
                <a:solidFill>
                  <a:srgbClr val="FF0000"/>
                </a:solidFill>
              </a:rPr>
              <a:t>Prrediction of new data</a:t>
            </a:r>
          </a:p>
        </p:txBody>
      </p:sp>
      <p:sp>
        <p:nvSpPr>
          <p:cNvPr id="3" name="Text Placeholder 2">
            <a:extLst>
              <a:ext uri="{FF2B5EF4-FFF2-40B4-BE49-F238E27FC236}">
                <a16:creationId xmlns:a16="http://schemas.microsoft.com/office/drawing/2014/main" id="{D5A2267F-0EA1-46ED-AE1D-598B2B2298A0}"/>
              </a:ext>
            </a:extLst>
          </p:cNvPr>
          <p:cNvSpPr>
            <a:spLocks noGrp="1"/>
          </p:cNvSpPr>
          <p:nvPr>
            <p:ph type="body" sz="half" idx="13"/>
          </p:nvPr>
        </p:nvSpPr>
        <p:spPr>
          <a:xfrm>
            <a:off x="1614906" y="1163895"/>
            <a:ext cx="8752299" cy="548968"/>
          </a:xfrm>
        </p:spPr>
        <p:txBody>
          <a:bodyPr>
            <a:noAutofit/>
          </a:bodyPr>
          <a:lstStyle/>
          <a:p>
            <a:r>
              <a:rPr lang="en-IN" sz="1600" dirty="0">
                <a:solidFill>
                  <a:schemeClr val="bg2">
                    <a:lumMod val="50000"/>
                  </a:schemeClr>
                </a:solidFill>
              </a:rPr>
              <a:t>austro = ['male','yes','southeast',25,30.5,2]</a:t>
            </a:r>
          </a:p>
          <a:p>
            <a:r>
              <a:rPr lang="en-IN" sz="1600" dirty="0">
                <a:solidFill>
                  <a:schemeClr val="bg2">
                    <a:lumMod val="50000"/>
                  </a:schemeClr>
                </a:solidFill>
              </a:rPr>
              <a:t>print('austro - ',str(austro))</a:t>
            </a:r>
          </a:p>
          <a:p>
            <a:r>
              <a:rPr lang="en-IN" sz="1600" dirty="0">
                <a:solidFill>
                  <a:schemeClr val="bg2">
                    <a:lumMod val="50000"/>
                  </a:schemeClr>
                </a:solidFill>
              </a:rPr>
              <a:t>austro[0] = le_sex.transform([austro[0]])[0] </a:t>
            </a:r>
          </a:p>
          <a:p>
            <a:r>
              <a:rPr lang="en-IN" sz="1600" dirty="0">
                <a:solidFill>
                  <a:schemeClr val="bg2">
                    <a:lumMod val="50000"/>
                  </a:schemeClr>
                </a:solidFill>
              </a:rPr>
              <a:t>austro[1] = le_smoker.transform([austro[1]])[0] </a:t>
            </a:r>
          </a:p>
          <a:p>
            <a:r>
              <a:rPr lang="en-IN" sz="1600" dirty="0">
                <a:solidFill>
                  <a:schemeClr val="bg2">
                    <a:lumMod val="50000"/>
                  </a:schemeClr>
                </a:solidFill>
              </a:rPr>
              <a:t>austro[2] = le_region.transform([austro[2]])[0] </a:t>
            </a:r>
          </a:p>
          <a:p>
            <a:r>
              <a:rPr lang="en-IN" sz="1600" dirty="0">
                <a:solidFill>
                  <a:schemeClr val="bg2">
                    <a:lumMod val="50000"/>
                  </a:schemeClr>
                </a:solidFill>
              </a:rPr>
              <a:t>X = sc.transform([austro])</a:t>
            </a:r>
          </a:p>
          <a:p>
            <a:r>
              <a:rPr lang="en-IN" sz="1600" dirty="0">
                <a:solidFill>
                  <a:schemeClr val="bg2">
                    <a:lumMod val="50000"/>
                  </a:schemeClr>
                </a:solidFill>
              </a:rPr>
              <a:t>cost_for_austro = regressor.predict(X)[0]</a:t>
            </a:r>
          </a:p>
          <a:p>
            <a:r>
              <a:rPr lang="en-IN" sz="1600" dirty="0">
                <a:solidFill>
                  <a:schemeClr val="bg2">
                    <a:lumMod val="50000"/>
                  </a:schemeClr>
                </a:solidFill>
              </a:rPr>
              <a:t>print('Cost for austro = ',cost_for_austro,'\n\n')</a:t>
            </a:r>
          </a:p>
        </p:txBody>
      </p:sp>
      <p:sp>
        <p:nvSpPr>
          <p:cNvPr id="4" name="Text Placeholder 3">
            <a:extLst>
              <a:ext uri="{FF2B5EF4-FFF2-40B4-BE49-F238E27FC236}">
                <a16:creationId xmlns:a16="http://schemas.microsoft.com/office/drawing/2014/main" id="{EC2BDE09-1E5B-4E87-B8B7-C4E9C0A0D207}"/>
              </a:ext>
            </a:extLst>
          </p:cNvPr>
          <p:cNvSpPr>
            <a:spLocks noGrp="1"/>
          </p:cNvSpPr>
          <p:nvPr>
            <p:ph type="body" sz="half" idx="2"/>
          </p:nvPr>
        </p:nvSpPr>
        <p:spPr>
          <a:xfrm>
            <a:off x="1142999" y="4797609"/>
            <a:ext cx="9906002" cy="1489496"/>
          </a:xfrm>
        </p:spPr>
        <p:txBody>
          <a:bodyPr>
            <a:normAutofit/>
          </a:bodyPr>
          <a:lstStyle/>
          <a:p>
            <a:r>
              <a:rPr lang="en-IN" sz="2400" dirty="0">
                <a:solidFill>
                  <a:schemeClr val="bg1">
                    <a:lumMod val="95000"/>
                    <a:lumOff val="5000"/>
                  </a:schemeClr>
                </a:solidFill>
              </a:rPr>
              <a:t>The cost that can be claimed by an individual is predicted </a:t>
            </a:r>
          </a:p>
        </p:txBody>
      </p:sp>
    </p:spTree>
    <p:extLst>
      <p:ext uri="{BB962C8B-B14F-4D97-AF65-F5344CB8AC3E}">
        <p14:creationId xmlns:p14="http://schemas.microsoft.com/office/powerpoint/2010/main" val="123509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alpha val="1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5F65-E258-4158-BB2C-3D971CF683E1}"/>
              </a:ext>
            </a:extLst>
          </p:cNvPr>
          <p:cNvSpPr>
            <a:spLocks noGrp="1"/>
          </p:cNvSpPr>
          <p:nvPr>
            <p:ph type="title"/>
          </p:nvPr>
        </p:nvSpPr>
        <p:spPr/>
        <p:txBody>
          <a:bodyPr/>
          <a:lstStyle/>
          <a:p>
            <a:r>
              <a:rPr lang="en-IN" dirty="0">
                <a:solidFill>
                  <a:srgbClr val="FF0000"/>
                </a:solidFill>
              </a:rPr>
              <a:t>The output of the new predicted dATA</a:t>
            </a:r>
          </a:p>
        </p:txBody>
      </p:sp>
      <p:pic>
        <p:nvPicPr>
          <p:cNvPr id="5" name="Content Placeholder 4">
            <a:extLst>
              <a:ext uri="{FF2B5EF4-FFF2-40B4-BE49-F238E27FC236}">
                <a16:creationId xmlns:a16="http://schemas.microsoft.com/office/drawing/2014/main" id="{30CE22FB-51CF-4A13-80A8-E4FA1889E6DB}"/>
              </a:ext>
            </a:extLst>
          </p:cNvPr>
          <p:cNvPicPr>
            <a:picLocks noGrp="1" noChangeAspect="1"/>
          </p:cNvPicPr>
          <p:nvPr>
            <p:ph idx="1"/>
          </p:nvPr>
        </p:nvPicPr>
        <p:blipFill>
          <a:blip r:embed="rId2"/>
          <a:stretch>
            <a:fillRect/>
          </a:stretch>
        </p:blipFill>
        <p:spPr>
          <a:xfrm>
            <a:off x="2565647" y="2689934"/>
            <a:ext cx="6329777" cy="2166151"/>
          </a:xfrm>
        </p:spPr>
      </p:pic>
    </p:spTree>
    <p:extLst>
      <p:ext uri="{BB962C8B-B14F-4D97-AF65-F5344CB8AC3E}">
        <p14:creationId xmlns:p14="http://schemas.microsoft.com/office/powerpoint/2010/main" val="3114898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F275-DED6-4DDB-80B1-983622A7281D}"/>
              </a:ext>
            </a:extLst>
          </p:cNvPr>
          <p:cNvSpPr>
            <a:spLocks noGrp="1"/>
          </p:cNvSpPr>
          <p:nvPr>
            <p:ph type="ctrTitle"/>
          </p:nvPr>
        </p:nvSpPr>
        <p:spPr>
          <a:xfrm>
            <a:off x="2249379" y="206375"/>
            <a:ext cx="8791575" cy="2387600"/>
          </a:xfrm>
        </p:spPr>
        <p:txBody>
          <a:bodyPr/>
          <a:lstStyle/>
          <a:p>
            <a:r>
              <a:rPr lang="en-IN" dirty="0">
                <a:solidFill>
                  <a:schemeClr val="bg1">
                    <a:lumMod val="95000"/>
                    <a:lumOff val="5000"/>
                  </a:schemeClr>
                </a:solidFill>
              </a:rPr>
              <a:t>         THANK YOU!</a:t>
            </a:r>
          </a:p>
        </p:txBody>
      </p:sp>
      <p:sp>
        <p:nvSpPr>
          <p:cNvPr id="3" name="Subtitle 2">
            <a:extLst>
              <a:ext uri="{FF2B5EF4-FFF2-40B4-BE49-F238E27FC236}">
                <a16:creationId xmlns:a16="http://schemas.microsoft.com/office/drawing/2014/main" id="{503ABF16-DAE0-4ED5-964C-EDBB203D2C28}"/>
              </a:ext>
            </a:extLst>
          </p:cNvPr>
          <p:cNvSpPr>
            <a:spLocks noGrp="1"/>
          </p:cNvSpPr>
          <p:nvPr>
            <p:ph type="subTitle" idx="1"/>
          </p:nvPr>
        </p:nvSpPr>
        <p:spPr>
          <a:xfrm>
            <a:off x="6645166" y="4111626"/>
            <a:ext cx="8791575" cy="1655762"/>
          </a:xfrm>
        </p:spPr>
        <p:txBody>
          <a:bodyPr>
            <a:normAutofit fontScale="92500" lnSpcReduction="20000"/>
          </a:bodyPr>
          <a:lstStyle/>
          <a:p>
            <a:r>
              <a:rPr lang="en-IN" dirty="0">
                <a:solidFill>
                  <a:schemeClr val="tx1"/>
                </a:solidFill>
                <a:latin typeface="MV Boli" panose="02000500030200090000" pitchFamily="2" charset="0"/>
                <a:cs typeface="MV Boli" panose="02000500030200090000" pitchFamily="2" charset="0"/>
              </a:rPr>
              <a:t>Done by</a:t>
            </a:r>
          </a:p>
          <a:p>
            <a:r>
              <a:rPr lang="en-IN" dirty="0">
                <a:solidFill>
                  <a:schemeClr val="tx1"/>
                </a:solidFill>
                <a:latin typeface="MV Boli" panose="02000500030200090000" pitchFamily="2" charset="0"/>
                <a:cs typeface="MV Boli" panose="02000500030200090000" pitchFamily="2" charset="0"/>
              </a:rPr>
              <a:t>UVA PRASANTH.P</a:t>
            </a:r>
          </a:p>
          <a:p>
            <a:r>
              <a:rPr lang="en-IN" dirty="0">
                <a:solidFill>
                  <a:schemeClr val="tx1"/>
                </a:solidFill>
                <a:latin typeface="MV Boli" panose="02000500030200090000" pitchFamily="2" charset="0"/>
                <a:cs typeface="MV Boli" panose="02000500030200090000" pitchFamily="2" charset="0"/>
              </a:rPr>
              <a:t>AUSTRO FLOVIN .V</a:t>
            </a:r>
          </a:p>
          <a:p>
            <a:r>
              <a:rPr lang="en-IN" dirty="0">
                <a:solidFill>
                  <a:schemeClr val="tx1"/>
                </a:solidFill>
                <a:latin typeface="MV Boli" panose="02000500030200090000" pitchFamily="2" charset="0"/>
                <a:cs typeface="MV Boli" panose="02000500030200090000" pitchFamily="2" charset="0"/>
              </a:rPr>
              <a:t>JEFFRY DANIEL JEBAKUMAR.C</a:t>
            </a:r>
          </a:p>
        </p:txBody>
      </p:sp>
    </p:spTree>
    <p:extLst>
      <p:ext uri="{BB962C8B-B14F-4D97-AF65-F5344CB8AC3E}">
        <p14:creationId xmlns:p14="http://schemas.microsoft.com/office/powerpoint/2010/main" val="51329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C3412-15AB-4684-AC70-2F98668DF820}"/>
              </a:ext>
            </a:extLst>
          </p:cNvPr>
          <p:cNvSpPr/>
          <p:nvPr/>
        </p:nvSpPr>
        <p:spPr>
          <a:xfrm>
            <a:off x="1482571" y="1459858"/>
            <a:ext cx="9543495" cy="3785652"/>
          </a:xfrm>
          <a:prstGeom prst="rect">
            <a:avLst/>
          </a:prstGeom>
        </p:spPr>
        <p:txBody>
          <a:bodyPr wrap="square">
            <a:spAutoFit/>
          </a:bodyPr>
          <a:lstStyle/>
          <a:p>
            <a:r>
              <a:rPr lang="en-IN" sz="2400" dirty="0">
                <a:solidFill>
                  <a:schemeClr val="bg2">
                    <a:lumMod val="50000"/>
                  </a:schemeClr>
                </a:solidFill>
                <a:latin typeface="Constantia" panose="02030602050306030303" pitchFamily="18" charset="0"/>
              </a:rPr>
              <a:t>Healthcare insurance in india is one of the fastest growing industries.However,this wide scope for growth indicates the limited penetration of health insurance among the Indian population.According to latest report by NSSO(National Sample Survey Organisation) only 20%of Indian population had health insurance coverage.Only 18 percent of population residing in urban areas and 14 percent population residing in rural areas had any form of health insurance coverage.Our aim is to make every people to know their cost for claiming the health insurance policy using the machine learning algorithm .</a:t>
            </a:r>
          </a:p>
        </p:txBody>
      </p:sp>
      <p:sp>
        <p:nvSpPr>
          <p:cNvPr id="5" name="Rectangle 4">
            <a:extLst>
              <a:ext uri="{FF2B5EF4-FFF2-40B4-BE49-F238E27FC236}">
                <a16:creationId xmlns:a16="http://schemas.microsoft.com/office/drawing/2014/main" id="{C0FB3DB0-253F-4FD8-A1F9-D1857068FF06}"/>
              </a:ext>
            </a:extLst>
          </p:cNvPr>
          <p:cNvSpPr/>
          <p:nvPr/>
        </p:nvSpPr>
        <p:spPr>
          <a:xfrm>
            <a:off x="1376038" y="525976"/>
            <a:ext cx="6010183" cy="646331"/>
          </a:xfrm>
          <a:prstGeom prst="rect">
            <a:avLst/>
          </a:prstGeom>
        </p:spPr>
        <p:txBody>
          <a:bodyPr wrap="square">
            <a:spAutoFit/>
          </a:bodyPr>
          <a:lstStyle/>
          <a:p>
            <a:r>
              <a:rPr lang="en-IN" sz="3600" dirty="0">
                <a:solidFill>
                  <a:srgbClr val="FF0000"/>
                </a:solidFill>
              </a:rPr>
              <a:t>ABSTRACT</a:t>
            </a:r>
          </a:p>
        </p:txBody>
      </p:sp>
    </p:spTree>
    <p:extLst>
      <p:ext uri="{BB962C8B-B14F-4D97-AF65-F5344CB8AC3E}">
        <p14:creationId xmlns:p14="http://schemas.microsoft.com/office/powerpoint/2010/main" val="241336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AA8A-2D12-4DEA-A1B0-6D019A58CE22}"/>
              </a:ext>
            </a:extLst>
          </p:cNvPr>
          <p:cNvSpPr>
            <a:spLocks noGrp="1"/>
          </p:cNvSpPr>
          <p:nvPr>
            <p:ph type="title"/>
          </p:nvPr>
        </p:nvSpPr>
        <p:spPr>
          <a:xfrm>
            <a:off x="922336" y="-1543049"/>
            <a:ext cx="9906000" cy="2852737"/>
          </a:xfrm>
        </p:spPr>
        <p:txBody>
          <a:bodyPr/>
          <a:lstStyle/>
          <a:p>
            <a:r>
              <a:rPr lang="en-IN" dirty="0">
                <a:solidFill>
                  <a:srgbClr val="FF0000"/>
                </a:solidFill>
              </a:rPr>
              <a:t>TYPES OF HEALTH INSURANCE</a:t>
            </a:r>
          </a:p>
        </p:txBody>
      </p:sp>
      <p:sp>
        <p:nvSpPr>
          <p:cNvPr id="3" name="Text Placeholder 2">
            <a:extLst>
              <a:ext uri="{FF2B5EF4-FFF2-40B4-BE49-F238E27FC236}">
                <a16:creationId xmlns:a16="http://schemas.microsoft.com/office/drawing/2014/main" id="{C937E5FB-3CA9-4BA3-B44D-F7C31CE59F34}"/>
              </a:ext>
            </a:extLst>
          </p:cNvPr>
          <p:cNvSpPr>
            <a:spLocks noGrp="1"/>
          </p:cNvSpPr>
          <p:nvPr>
            <p:ph type="body" idx="1"/>
          </p:nvPr>
        </p:nvSpPr>
        <p:spPr>
          <a:xfrm>
            <a:off x="1227136" y="1638726"/>
            <a:ext cx="9906000" cy="1374776"/>
          </a:xfrm>
          <a:noFill/>
        </p:spPr>
        <p:txBody>
          <a:bodyPr>
            <a:normAutofit/>
          </a:bodyPr>
          <a:lstStyle/>
          <a:p>
            <a:pPr marL="342900" indent="-342900">
              <a:buFont typeface="+mj-lt"/>
              <a:buAutoNum type="arabicPeriod"/>
            </a:pPr>
            <a:r>
              <a:rPr lang="en-IN" sz="2000" dirty="0">
                <a:solidFill>
                  <a:schemeClr val="bg1">
                    <a:lumMod val="95000"/>
                    <a:lumOff val="5000"/>
                  </a:schemeClr>
                </a:solidFill>
                <a:latin typeface="Times New Roman" panose="02020603050405020304" pitchFamily="18" charset="0"/>
                <a:cs typeface="Times New Roman" panose="02020603050405020304" pitchFamily="18" charset="0"/>
              </a:rPr>
              <a:t>HOSPITALIZATION PLANS</a:t>
            </a:r>
          </a:p>
        </p:txBody>
      </p:sp>
      <p:sp>
        <p:nvSpPr>
          <p:cNvPr id="4" name="Rectangle 3">
            <a:extLst>
              <a:ext uri="{FF2B5EF4-FFF2-40B4-BE49-F238E27FC236}">
                <a16:creationId xmlns:a16="http://schemas.microsoft.com/office/drawing/2014/main" id="{BF2B42DB-8B60-4936-818D-A152F5814CDB}"/>
              </a:ext>
            </a:extLst>
          </p:cNvPr>
          <p:cNvSpPr/>
          <p:nvPr/>
        </p:nvSpPr>
        <p:spPr>
          <a:xfrm>
            <a:off x="2000251" y="2208525"/>
            <a:ext cx="9686924" cy="646331"/>
          </a:xfrm>
          <a:prstGeom prst="rect">
            <a:avLst/>
          </a:prstGeom>
        </p:spPr>
        <p:txBody>
          <a:bodyPr wrap="square">
            <a:spAutoFit/>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If the family applies for a family health plan cover of Rs 3 lakhs, then any family member can claim medical benefit for more than Rs 1 lakh so long as it is within the overall sum assured of Rs 3 lakhs.</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F707DDF-F904-48E9-BFE4-398AEE9DBA3D}"/>
              </a:ext>
            </a:extLst>
          </p:cNvPr>
          <p:cNvSpPr/>
          <p:nvPr/>
        </p:nvSpPr>
        <p:spPr>
          <a:xfrm>
            <a:off x="1227135" y="3342540"/>
            <a:ext cx="9905999" cy="3262432"/>
          </a:xfrm>
          <a:prstGeom prst="rect">
            <a:avLst/>
          </a:prstGeom>
        </p:spPr>
        <p:txBody>
          <a:bodyPr wrap="square">
            <a:spAutoFit/>
          </a:bodyPr>
          <a:lstStyle/>
          <a:p>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2.HOSPITAL DAILY CASH BENEFIT PLANS</a:t>
            </a:r>
          </a:p>
          <a:p>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		</a:t>
            </a:r>
          </a:p>
          <a:p>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Hospital daily cash benefit plans gives you a daily benefit for every 24 hours.</a:t>
            </a:r>
          </a:p>
          <a:p>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3.</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CRITICAL ILLNESS PLANS</a:t>
            </a:r>
          </a:p>
          <a:p>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		 By nature, critical illnesses are high severity and low frequency and cost of treatment is higher compared to regular medical problems like heart attack, stroke, among others.</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		</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		</a:t>
            </a:r>
          </a:p>
          <a:p>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		</a:t>
            </a:r>
            <a:endParaRPr lang="en-IN" sz="20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72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74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A05198-E637-4B4D-91A2-5F72C580045F}"/>
              </a:ext>
            </a:extLst>
          </p:cNvPr>
          <p:cNvSpPr/>
          <p:nvPr/>
        </p:nvSpPr>
        <p:spPr>
          <a:xfrm>
            <a:off x="1793290" y="1289456"/>
            <a:ext cx="8966446" cy="4524315"/>
          </a:xfrm>
          <a:prstGeom prst="rect">
            <a:avLst/>
          </a:prstGeom>
          <a:noFill/>
        </p:spPr>
        <p:txBody>
          <a:bodyPr wrap="square">
            <a:spAutoFit/>
          </a:bodyPr>
          <a:lstStyle/>
          <a:p>
            <a:r>
              <a:rPr lang="en-IN" sz="2400" dirty="0">
                <a:solidFill>
                  <a:schemeClr val="bg2">
                    <a:lumMod val="50000"/>
                  </a:schemeClr>
                </a:solidFill>
                <a:latin typeface="Constantia" panose="02030602050306030303" pitchFamily="18" charset="0"/>
              </a:rPr>
              <a:t>Due to tight schedule these days ,it has become quite impossible to visit different offices or branches of different health insurance companies in order to compare various medical insurance policies. So the insurance offices understands the dilemma of the customer and offered a platform where you can compare health insurance policies online.</a:t>
            </a:r>
          </a:p>
          <a:p>
            <a:endParaRPr lang="en-IN" sz="2400" dirty="0">
              <a:solidFill>
                <a:schemeClr val="bg2">
                  <a:lumMod val="50000"/>
                </a:schemeClr>
              </a:solidFill>
            </a:endParaRPr>
          </a:p>
          <a:p>
            <a:r>
              <a:rPr lang="en-IN" sz="2400" dirty="0">
                <a:solidFill>
                  <a:srgbClr val="FF0000"/>
                </a:solidFill>
              </a:rPr>
              <a:t>Steps followed by several policy offices</a:t>
            </a:r>
          </a:p>
          <a:p>
            <a:r>
              <a:rPr lang="en-IN" sz="2400" dirty="0">
                <a:solidFill>
                  <a:schemeClr val="bg2">
                    <a:lumMod val="50000"/>
                  </a:schemeClr>
                </a:solidFill>
              </a:rPr>
              <a:t>*</a:t>
            </a:r>
            <a:r>
              <a:rPr lang="en-IN" sz="2400" dirty="0">
                <a:solidFill>
                  <a:schemeClr val="bg2">
                    <a:lumMod val="50000"/>
                  </a:schemeClr>
                </a:solidFill>
                <a:latin typeface="Constantia" panose="02030602050306030303" pitchFamily="18" charset="0"/>
              </a:rPr>
              <a:t>Know your clients</a:t>
            </a:r>
          </a:p>
          <a:p>
            <a:r>
              <a:rPr lang="en-IN" sz="2400" dirty="0">
                <a:solidFill>
                  <a:schemeClr val="bg2">
                    <a:lumMod val="50000"/>
                  </a:schemeClr>
                </a:solidFill>
                <a:latin typeface="Constantia" panose="02030602050306030303" pitchFamily="18" charset="0"/>
              </a:rPr>
              <a:t>*Slice and dice the data                                 </a:t>
            </a:r>
          </a:p>
          <a:p>
            <a:r>
              <a:rPr lang="en-IN" sz="2400" dirty="0">
                <a:solidFill>
                  <a:schemeClr val="bg2">
                    <a:lumMod val="50000"/>
                  </a:schemeClr>
                </a:solidFill>
                <a:latin typeface="Constantia" panose="02030602050306030303" pitchFamily="18" charset="0"/>
              </a:rPr>
              <a:t>*Make it a process                                                    </a:t>
            </a:r>
          </a:p>
          <a:p>
            <a:r>
              <a:rPr lang="en-IN" sz="2400" dirty="0">
                <a:solidFill>
                  <a:schemeClr val="bg2">
                    <a:lumMod val="50000"/>
                  </a:schemeClr>
                </a:solidFill>
                <a:latin typeface="Constantia" panose="02030602050306030303" pitchFamily="18" charset="0"/>
              </a:rPr>
              <a:t>*Use email marketting</a:t>
            </a:r>
          </a:p>
        </p:txBody>
      </p:sp>
      <p:sp>
        <p:nvSpPr>
          <p:cNvPr id="4" name="Rectangle 3">
            <a:extLst>
              <a:ext uri="{FF2B5EF4-FFF2-40B4-BE49-F238E27FC236}">
                <a16:creationId xmlns:a16="http://schemas.microsoft.com/office/drawing/2014/main" id="{9E3AC9D3-5D45-41CD-802C-200F6FD0059A}"/>
              </a:ext>
            </a:extLst>
          </p:cNvPr>
          <p:cNvSpPr/>
          <p:nvPr/>
        </p:nvSpPr>
        <p:spPr>
          <a:xfrm>
            <a:off x="1571349" y="453059"/>
            <a:ext cx="7421732" cy="523220"/>
          </a:xfrm>
          <a:prstGeom prst="rect">
            <a:avLst/>
          </a:prstGeom>
        </p:spPr>
        <p:txBody>
          <a:bodyPr wrap="square">
            <a:spAutoFit/>
          </a:bodyPr>
          <a:lstStyle/>
          <a:p>
            <a:r>
              <a:rPr lang="en-IN" sz="2800" dirty="0">
                <a:solidFill>
                  <a:srgbClr val="FF0000"/>
                </a:solidFill>
              </a:rPr>
              <a:t>EXISTING SYSTEMS</a:t>
            </a:r>
          </a:p>
        </p:txBody>
      </p:sp>
    </p:spTree>
    <p:extLst>
      <p:ext uri="{BB962C8B-B14F-4D97-AF65-F5344CB8AC3E}">
        <p14:creationId xmlns:p14="http://schemas.microsoft.com/office/powerpoint/2010/main" val="344954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08DD59-964F-4034-94F6-F9BBFCE7DE58}"/>
              </a:ext>
            </a:extLst>
          </p:cNvPr>
          <p:cNvSpPr/>
          <p:nvPr/>
        </p:nvSpPr>
        <p:spPr>
          <a:xfrm>
            <a:off x="1592062" y="1163881"/>
            <a:ext cx="6096000" cy="523220"/>
          </a:xfrm>
          <a:prstGeom prst="rect">
            <a:avLst/>
          </a:prstGeom>
        </p:spPr>
        <p:txBody>
          <a:bodyPr>
            <a:spAutoFit/>
          </a:bodyPr>
          <a:lstStyle/>
          <a:p>
            <a:r>
              <a:rPr lang="en-IN" sz="2800" dirty="0">
                <a:solidFill>
                  <a:srgbClr val="FF0000"/>
                </a:solidFill>
              </a:rPr>
              <a:t>PROPOSED  SYSTEM</a:t>
            </a:r>
          </a:p>
        </p:txBody>
      </p:sp>
      <p:sp>
        <p:nvSpPr>
          <p:cNvPr id="4" name="Rectangle 3">
            <a:extLst>
              <a:ext uri="{FF2B5EF4-FFF2-40B4-BE49-F238E27FC236}">
                <a16:creationId xmlns:a16="http://schemas.microsoft.com/office/drawing/2014/main" id="{AEB33D25-5DBC-4043-9393-123815CF5F0A}"/>
              </a:ext>
            </a:extLst>
          </p:cNvPr>
          <p:cNvSpPr/>
          <p:nvPr/>
        </p:nvSpPr>
        <p:spPr>
          <a:xfrm>
            <a:off x="1592062" y="2106201"/>
            <a:ext cx="8892465" cy="2308324"/>
          </a:xfrm>
          <a:prstGeom prst="rect">
            <a:avLst/>
          </a:prstGeom>
        </p:spPr>
        <p:txBody>
          <a:bodyPr wrap="square">
            <a:spAutoFit/>
          </a:bodyPr>
          <a:lstStyle/>
          <a:p>
            <a:r>
              <a:rPr lang="en-IN" sz="2400" dirty="0">
                <a:solidFill>
                  <a:schemeClr val="bg2">
                    <a:lumMod val="50000"/>
                  </a:schemeClr>
                </a:solidFill>
                <a:latin typeface="Constantia" panose="02030602050306030303" pitchFamily="18" charset="0"/>
              </a:rPr>
              <a:t>Insurance companies apply numerous models for analysing and predicting the health insurance cost . They use several statistical techniques . Machine learning approach is used for predicting high cost expenditures in health care . In machine learning , for handling large number of data ,we used to split the data into 3 sets(Training,development and test set)</a:t>
            </a:r>
          </a:p>
        </p:txBody>
      </p:sp>
    </p:spTree>
    <p:extLst>
      <p:ext uri="{BB962C8B-B14F-4D97-AF65-F5344CB8AC3E}">
        <p14:creationId xmlns:p14="http://schemas.microsoft.com/office/powerpoint/2010/main" val="75715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072D-C8BA-4A4B-9766-E037F266C365}"/>
              </a:ext>
            </a:extLst>
          </p:cNvPr>
          <p:cNvSpPr>
            <a:spLocks noGrp="1"/>
          </p:cNvSpPr>
          <p:nvPr>
            <p:ph type="title"/>
          </p:nvPr>
        </p:nvSpPr>
        <p:spPr>
          <a:xfrm>
            <a:off x="954934" y="581487"/>
            <a:ext cx="9906001" cy="857734"/>
          </a:xfrm>
        </p:spPr>
        <p:txBody>
          <a:bodyPr/>
          <a:lstStyle/>
          <a:p>
            <a:r>
              <a:rPr lang="en-IN" dirty="0">
                <a:solidFill>
                  <a:srgbClr val="FF0000"/>
                </a:solidFill>
              </a:rPr>
              <a:t>ARCHITECTURE</a:t>
            </a:r>
          </a:p>
        </p:txBody>
      </p:sp>
      <p:sp>
        <p:nvSpPr>
          <p:cNvPr id="3" name="Text Placeholder 2">
            <a:extLst>
              <a:ext uri="{FF2B5EF4-FFF2-40B4-BE49-F238E27FC236}">
                <a16:creationId xmlns:a16="http://schemas.microsoft.com/office/drawing/2014/main" id="{6E312DBD-66C2-4DF5-8E58-25E2F29ACF14}"/>
              </a:ext>
            </a:extLst>
          </p:cNvPr>
          <p:cNvSpPr>
            <a:spLocks noGrp="1"/>
          </p:cNvSpPr>
          <p:nvPr>
            <p:ph type="body" sz="half" idx="2"/>
          </p:nvPr>
        </p:nvSpPr>
        <p:spPr>
          <a:xfrm>
            <a:off x="3151573" y="1899823"/>
            <a:ext cx="10424433" cy="4438834"/>
          </a:xfrm>
        </p:spPr>
        <p:txBody>
          <a:bodyPr>
            <a:normAutofit/>
          </a:bodyPr>
          <a:lstStyle/>
          <a:p>
            <a:pPr marL="285750" indent="-285750">
              <a:buFont typeface="Wingdings" panose="05000000000000000000" pitchFamily="2" charset="2"/>
              <a:buChar char="v"/>
            </a:pPr>
            <a:r>
              <a:rPr lang="en-IN" dirty="0">
                <a:solidFill>
                  <a:schemeClr val="bg1"/>
                </a:solidFill>
                <a:latin typeface="Dubai Medium" panose="020B0603030403030204" pitchFamily="34" charset="-78"/>
                <a:cs typeface="Dubai Medium" panose="020B0603030403030204" pitchFamily="34" charset="-78"/>
              </a:rPr>
              <a:t> </a:t>
            </a:r>
            <a:r>
              <a:rPr lang="en-IN" sz="2000" dirty="0">
                <a:solidFill>
                  <a:schemeClr val="bg1"/>
                </a:solidFill>
                <a:latin typeface="Dubai Medium" panose="020B0603030403030204" pitchFamily="34" charset="-78"/>
                <a:cs typeface="Dubai Medium" panose="020B0603030403030204" pitchFamily="34" charset="-78"/>
              </a:rPr>
              <a:t>IMPORTING THE LIBRARIES</a:t>
            </a:r>
          </a:p>
          <a:p>
            <a:pPr marL="285750" indent="-285750">
              <a:buFont typeface="Wingdings" panose="05000000000000000000" pitchFamily="2" charset="2"/>
              <a:buChar char="v"/>
            </a:pPr>
            <a:r>
              <a:rPr lang="en-IN" sz="2000" dirty="0">
                <a:solidFill>
                  <a:schemeClr val="bg1"/>
                </a:solidFill>
                <a:latin typeface="Dubai Medium" panose="020B0603030403030204" pitchFamily="34" charset="-78"/>
                <a:cs typeface="Dubai Medium" panose="020B0603030403030204" pitchFamily="34" charset="-78"/>
              </a:rPr>
              <a:t>READING THE CSV FILE</a:t>
            </a:r>
          </a:p>
          <a:p>
            <a:pPr marL="285750" indent="-285750">
              <a:buFont typeface="Wingdings" panose="05000000000000000000" pitchFamily="2" charset="2"/>
              <a:buChar char="v"/>
            </a:pPr>
            <a:r>
              <a:rPr lang="en-IN" sz="2000" dirty="0">
                <a:solidFill>
                  <a:schemeClr val="bg1"/>
                </a:solidFill>
                <a:latin typeface="Dubai Medium" panose="020B0603030403030204" pitchFamily="34" charset="-78"/>
                <a:cs typeface="Dubai Medium" panose="020B0603030403030204" pitchFamily="34" charset="-78"/>
              </a:rPr>
              <a:t>DATA DISTRIBUTION ANALYSIS</a:t>
            </a:r>
          </a:p>
          <a:p>
            <a:pPr marL="285750" indent="-285750">
              <a:buFont typeface="Wingdings" panose="05000000000000000000" pitchFamily="2" charset="2"/>
              <a:buChar char="v"/>
            </a:pPr>
            <a:r>
              <a:rPr lang="en-IN" sz="2000" dirty="0">
                <a:solidFill>
                  <a:schemeClr val="bg1"/>
                </a:solidFill>
                <a:latin typeface="Dubai Medium" panose="020B0603030403030204" pitchFamily="34" charset="-78"/>
                <a:cs typeface="Dubai Medium" panose="020B0603030403030204" pitchFamily="34" charset="-78"/>
              </a:rPr>
              <a:t>AVERAGE COST ANALYSIS</a:t>
            </a:r>
          </a:p>
          <a:p>
            <a:pPr marL="285750" indent="-285750">
              <a:buFont typeface="Wingdings" panose="05000000000000000000" pitchFamily="2" charset="2"/>
              <a:buChar char="v"/>
            </a:pPr>
            <a:r>
              <a:rPr lang="en-IN" sz="2000" dirty="0">
                <a:solidFill>
                  <a:schemeClr val="bg1"/>
                </a:solidFill>
                <a:latin typeface="Dubai Medium" panose="020B0603030403030204" pitchFamily="34" charset="-78"/>
                <a:cs typeface="Dubai Medium" panose="020B0603030403030204" pitchFamily="34" charset="-78"/>
              </a:rPr>
              <a:t>TRAINING THE MODULE</a:t>
            </a:r>
          </a:p>
          <a:p>
            <a:pPr marL="285750" indent="-285750">
              <a:buFont typeface="Wingdings" panose="05000000000000000000" pitchFamily="2" charset="2"/>
              <a:buChar char="v"/>
            </a:pPr>
            <a:r>
              <a:rPr lang="en-IN" sz="2000" dirty="0">
                <a:solidFill>
                  <a:schemeClr val="bg1"/>
                </a:solidFill>
                <a:latin typeface="Dubai Medium" panose="020B0603030403030204" pitchFamily="34" charset="-78"/>
                <a:cs typeface="Dubai Medium" panose="020B0603030403030204" pitchFamily="34" charset="-78"/>
              </a:rPr>
              <a:t>PREDICTION AND EVALUATION</a:t>
            </a:r>
          </a:p>
          <a:p>
            <a:pPr marL="285750" indent="-285750">
              <a:buFont typeface="Wingdings" panose="05000000000000000000" pitchFamily="2" charset="2"/>
              <a:buChar char="v"/>
            </a:pPr>
            <a:r>
              <a:rPr lang="en-IN" sz="2000" dirty="0">
                <a:solidFill>
                  <a:schemeClr val="bg1"/>
                </a:solidFill>
                <a:latin typeface="Dubai Medium" panose="020B0603030403030204" pitchFamily="34" charset="-78"/>
                <a:cs typeface="Dubai Medium" panose="020B0603030403030204" pitchFamily="34" charset="-78"/>
              </a:rPr>
              <a:t>PLOT THE FEATURE IMPORTANCE OF FOREST</a:t>
            </a:r>
          </a:p>
          <a:p>
            <a:pPr marL="285750" indent="-285750">
              <a:buFont typeface="Wingdings" panose="05000000000000000000" pitchFamily="2" charset="2"/>
              <a:buChar char="v"/>
            </a:pPr>
            <a:r>
              <a:rPr lang="en-IN" sz="2000" dirty="0">
                <a:solidFill>
                  <a:schemeClr val="bg1"/>
                </a:solidFill>
                <a:latin typeface="Dubai Medium" panose="020B0603030403030204" pitchFamily="34" charset="-78"/>
                <a:cs typeface="Dubai Medium" panose="020B0603030403030204" pitchFamily="34" charset="-78"/>
              </a:rPr>
              <a:t>PREDICTING THE NEW DATA</a:t>
            </a:r>
          </a:p>
        </p:txBody>
      </p:sp>
    </p:spTree>
    <p:extLst>
      <p:ext uri="{BB962C8B-B14F-4D97-AF65-F5344CB8AC3E}">
        <p14:creationId xmlns:p14="http://schemas.microsoft.com/office/powerpoint/2010/main" val="289491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F814-F76A-4DE5-BBF0-D0FFEE9A9687}"/>
              </a:ext>
            </a:extLst>
          </p:cNvPr>
          <p:cNvSpPr>
            <a:spLocks noGrp="1"/>
          </p:cNvSpPr>
          <p:nvPr>
            <p:ph type="title"/>
          </p:nvPr>
        </p:nvSpPr>
        <p:spPr/>
        <p:txBody>
          <a:bodyPr/>
          <a:lstStyle/>
          <a:p>
            <a:r>
              <a:rPr lang="en-IN" dirty="0">
                <a:solidFill>
                  <a:srgbClr val="FF0000"/>
                </a:solidFill>
              </a:rPr>
              <a:t>IMPORTING THE LIBRARIES</a:t>
            </a:r>
          </a:p>
        </p:txBody>
      </p:sp>
      <p:sp>
        <p:nvSpPr>
          <p:cNvPr id="3" name="Rectangle 2">
            <a:extLst>
              <a:ext uri="{FF2B5EF4-FFF2-40B4-BE49-F238E27FC236}">
                <a16:creationId xmlns:a16="http://schemas.microsoft.com/office/drawing/2014/main" id="{22990967-DF90-4C37-951A-AC2B9144D06D}"/>
              </a:ext>
            </a:extLst>
          </p:cNvPr>
          <p:cNvSpPr/>
          <p:nvPr/>
        </p:nvSpPr>
        <p:spPr>
          <a:xfrm>
            <a:off x="1760738" y="1916227"/>
            <a:ext cx="8078680" cy="3539430"/>
          </a:xfrm>
          <a:prstGeom prst="rect">
            <a:avLst/>
          </a:prstGeom>
        </p:spPr>
        <p:txBody>
          <a:bodyPr wrap="square">
            <a:spAutoFit/>
          </a:bodyPr>
          <a:lstStyle/>
          <a:p>
            <a:pPr marL="457200" indent="-457200">
              <a:buFont typeface="Arial" panose="020B0604020202020204" pitchFamily="34" charset="0"/>
              <a:buChar char="•"/>
            </a:pPr>
            <a:r>
              <a:rPr lang="en-IN" sz="2800" dirty="0">
                <a:solidFill>
                  <a:srgbClr val="002060"/>
                </a:solidFill>
              </a:rPr>
              <a:t>import pandas as pd</a:t>
            </a:r>
          </a:p>
          <a:p>
            <a:pPr marL="457200" indent="-457200">
              <a:buFont typeface="Arial" panose="020B0604020202020204" pitchFamily="34" charset="0"/>
              <a:buChar char="•"/>
            </a:pPr>
            <a:r>
              <a:rPr lang="en-IN" sz="2800" dirty="0">
                <a:solidFill>
                  <a:srgbClr val="002060"/>
                </a:solidFill>
              </a:rPr>
              <a:t>from matplotlib import pyplot as plt</a:t>
            </a:r>
          </a:p>
          <a:p>
            <a:pPr marL="457200" indent="-457200">
              <a:buFont typeface="Arial" panose="020B0604020202020204" pitchFamily="34" charset="0"/>
              <a:buChar char="•"/>
            </a:pPr>
            <a:r>
              <a:rPr lang="en-IN" sz="2800" dirty="0">
                <a:solidFill>
                  <a:srgbClr val="002060"/>
                </a:solidFill>
              </a:rPr>
              <a:t>from sklearn.ensemble import  ExtraTreesRegressor</a:t>
            </a:r>
          </a:p>
          <a:p>
            <a:pPr marL="457200" indent="-457200">
              <a:buFont typeface="Arial" panose="020B0604020202020204" pitchFamily="34" charset="0"/>
              <a:buChar char="•"/>
            </a:pPr>
            <a:r>
              <a:rPr lang="en-IN" sz="2800" dirty="0">
                <a:solidFill>
                  <a:srgbClr val="002060"/>
                </a:solidFill>
              </a:rPr>
              <a:t>from sklearn.preprocessing import LabelEncoder, StandardScaler</a:t>
            </a:r>
          </a:p>
          <a:p>
            <a:pPr marL="457200" indent="-457200">
              <a:buFont typeface="Arial" panose="020B0604020202020204" pitchFamily="34" charset="0"/>
              <a:buChar char="•"/>
            </a:pPr>
            <a:r>
              <a:rPr lang="en-IN" sz="2800" dirty="0">
                <a:solidFill>
                  <a:srgbClr val="002060"/>
                </a:solidFill>
              </a:rPr>
              <a:t>from sklearn.model_selection import train_test_split</a:t>
            </a:r>
          </a:p>
          <a:p>
            <a:pPr marL="457200" indent="-457200">
              <a:buFont typeface="Arial" panose="020B0604020202020204" pitchFamily="34" charset="0"/>
              <a:buChar char="•"/>
            </a:pPr>
            <a:r>
              <a:rPr lang="en-IN" sz="2800" dirty="0">
                <a:solidFill>
                  <a:srgbClr val="002060"/>
                </a:solidFill>
              </a:rPr>
              <a:t>import numpy as np</a:t>
            </a:r>
          </a:p>
          <a:p>
            <a:pPr marL="457200" indent="-457200">
              <a:buFont typeface="Arial" panose="020B0604020202020204" pitchFamily="34" charset="0"/>
              <a:buChar char="•"/>
            </a:pPr>
            <a:r>
              <a:rPr lang="en-IN" sz="2800" dirty="0">
                <a:solidFill>
                  <a:srgbClr val="002060"/>
                </a:solidFill>
              </a:rPr>
              <a:t>import sklearn.metrics</a:t>
            </a:r>
          </a:p>
        </p:txBody>
      </p:sp>
      <p:sp>
        <p:nvSpPr>
          <p:cNvPr id="4" name="Rectangle 3">
            <a:extLst>
              <a:ext uri="{FF2B5EF4-FFF2-40B4-BE49-F238E27FC236}">
                <a16:creationId xmlns:a16="http://schemas.microsoft.com/office/drawing/2014/main" id="{9CE9146E-6EA4-4A2B-B813-927D33F007FA}"/>
              </a:ext>
            </a:extLst>
          </p:cNvPr>
          <p:cNvSpPr/>
          <p:nvPr/>
        </p:nvSpPr>
        <p:spPr>
          <a:xfrm>
            <a:off x="2089212" y="5541860"/>
            <a:ext cx="6096000" cy="830997"/>
          </a:xfrm>
          <a:prstGeom prst="rect">
            <a:avLst/>
          </a:prstGeom>
        </p:spPr>
        <p:txBody>
          <a:bodyPr>
            <a:spAutoFit/>
          </a:bodyPr>
          <a:lstStyle/>
          <a:p>
            <a:r>
              <a:rPr lang="en-IN" sz="2400" dirty="0">
                <a:solidFill>
                  <a:srgbClr val="FF0000"/>
                </a:solidFill>
              </a:rPr>
              <a:t>Libraries </a:t>
            </a:r>
            <a:r>
              <a:rPr lang="en-US" sz="2400" dirty="0">
                <a:solidFill>
                  <a:srgbClr val="FF0000"/>
                </a:solidFill>
              </a:rPr>
              <a:t> allows us to perform many actions without writing the code.</a:t>
            </a:r>
            <a:endParaRPr lang="en-IN" sz="2400" dirty="0">
              <a:solidFill>
                <a:srgbClr val="FF0000"/>
              </a:solidFill>
            </a:endParaRPr>
          </a:p>
        </p:txBody>
      </p:sp>
    </p:spTree>
    <p:extLst>
      <p:ext uri="{BB962C8B-B14F-4D97-AF65-F5344CB8AC3E}">
        <p14:creationId xmlns:p14="http://schemas.microsoft.com/office/powerpoint/2010/main" val="3675018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ACA753-8287-4783-8557-37A0C5DE80BD}"/>
              </a:ext>
            </a:extLst>
          </p:cNvPr>
          <p:cNvSpPr/>
          <p:nvPr/>
        </p:nvSpPr>
        <p:spPr>
          <a:xfrm>
            <a:off x="1361242" y="611211"/>
            <a:ext cx="6096000" cy="861774"/>
          </a:xfrm>
          <a:prstGeom prst="rect">
            <a:avLst/>
          </a:prstGeom>
        </p:spPr>
        <p:txBody>
          <a:bodyPr>
            <a:spAutoFit/>
          </a:bodyPr>
          <a:lstStyle/>
          <a:p>
            <a:r>
              <a:rPr lang="en-US" sz="3200" dirty="0">
                <a:solidFill>
                  <a:srgbClr val="FF0000"/>
                </a:solidFill>
                <a:latin typeface="+mj-lt"/>
              </a:rPr>
              <a:t>READING THE DATA FROM CSV FILE</a:t>
            </a:r>
          </a:p>
          <a:p>
            <a:endParaRPr lang="en-IN" dirty="0"/>
          </a:p>
        </p:txBody>
      </p:sp>
      <p:sp>
        <p:nvSpPr>
          <p:cNvPr id="3" name="Rectangle 2">
            <a:extLst>
              <a:ext uri="{FF2B5EF4-FFF2-40B4-BE49-F238E27FC236}">
                <a16:creationId xmlns:a16="http://schemas.microsoft.com/office/drawing/2014/main" id="{EABC7938-BD5B-4306-A166-764ACFA5E9A5}"/>
              </a:ext>
            </a:extLst>
          </p:cNvPr>
          <p:cNvSpPr/>
          <p:nvPr/>
        </p:nvSpPr>
        <p:spPr>
          <a:xfrm>
            <a:off x="2728404" y="1543365"/>
            <a:ext cx="6096000" cy="1354217"/>
          </a:xfrm>
          <a:prstGeom prst="rect">
            <a:avLst/>
          </a:prstGeom>
        </p:spPr>
        <p:txBody>
          <a:bodyPr>
            <a:spAutoFit/>
          </a:bodyPr>
          <a:lstStyle/>
          <a:p>
            <a:pPr marL="457200" indent="-457200">
              <a:buFont typeface="Arial" panose="020B0604020202020204" pitchFamily="34" charset="0"/>
              <a:buChar char="•"/>
            </a:pPr>
            <a:r>
              <a:rPr lang="en-IN" sz="3200" dirty="0">
                <a:solidFill>
                  <a:schemeClr val="tx2">
                    <a:lumMod val="75000"/>
                  </a:schemeClr>
                </a:solidFill>
              </a:rPr>
              <a:t>df = pd.read_csv('insurance.csv')</a:t>
            </a:r>
          </a:p>
          <a:p>
            <a:pPr marL="457200" indent="-457200">
              <a:buFont typeface="Arial" panose="020B0604020202020204" pitchFamily="34" charset="0"/>
              <a:buChar char="•"/>
            </a:pPr>
            <a:r>
              <a:rPr lang="en-IN" sz="3200" dirty="0">
                <a:solidFill>
                  <a:schemeClr val="tx2">
                    <a:lumMod val="75000"/>
                  </a:schemeClr>
                </a:solidFill>
              </a:rPr>
              <a:t>df = df.dropna()</a:t>
            </a:r>
          </a:p>
          <a:p>
            <a:endParaRPr lang="en-IN" dirty="0"/>
          </a:p>
        </p:txBody>
      </p:sp>
      <p:sp>
        <p:nvSpPr>
          <p:cNvPr id="4" name="Rectangle 3">
            <a:extLst>
              <a:ext uri="{FF2B5EF4-FFF2-40B4-BE49-F238E27FC236}">
                <a16:creationId xmlns:a16="http://schemas.microsoft.com/office/drawing/2014/main" id="{CAC9AA58-3285-4005-A76D-575B99D18A67}"/>
              </a:ext>
            </a:extLst>
          </p:cNvPr>
          <p:cNvSpPr/>
          <p:nvPr/>
        </p:nvSpPr>
        <p:spPr>
          <a:xfrm>
            <a:off x="2411767" y="4211962"/>
            <a:ext cx="6096000" cy="1938992"/>
          </a:xfrm>
          <a:prstGeom prst="rect">
            <a:avLst/>
          </a:prstGeom>
        </p:spPr>
        <p:txBody>
          <a:bodyPr>
            <a:spAutoFit/>
          </a:bodyPr>
          <a:lstStyle/>
          <a:p>
            <a:r>
              <a:rPr lang="en-US" sz="2400" dirty="0">
                <a:latin typeface="Constantia" panose="02030602050306030303" pitchFamily="18" charset="0"/>
              </a:rPr>
              <a:t>Sometimes csv file has null values, which are later displayed as NaN in Data Frame. Pandas dropna() method allows the user to analyze and drop Rows/Columns with Null values in different ways.</a:t>
            </a:r>
            <a:endParaRPr lang="en-IN" sz="2400" dirty="0">
              <a:latin typeface="Constantia" panose="02030602050306030303" pitchFamily="18" charset="0"/>
            </a:endParaRPr>
          </a:p>
        </p:txBody>
      </p:sp>
      <p:sp>
        <p:nvSpPr>
          <p:cNvPr id="5" name="Rectangle 4">
            <a:extLst>
              <a:ext uri="{FF2B5EF4-FFF2-40B4-BE49-F238E27FC236}">
                <a16:creationId xmlns:a16="http://schemas.microsoft.com/office/drawing/2014/main" id="{00D11DFA-5126-4E36-B73E-E012576E3EB8}"/>
              </a:ext>
            </a:extLst>
          </p:cNvPr>
          <p:cNvSpPr/>
          <p:nvPr/>
        </p:nvSpPr>
        <p:spPr>
          <a:xfrm>
            <a:off x="2411767" y="2628154"/>
            <a:ext cx="7368466" cy="1200329"/>
          </a:xfrm>
          <a:prstGeom prst="rect">
            <a:avLst/>
          </a:prstGeom>
        </p:spPr>
        <p:txBody>
          <a:bodyPr wrap="square">
            <a:spAutoFit/>
          </a:bodyPr>
          <a:lstStyle/>
          <a:p>
            <a:r>
              <a:rPr lang="en-US" sz="2400" dirty="0">
                <a:latin typeface="Constantia" panose="02030602050306030303" pitchFamily="18" charset="0"/>
              </a:rPr>
              <a:t>The csv file which contains the dataset like age,sex,region,charges,children,smoker and bmi is imported into the code</a:t>
            </a:r>
            <a:endParaRPr lang="en-IN" sz="2400" dirty="0">
              <a:latin typeface="Constantia" panose="02030602050306030303" pitchFamily="18" charset="0"/>
            </a:endParaRPr>
          </a:p>
        </p:txBody>
      </p:sp>
    </p:spTree>
    <p:extLst>
      <p:ext uri="{BB962C8B-B14F-4D97-AF65-F5344CB8AC3E}">
        <p14:creationId xmlns:p14="http://schemas.microsoft.com/office/powerpoint/2010/main" val="4273869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1232</TotalTime>
  <Words>1410</Words>
  <Application>Microsoft Office PowerPoint</Application>
  <PresentationFormat>Widescreen</PresentationFormat>
  <Paragraphs>121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Constantia</vt:lpstr>
      <vt:lpstr>Dubai Medium</vt:lpstr>
      <vt:lpstr>MV Boli</vt:lpstr>
      <vt:lpstr>Times New Roman</vt:lpstr>
      <vt:lpstr>Tw Cen MT</vt:lpstr>
      <vt:lpstr>Wingdings</vt:lpstr>
      <vt:lpstr>Circuit</vt:lpstr>
      <vt:lpstr>Prediction of insurance claims using health analysis</vt:lpstr>
      <vt:lpstr>PowerPoint Presentation</vt:lpstr>
      <vt:lpstr>PowerPoint Presentation</vt:lpstr>
      <vt:lpstr>TYPES OF HEALTH INSURANCE</vt:lpstr>
      <vt:lpstr>PowerPoint Presentation</vt:lpstr>
      <vt:lpstr>PowerPoint Presentation</vt:lpstr>
      <vt:lpstr>ARCHITECTURE</vt:lpstr>
      <vt:lpstr>IMPORTING THE LIBRARIES</vt:lpstr>
      <vt:lpstr>PowerPoint Presentation</vt:lpstr>
      <vt:lpstr>dataset</vt:lpstr>
      <vt:lpstr>Data distribution analysis</vt:lpstr>
      <vt:lpstr>Data distribution analysis for the columns region and the sex</vt:lpstr>
      <vt:lpstr>DATA DISTRIBUTION ANALYSIS FOR BMI AND SMOKER</vt:lpstr>
      <vt:lpstr>PowerPoint Presentation</vt:lpstr>
      <vt:lpstr>Average cost analysis for the columns smoker and children</vt:lpstr>
      <vt:lpstr>AVERAGE COST ANALYSIS FOR REGION AND GENDER</vt:lpstr>
      <vt:lpstr>TRANSFORMING THE CATEGORICAL DATA </vt:lpstr>
      <vt:lpstr>Training , testing and splitting the datasets</vt:lpstr>
      <vt:lpstr>EXTRA TREES REGRESSOR(Extremely random trees) </vt:lpstr>
      <vt:lpstr>CALCULATING MAE AND RMSE AFTER TRAINING AND TESTING THE DATA</vt:lpstr>
      <vt:lpstr>Feature important of the forest</vt:lpstr>
      <vt:lpstr>Feature importance value</vt:lpstr>
      <vt:lpstr>Prrediction of new data</vt:lpstr>
      <vt:lpstr>The output of the new predicted dATA</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insurance claims using health analysis</dc:title>
  <dc:creator>AUSTRO FLOVIN V</dc:creator>
  <cp:lastModifiedBy>AUSTRO FLOVIN V</cp:lastModifiedBy>
  <cp:revision>62</cp:revision>
  <dcterms:created xsi:type="dcterms:W3CDTF">2019-06-18T07:18:03Z</dcterms:created>
  <dcterms:modified xsi:type="dcterms:W3CDTF">2019-06-21T01:37:51Z</dcterms:modified>
</cp:coreProperties>
</file>