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5" r:id="rId4"/>
    <p:sldId id="258" r:id="rId5"/>
    <p:sldId id="260" r:id="rId6"/>
    <p:sldId id="259" r:id="rId7"/>
    <p:sldId id="261" r:id="rId8"/>
    <p:sldId id="266" r:id="rId9"/>
    <p:sldId id="262" r:id="rId10"/>
    <p:sldId id="263" r:id="rId11"/>
    <p:sldId id="268" r:id="rId12"/>
    <p:sldId id="269" r:id="rId13"/>
    <p:sldId id="270" r:id="rId14"/>
    <p:sldId id="271" r:id="rId15"/>
    <p:sldId id="267" r:id="rId16"/>
    <p:sldId id="26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1023332-1E7C-4E26-B51A-11A976850CC9}" type="datetimeFigureOut">
              <a:rPr lang="en-IN" smtClean="0"/>
              <a:pPr/>
              <a:t>20-06-2019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49FC36B5-33FD-44E7-91DF-24F411224A77}"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023332-1E7C-4E26-B51A-11A976850CC9}" type="datetimeFigureOut">
              <a:rPr lang="en-IN" smtClean="0"/>
              <a:pPr/>
              <a:t>20-06-2019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FC36B5-33FD-44E7-91DF-24F411224A7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023332-1E7C-4E26-B51A-11A976850CC9}" type="datetimeFigureOut">
              <a:rPr lang="en-IN" smtClean="0"/>
              <a:pPr/>
              <a:t>20-06-2019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FC36B5-33FD-44E7-91DF-24F411224A7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023332-1E7C-4E26-B51A-11A976850CC9}" type="datetimeFigureOut">
              <a:rPr lang="en-IN" smtClean="0"/>
              <a:pPr/>
              <a:t>20-06-2019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FC36B5-33FD-44E7-91DF-24F411224A7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1023332-1E7C-4E26-B51A-11A976850CC9}" type="datetimeFigureOut">
              <a:rPr lang="en-IN" smtClean="0"/>
              <a:pPr/>
              <a:t>20-06-2019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FC36B5-33FD-44E7-91DF-24F411224A77}"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023332-1E7C-4E26-B51A-11A976850CC9}" type="datetimeFigureOut">
              <a:rPr lang="en-IN" smtClean="0"/>
              <a:pPr/>
              <a:t>20-06-2019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FC36B5-33FD-44E7-91DF-24F411224A7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1023332-1E7C-4E26-B51A-11A976850CC9}" type="datetimeFigureOut">
              <a:rPr lang="en-IN" smtClean="0"/>
              <a:pPr/>
              <a:t>20-06-2019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FC36B5-33FD-44E7-91DF-24F411224A7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1023332-1E7C-4E26-B51A-11A976850CC9}" type="datetimeFigureOut">
              <a:rPr lang="en-IN" smtClean="0"/>
              <a:pPr/>
              <a:t>20-06-2019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FC36B5-33FD-44E7-91DF-24F411224A7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023332-1E7C-4E26-B51A-11A976850CC9}" type="datetimeFigureOut">
              <a:rPr lang="en-IN" smtClean="0"/>
              <a:pPr/>
              <a:t>20-06-2019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FC36B5-33FD-44E7-91DF-24F411224A7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023332-1E7C-4E26-B51A-11A976850CC9}" type="datetimeFigureOut">
              <a:rPr lang="en-IN" smtClean="0"/>
              <a:pPr/>
              <a:t>20-06-2019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FC36B5-33FD-44E7-91DF-24F411224A7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1023332-1E7C-4E26-B51A-11A976850CC9}" type="datetimeFigureOut">
              <a:rPr lang="en-IN" smtClean="0"/>
              <a:pPr/>
              <a:t>20-06-2019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49FC36B5-33FD-44E7-91DF-24F411224A77}"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1023332-1E7C-4E26-B51A-11A976850CC9}" type="datetimeFigureOut">
              <a:rPr lang="en-IN" smtClean="0"/>
              <a:pPr/>
              <a:t>20-06-2019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9FC36B5-33FD-44E7-91DF-24F411224A77}"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puja19/telcom-customer-chur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980728"/>
            <a:ext cx="7851648" cy="1440160"/>
          </a:xfrm>
        </p:spPr>
        <p:txBody>
          <a:bodyPr>
            <a:normAutofit fontScale="90000"/>
          </a:bodyPr>
          <a:lstStyle/>
          <a:p>
            <a:r>
              <a:rPr lang="en-IN" dirty="0" smtClean="0">
                <a:latin typeface="Times New Roman" pitchFamily="18" charset="0"/>
                <a:cs typeface="Times New Roman" pitchFamily="18" charset="0"/>
              </a:rPr>
              <a:t>Prediction of customer churn in telecom industry </a:t>
            </a:r>
            <a:endParaRPr lang="en-IN"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IN" dirty="0"/>
          </a:p>
        </p:txBody>
      </p:sp>
      <p:pic>
        <p:nvPicPr>
          <p:cNvPr id="1026" name="Picture 2" descr="C:\Users\admin\Pictures\Churn.png"/>
          <p:cNvPicPr>
            <a:picLocks noChangeAspect="1" noChangeArrowheads="1"/>
          </p:cNvPicPr>
          <p:nvPr/>
        </p:nvPicPr>
        <p:blipFill>
          <a:blip r:embed="rId2" cstate="print"/>
          <a:srcRect/>
          <a:stretch>
            <a:fillRect/>
          </a:stretch>
        </p:blipFill>
        <p:spPr bwMode="auto">
          <a:xfrm>
            <a:off x="1619672" y="2636912"/>
            <a:ext cx="6096000" cy="3848100"/>
          </a:xfrm>
          <a:prstGeom prst="rect">
            <a:avLst/>
          </a:prstGeom>
          <a:noFill/>
        </p:spPr>
      </p:pic>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 Of Modules</a:t>
            </a:r>
            <a:endParaRPr lang="en-IN" dirty="0"/>
          </a:p>
        </p:txBody>
      </p:sp>
      <p:sp>
        <p:nvSpPr>
          <p:cNvPr id="3" name="Content Placeholder 2"/>
          <p:cNvSpPr>
            <a:spLocks noGrp="1"/>
          </p:cNvSpPr>
          <p:nvPr>
            <p:ph idx="1"/>
          </p:nvPr>
        </p:nvSpPr>
        <p:spPr/>
        <p:txBody>
          <a:bodyPr/>
          <a:lstStyle/>
          <a:p>
            <a:r>
              <a:rPr lang="en-IN" dirty="0" smtClean="0"/>
              <a:t>Data manipulation : All the provided data in the dataset is manipulated accordingly</a:t>
            </a:r>
          </a:p>
          <a:p>
            <a:r>
              <a:rPr lang="en-IN" dirty="0" smtClean="0"/>
              <a:t>Data Analysis : The features provided in the dataset </a:t>
            </a:r>
            <a:r>
              <a:rPr lang="en-IN" dirty="0" smtClean="0"/>
              <a:t>are</a:t>
            </a:r>
            <a:r>
              <a:rPr lang="en-IN" dirty="0" smtClean="0"/>
              <a:t> </a:t>
            </a:r>
            <a:r>
              <a:rPr lang="en-IN" dirty="0" smtClean="0"/>
              <a:t>analyzed </a:t>
            </a:r>
            <a:r>
              <a:rPr lang="en-IN" dirty="0" smtClean="0"/>
              <a:t>and the churn rate is predicted</a:t>
            </a:r>
            <a:endParaRPr lang="en-IN" dirty="0" smtClean="0"/>
          </a:p>
          <a:p>
            <a:r>
              <a:rPr lang="en-IN" dirty="0" smtClean="0"/>
              <a:t>Visualization : This is done to the data present in each feature on which the customer churn rate depends</a:t>
            </a:r>
          </a:p>
          <a:p>
            <a:r>
              <a:rPr lang="en-IN" dirty="0" smtClean="0"/>
              <a:t>Prediction: This is done by using several machine learning algorithms like logistic regression which is under regression and decision tree under classification and </a:t>
            </a:r>
            <a:r>
              <a:rPr lang="en-IN" dirty="0" err="1" smtClean="0"/>
              <a:t>svm</a:t>
            </a:r>
            <a:r>
              <a:rPr lang="en-IN" dirty="0" smtClean="0"/>
              <a:t>(Support Vector Machine)</a:t>
            </a:r>
          </a:p>
        </p:txBody>
      </p:sp>
    </p:spTree>
  </p:cSld>
  <p:clrMapOvr>
    <a:masterClrMapping/>
  </p:clrMapOvr>
  <p:transition>
    <p:wheel spokes="8"/>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722344"/>
          </a:xfrm>
        </p:spPr>
        <p:txBody>
          <a:bodyPr>
            <a:normAutofit fontScale="90000"/>
          </a:bodyPr>
          <a:lstStyle/>
          <a:p>
            <a:r>
              <a:rPr lang="en-IN" dirty="0" smtClean="0"/>
              <a:t>Customer Demographics</a:t>
            </a:r>
            <a:endParaRPr lang="en-IN" dirty="0"/>
          </a:p>
        </p:txBody>
      </p:sp>
      <p:sp>
        <p:nvSpPr>
          <p:cNvPr id="7" name="Content Placeholder 6"/>
          <p:cNvSpPr>
            <a:spLocks noGrp="1"/>
          </p:cNvSpPr>
          <p:nvPr>
            <p:ph idx="1"/>
          </p:nvPr>
        </p:nvSpPr>
        <p:spPr>
          <a:xfrm>
            <a:off x="467544" y="1628800"/>
            <a:ext cx="8229600" cy="4389120"/>
          </a:xfrm>
        </p:spPr>
        <p:txBody>
          <a:bodyPr/>
          <a:lstStyle/>
          <a:p>
            <a:pPr>
              <a:buNone/>
            </a:pPr>
            <a:r>
              <a:rPr lang="en-IN" u="sng" dirty="0" smtClean="0"/>
              <a:t>Gender classification-</a:t>
            </a:r>
          </a:p>
          <a:p>
            <a:r>
              <a:rPr lang="en-IN" sz="2000" dirty="0" smtClean="0"/>
              <a:t>This visualization is used</a:t>
            </a:r>
          </a:p>
          <a:p>
            <a:pPr>
              <a:buNone/>
            </a:pPr>
            <a:r>
              <a:rPr lang="en-IN" sz="2000" dirty="0" smtClean="0"/>
              <a:t> for classification of males and females.</a:t>
            </a:r>
          </a:p>
          <a:p>
            <a:r>
              <a:rPr lang="en-IN" sz="2000" dirty="0" smtClean="0"/>
              <a:t>It becomes easy for calculating           </a:t>
            </a:r>
          </a:p>
          <a:p>
            <a:pPr>
              <a:buNone/>
            </a:pPr>
            <a:r>
              <a:rPr lang="en-IN" sz="2000" dirty="0" smtClean="0"/>
              <a:t> the churn rate by classifying the gender</a:t>
            </a:r>
          </a:p>
          <a:p>
            <a:r>
              <a:rPr lang="en-IN" sz="2000" dirty="0" smtClean="0"/>
              <a:t>This helps to know which</a:t>
            </a:r>
          </a:p>
          <a:p>
            <a:pPr>
              <a:buNone/>
            </a:pPr>
            <a:r>
              <a:rPr lang="en-IN" sz="2000" dirty="0" smtClean="0"/>
              <a:t> group of people are </a:t>
            </a:r>
            <a:r>
              <a:rPr lang="en-IN" sz="2000" dirty="0" err="1" smtClean="0"/>
              <a:t>comming</a:t>
            </a:r>
            <a:endParaRPr lang="en-IN" sz="2000" dirty="0" smtClean="0"/>
          </a:p>
          <a:p>
            <a:pPr>
              <a:buNone/>
            </a:pPr>
            <a:r>
              <a:rPr lang="en-IN" sz="2000" dirty="0" smtClean="0"/>
              <a:t> out of the organization</a:t>
            </a:r>
            <a:endParaRPr lang="en-IN" sz="2000" dirty="0"/>
          </a:p>
        </p:txBody>
      </p:sp>
      <p:pic>
        <p:nvPicPr>
          <p:cNvPr id="8" name="Picture 2"/>
          <p:cNvPicPr>
            <a:picLocks noChangeAspect="1" noChangeArrowheads="1"/>
          </p:cNvPicPr>
          <p:nvPr/>
        </p:nvPicPr>
        <p:blipFill>
          <a:blip r:embed="rId2" cstate="print"/>
          <a:srcRect/>
          <a:stretch>
            <a:fillRect/>
          </a:stretch>
        </p:blipFill>
        <p:spPr bwMode="auto">
          <a:xfrm>
            <a:off x="5148064" y="2204864"/>
            <a:ext cx="3744416" cy="29337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Customer Demographics</a:t>
            </a:r>
            <a:endParaRPr lang="en-IN" dirty="0"/>
          </a:p>
        </p:txBody>
      </p:sp>
      <p:pic>
        <p:nvPicPr>
          <p:cNvPr id="5" name="Picture 3"/>
          <p:cNvPicPr>
            <a:picLocks noChangeAspect="1" noChangeArrowheads="1"/>
          </p:cNvPicPr>
          <p:nvPr/>
        </p:nvPicPr>
        <p:blipFill>
          <a:blip r:embed="rId2" cstate="print"/>
          <a:srcRect/>
          <a:stretch>
            <a:fillRect/>
          </a:stretch>
        </p:blipFill>
        <p:spPr bwMode="auto">
          <a:xfrm>
            <a:off x="5220072" y="2276872"/>
            <a:ext cx="3152775" cy="2664296"/>
          </a:xfrm>
          <a:prstGeom prst="rect">
            <a:avLst/>
          </a:prstGeom>
          <a:noFill/>
          <a:ln w="9525">
            <a:noFill/>
            <a:miter lim="800000"/>
            <a:headEnd/>
            <a:tailEnd/>
          </a:ln>
        </p:spPr>
      </p:pic>
      <p:sp>
        <p:nvSpPr>
          <p:cNvPr id="6" name="Content Placeholder 5"/>
          <p:cNvSpPr>
            <a:spLocks noGrp="1"/>
          </p:cNvSpPr>
          <p:nvPr>
            <p:ph idx="1"/>
          </p:nvPr>
        </p:nvSpPr>
        <p:spPr/>
        <p:txBody>
          <a:bodyPr/>
          <a:lstStyle/>
          <a:p>
            <a:r>
              <a:rPr lang="en-IN" dirty="0" smtClean="0"/>
              <a:t>The visualization of senior citizens is done through Pie-chart visualization.</a:t>
            </a:r>
          </a:p>
          <a:p>
            <a:r>
              <a:rPr lang="en-IN" dirty="0" smtClean="0"/>
              <a:t>This will help in calculation of  churn                           rate .</a:t>
            </a:r>
          </a:p>
          <a:p>
            <a:r>
              <a:rPr lang="en-IN" dirty="0" smtClean="0"/>
              <a:t>By classifying the senior citizens                                     we can calculate the where the                                      churn rate is high and we can offer the discounts to those group of people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Customer relationship variable</a:t>
            </a:r>
            <a:endParaRPr lang="en-IN" dirty="0"/>
          </a:p>
        </p:txBody>
      </p:sp>
      <p:sp>
        <p:nvSpPr>
          <p:cNvPr id="5" name="Content Placeholder 4"/>
          <p:cNvSpPr>
            <a:spLocks noGrp="1"/>
          </p:cNvSpPr>
          <p:nvPr>
            <p:ph idx="1"/>
          </p:nvPr>
        </p:nvSpPr>
        <p:spPr/>
        <p:txBody>
          <a:bodyPr/>
          <a:lstStyle/>
          <a:p>
            <a:r>
              <a:rPr lang="en-IN" dirty="0" smtClean="0"/>
              <a:t>The visualization of tenure variable is done by </a:t>
            </a:r>
            <a:r>
              <a:rPr lang="en-IN" dirty="0" err="1" smtClean="0"/>
              <a:t>distplot</a:t>
            </a:r>
            <a:r>
              <a:rPr lang="en-IN" dirty="0" smtClean="0"/>
              <a:t> which helps in                                                                      calculating churn rate</a:t>
            </a:r>
          </a:p>
          <a:p>
            <a:r>
              <a:rPr lang="en-IN" dirty="0" smtClean="0"/>
              <a:t>It is better for a                                                                                      company to maintain 					             their old customers  					 than to attract new 				       customers</a:t>
            </a:r>
          </a:p>
        </p:txBody>
      </p:sp>
      <p:pic>
        <p:nvPicPr>
          <p:cNvPr id="6" name="Picture 4"/>
          <p:cNvPicPr>
            <a:picLocks noChangeAspect="1" noChangeArrowheads="1"/>
          </p:cNvPicPr>
          <p:nvPr/>
        </p:nvPicPr>
        <p:blipFill>
          <a:blip r:embed="rId2" cstate="print"/>
          <a:srcRect/>
          <a:stretch>
            <a:fillRect/>
          </a:stretch>
        </p:blipFill>
        <p:spPr bwMode="auto">
          <a:xfrm>
            <a:off x="4067944" y="2492896"/>
            <a:ext cx="4038600" cy="27813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t>
            </a:r>
            <a:endParaRPr lang="en-IN" dirty="0"/>
          </a:p>
        </p:txBody>
      </p:sp>
      <p:sp>
        <p:nvSpPr>
          <p:cNvPr id="3" name="Content Placeholder 2"/>
          <p:cNvSpPr>
            <a:spLocks noGrp="1"/>
          </p:cNvSpPr>
          <p:nvPr>
            <p:ph idx="1"/>
          </p:nvPr>
        </p:nvSpPr>
        <p:spPr/>
        <p:txBody>
          <a:bodyPr/>
          <a:lstStyle/>
          <a:p>
            <a:r>
              <a:rPr lang="en-IN" dirty="0" smtClean="0"/>
              <a:t>By using this project we will be able to calculate the churn rate among the customers of </a:t>
            </a:r>
            <a:r>
              <a:rPr lang="en-IN" dirty="0" err="1" smtClean="0"/>
              <a:t>telcom</a:t>
            </a:r>
            <a:r>
              <a:rPr lang="en-IN" dirty="0" smtClean="0"/>
              <a:t> company</a:t>
            </a:r>
          </a:p>
          <a:p>
            <a:r>
              <a:rPr lang="en-IN" dirty="0" smtClean="0"/>
              <a:t>This is based on the features of the customer like Senior Citizen, tenure, Monthly Charges, Total Charges</a:t>
            </a:r>
          </a:p>
          <a:p>
            <a:r>
              <a:rPr lang="en-IN" dirty="0" smtClean="0"/>
              <a:t>By predicting the churn rate we can make appropriate changes in the plans provided by </a:t>
            </a:r>
            <a:r>
              <a:rPr lang="en-IN" smtClean="0"/>
              <a:t>the company </a:t>
            </a:r>
            <a:r>
              <a:rPr lang="en-IN" dirty="0" smtClean="0"/>
              <a:t>and provide offers for the customers</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References</a:t>
            </a:r>
            <a:endParaRPr lang="en-IN" dirty="0"/>
          </a:p>
        </p:txBody>
      </p:sp>
      <p:sp>
        <p:nvSpPr>
          <p:cNvPr id="3" name="Content Placeholder 2"/>
          <p:cNvSpPr>
            <a:spLocks noGrp="1"/>
          </p:cNvSpPr>
          <p:nvPr>
            <p:ph idx="1"/>
          </p:nvPr>
        </p:nvSpPr>
        <p:spPr/>
        <p:txBody>
          <a:bodyPr/>
          <a:lstStyle/>
          <a:p>
            <a:r>
              <a:rPr lang="en-IN" dirty="0" err="1" smtClean="0"/>
              <a:t>Telcom</a:t>
            </a:r>
            <a:r>
              <a:rPr lang="en-IN" dirty="0" smtClean="0"/>
              <a:t> dataset from </a:t>
            </a:r>
            <a:r>
              <a:rPr lang="en-IN" dirty="0" err="1" smtClean="0"/>
              <a:t>kaggle</a:t>
            </a:r>
            <a:r>
              <a:rPr lang="en-IN" dirty="0" smtClean="0"/>
              <a:t>(</a:t>
            </a:r>
            <a:r>
              <a:rPr lang="en-IN" dirty="0" smtClean="0">
                <a:hlinkClick r:id="rId2"/>
              </a:rPr>
              <a:t>https://</a:t>
            </a:r>
            <a:r>
              <a:rPr lang="en-IN" dirty="0" smtClean="0">
                <a:hlinkClick r:id="rId2"/>
              </a:rPr>
              <a:t>www.kaggle.com/puja19/telcom-customer-churn</a:t>
            </a:r>
            <a:r>
              <a:rPr lang="en-IN" dirty="0" smtClean="0"/>
              <a:t>)</a:t>
            </a:r>
            <a:endParaRPr lang="en-IN" dirty="0" smtClean="0">
              <a:solidFill>
                <a:schemeClr val="tx2">
                  <a:lumMod val="20000"/>
                  <a:lumOff val="80000"/>
                </a:schemeClr>
              </a:solidFill>
            </a:endParaRPr>
          </a:p>
          <a:p>
            <a:pPr>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Team Mates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8"/>
            <a:endParaRPr lang="en-IN" dirty="0" smtClean="0">
              <a:latin typeface="Times New Roman" pitchFamily="18" charset="0"/>
              <a:cs typeface="Times New Roman" pitchFamily="18" charset="0"/>
            </a:endParaRPr>
          </a:p>
          <a:p>
            <a:pPr lvl="8"/>
            <a:endParaRPr lang="en-IN" dirty="0">
              <a:latin typeface="Times New Roman" pitchFamily="18" charset="0"/>
              <a:cs typeface="Times New Roman" pitchFamily="18" charset="0"/>
            </a:endParaRPr>
          </a:p>
          <a:p>
            <a:pPr lvl="8"/>
            <a:endParaRPr lang="en-IN" dirty="0" smtClean="0">
              <a:latin typeface="Times New Roman" pitchFamily="18" charset="0"/>
              <a:cs typeface="Times New Roman" pitchFamily="18" charset="0"/>
            </a:endParaRPr>
          </a:p>
          <a:p>
            <a:pPr lvl="8"/>
            <a:endParaRPr lang="en-IN" dirty="0">
              <a:latin typeface="Times New Roman" pitchFamily="18" charset="0"/>
              <a:cs typeface="Times New Roman" pitchFamily="18" charset="0"/>
            </a:endParaRPr>
          </a:p>
          <a:p>
            <a:pPr lvl="8"/>
            <a:endParaRPr lang="en-IN" dirty="0" smtClean="0">
              <a:latin typeface="Times New Roman" pitchFamily="18" charset="0"/>
              <a:cs typeface="Times New Roman" pitchFamily="18" charset="0"/>
            </a:endParaRPr>
          </a:p>
          <a:p>
            <a:pPr lvl="8">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a:t>
            </a:r>
            <a:r>
              <a:rPr lang="en-IN" sz="3000" dirty="0" err="1" smtClean="0">
                <a:latin typeface="Times New Roman" pitchFamily="18" charset="0"/>
                <a:cs typeface="Times New Roman" pitchFamily="18" charset="0"/>
              </a:rPr>
              <a:t>T.Khyathi</a:t>
            </a:r>
            <a:endParaRPr lang="en-IN" sz="3000" dirty="0" smtClean="0">
              <a:latin typeface="Times New Roman" pitchFamily="18" charset="0"/>
              <a:cs typeface="Times New Roman" pitchFamily="18" charset="0"/>
            </a:endParaRPr>
          </a:p>
          <a:p>
            <a:pPr lvl="8">
              <a:buNone/>
            </a:pPr>
            <a:r>
              <a:rPr lang="en-IN" sz="3000" dirty="0">
                <a:latin typeface="Times New Roman" pitchFamily="18" charset="0"/>
                <a:cs typeface="Times New Roman" pitchFamily="18" charset="0"/>
              </a:rPr>
              <a:t>	</a:t>
            </a:r>
            <a:r>
              <a:rPr lang="en-IN" sz="3000" dirty="0" smtClean="0">
                <a:latin typeface="Times New Roman" pitchFamily="18" charset="0"/>
                <a:cs typeface="Times New Roman" pitchFamily="18" charset="0"/>
              </a:rPr>
              <a:t>	</a:t>
            </a:r>
            <a:r>
              <a:rPr lang="en-IN" sz="3000" dirty="0" err="1" smtClean="0">
                <a:latin typeface="Times New Roman" pitchFamily="18" charset="0"/>
                <a:cs typeface="Times New Roman" pitchFamily="18" charset="0"/>
              </a:rPr>
              <a:t>S.Sindhuja</a:t>
            </a:r>
            <a:r>
              <a:rPr lang="en-IN" sz="3000" dirty="0" smtClean="0">
                <a:latin typeface="Times New Roman" pitchFamily="18" charset="0"/>
                <a:cs typeface="Times New Roman" pitchFamily="18" charset="0"/>
              </a:rPr>
              <a:t>	</a:t>
            </a:r>
          </a:p>
          <a:p>
            <a:pPr lvl="8">
              <a:buNone/>
            </a:pPr>
            <a:r>
              <a:rPr lang="en-IN" sz="3000" dirty="0">
                <a:latin typeface="Times New Roman" pitchFamily="18" charset="0"/>
                <a:cs typeface="Times New Roman" pitchFamily="18" charset="0"/>
              </a:rPr>
              <a:t>	</a:t>
            </a:r>
            <a:r>
              <a:rPr lang="en-IN" sz="3000" dirty="0" smtClean="0">
                <a:latin typeface="Times New Roman" pitchFamily="18" charset="0"/>
                <a:cs typeface="Times New Roman" pitchFamily="18" charset="0"/>
              </a:rPr>
              <a:t>	</a:t>
            </a:r>
            <a:r>
              <a:rPr lang="en-IN" sz="3000" dirty="0" err="1" smtClean="0">
                <a:latin typeface="Times New Roman" pitchFamily="18" charset="0"/>
                <a:cs typeface="Times New Roman" pitchFamily="18" charset="0"/>
              </a:rPr>
              <a:t>M.Pranavi</a:t>
            </a:r>
            <a:endParaRPr lang="en-IN" sz="3000" dirty="0">
              <a:latin typeface="Times New Roman" pitchFamily="18" charset="0"/>
              <a:cs typeface="Times New Roman" pitchFamily="18" charset="0"/>
            </a:endParaRPr>
          </a:p>
        </p:txBody>
      </p:sp>
    </p:spTree>
  </p:cSld>
  <p:clrMapOvr>
    <a:masterClrMapping/>
  </p:clrMapOvr>
  <p:transition>
    <p:comb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p:txBody>
          <a:bodyPr>
            <a:normAutofit lnSpcReduction="10000"/>
          </a:bodyPr>
          <a:lstStyle/>
          <a:p>
            <a:r>
              <a:rPr lang="en-IN" dirty="0" smtClean="0"/>
              <a:t>The market is very dynamic and highly competitive</a:t>
            </a:r>
          </a:p>
          <a:p>
            <a:r>
              <a:rPr lang="en-IN" dirty="0" smtClean="0"/>
              <a:t>It is very easy for customer to switch from one service provider to another for a better price rates or service quality.</a:t>
            </a:r>
          </a:p>
          <a:p>
            <a:r>
              <a:rPr lang="en-IN" dirty="0" smtClean="0"/>
              <a:t>Telecommunication companies suffer a loss of 20-40% of their customers every year</a:t>
            </a:r>
          </a:p>
          <a:p>
            <a:r>
              <a:rPr lang="en-IN" dirty="0" smtClean="0"/>
              <a:t>Customers today go through complex decisions making process before subscribing to any one of numerous </a:t>
            </a:r>
            <a:r>
              <a:rPr lang="en-IN" dirty="0" err="1" smtClean="0"/>
              <a:t>telcom</a:t>
            </a:r>
            <a:r>
              <a:rPr lang="en-IN" dirty="0" smtClean="0"/>
              <a:t> service options</a:t>
            </a:r>
          </a:p>
          <a:p>
            <a:r>
              <a:rPr lang="en-IN" dirty="0" smtClean="0"/>
              <a:t>Companies in the telecommunication industry realize that customers are the most important </a:t>
            </a:r>
            <a:r>
              <a:rPr lang="en-IN" dirty="0" err="1" smtClean="0"/>
              <a:t>assest</a:t>
            </a:r>
            <a:r>
              <a:rPr lang="en-IN" dirty="0" smtClean="0"/>
              <a:t> for them</a:t>
            </a: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customer churn</a:t>
            </a:r>
            <a:endParaRPr lang="en-IN" dirty="0"/>
          </a:p>
        </p:txBody>
      </p:sp>
      <p:sp>
        <p:nvSpPr>
          <p:cNvPr id="3" name="Content Placeholder 2"/>
          <p:cNvSpPr>
            <a:spLocks noGrp="1"/>
          </p:cNvSpPr>
          <p:nvPr>
            <p:ph idx="1"/>
          </p:nvPr>
        </p:nvSpPr>
        <p:spPr/>
        <p:txBody>
          <a:bodyPr>
            <a:normAutofit lnSpcReduction="10000"/>
          </a:bodyPr>
          <a:lstStyle/>
          <a:p>
            <a:r>
              <a:rPr lang="en-IN" dirty="0" smtClean="0"/>
              <a:t>In business “customer churn” </a:t>
            </a:r>
            <a:r>
              <a:rPr lang="en-IN" dirty="0" smtClean="0"/>
              <a:t>                                          is </a:t>
            </a:r>
            <a:r>
              <a:rPr lang="en-IN" dirty="0" smtClean="0"/>
              <a:t>a term commonly refers </a:t>
            </a:r>
            <a:r>
              <a:rPr lang="en-IN" dirty="0" smtClean="0"/>
              <a:t>to                                        </a:t>
            </a:r>
            <a:r>
              <a:rPr lang="en-IN" dirty="0" smtClean="0"/>
              <a:t>customers who stop using </a:t>
            </a:r>
            <a:r>
              <a:rPr lang="en-IN" dirty="0" smtClean="0"/>
              <a:t>                                       services </a:t>
            </a:r>
            <a:r>
              <a:rPr lang="en-IN" dirty="0" smtClean="0"/>
              <a:t>or terminate their </a:t>
            </a:r>
            <a:r>
              <a:rPr lang="en-IN" dirty="0" smtClean="0"/>
              <a:t>                                    contract </a:t>
            </a:r>
            <a:r>
              <a:rPr lang="en-IN" dirty="0" smtClean="0"/>
              <a:t>and subscription </a:t>
            </a:r>
            <a:r>
              <a:rPr lang="en-IN" dirty="0" smtClean="0"/>
              <a:t>                                                      with </a:t>
            </a:r>
            <a:r>
              <a:rPr lang="en-IN" dirty="0" smtClean="0"/>
              <a:t>a company to </a:t>
            </a:r>
            <a:r>
              <a:rPr lang="en-IN" dirty="0" smtClean="0"/>
              <a:t>switch                                                </a:t>
            </a:r>
            <a:r>
              <a:rPr lang="en-IN" dirty="0" smtClean="0"/>
              <a:t>to another competitor</a:t>
            </a:r>
          </a:p>
          <a:p>
            <a:r>
              <a:rPr lang="en-IN" dirty="0" smtClean="0"/>
              <a:t>Customer churn has many </a:t>
            </a:r>
            <a:r>
              <a:rPr lang="en-IN" dirty="0" smtClean="0"/>
              <a:t>                                                 reasons </a:t>
            </a:r>
            <a:r>
              <a:rPr lang="en-IN" dirty="0" smtClean="0"/>
              <a:t>and factors. Such </a:t>
            </a:r>
            <a:r>
              <a:rPr lang="en-IN" dirty="0" smtClean="0"/>
              <a:t>                                       factors </a:t>
            </a:r>
            <a:r>
              <a:rPr lang="en-IN" dirty="0" smtClean="0"/>
              <a:t>include </a:t>
            </a:r>
            <a:r>
              <a:rPr lang="en-IN" dirty="0" smtClean="0"/>
              <a:t>quality </a:t>
            </a:r>
            <a:r>
              <a:rPr lang="en-IN" dirty="0" smtClean="0"/>
              <a:t>and cost of services</a:t>
            </a:r>
          </a:p>
          <a:p>
            <a:pPr>
              <a:buNone/>
            </a:pPr>
            <a:r>
              <a:rPr lang="en-IN" dirty="0" smtClean="0"/>
              <a:t> </a:t>
            </a:r>
            <a:endParaRPr lang="en-IN" dirty="0"/>
          </a:p>
        </p:txBody>
      </p:sp>
      <p:pic>
        <p:nvPicPr>
          <p:cNvPr id="14338" name="Picture 2" descr="Related image"/>
          <p:cNvPicPr>
            <a:picLocks noChangeAspect="1" noChangeArrowheads="1"/>
          </p:cNvPicPr>
          <p:nvPr/>
        </p:nvPicPr>
        <p:blipFill>
          <a:blip r:embed="rId2" cstate="print"/>
          <a:srcRect/>
          <a:stretch>
            <a:fillRect/>
          </a:stretch>
        </p:blipFill>
        <p:spPr bwMode="auto">
          <a:xfrm>
            <a:off x="5004048" y="1988840"/>
            <a:ext cx="3816424" cy="302433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lstStyle/>
          <a:p>
            <a:r>
              <a:rPr lang="en-IN" dirty="0" smtClean="0"/>
              <a:t>The main objective of our project is to develop a churn prediction model which predicts customers who are likely to churn using machine learning techniques</a:t>
            </a:r>
          </a:p>
          <a:p>
            <a:r>
              <a:rPr lang="en-IN" dirty="0" smtClean="0"/>
              <a:t>The customers are churned based on the attributes like online security, phone services, tenure, online backup</a:t>
            </a:r>
          </a:p>
          <a:p>
            <a:pPr>
              <a:buNone/>
            </a:pPr>
            <a:endParaRPr lang="en-IN" dirty="0" smtClean="0"/>
          </a:p>
        </p:txBody>
      </p:sp>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Existing System</a:t>
            </a:r>
            <a:endParaRPr lang="en-IN" dirty="0"/>
          </a:p>
        </p:txBody>
      </p:sp>
      <p:sp>
        <p:nvSpPr>
          <p:cNvPr id="3" name="Content Placeholder 2"/>
          <p:cNvSpPr>
            <a:spLocks noGrp="1"/>
          </p:cNvSpPr>
          <p:nvPr>
            <p:ph idx="1"/>
          </p:nvPr>
        </p:nvSpPr>
        <p:spPr/>
        <p:txBody>
          <a:bodyPr/>
          <a:lstStyle/>
          <a:p>
            <a:r>
              <a:rPr lang="en-IN" dirty="0" smtClean="0"/>
              <a:t>Many approaches were applied to predict churn in telecom companies. Most of these approaches have used machine learning and data mining. The majority of related work focused on applying only one method of data mining to extract knowledge, and the others focused on comparing several strategies to predict churn.</a:t>
            </a:r>
          </a:p>
        </p:txBody>
      </p:sp>
    </p:spTree>
  </p:cSld>
  <p:clrMapOvr>
    <a:masterClrMapping/>
  </p:clrMapOvr>
  <p:transition>
    <p:strips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a:t>
            </a:r>
            <a:endParaRPr lang="en-IN" dirty="0"/>
          </a:p>
        </p:txBody>
      </p:sp>
      <p:sp>
        <p:nvSpPr>
          <p:cNvPr id="3" name="Content Placeholder 2"/>
          <p:cNvSpPr>
            <a:spLocks noGrp="1"/>
          </p:cNvSpPr>
          <p:nvPr>
            <p:ph idx="1"/>
          </p:nvPr>
        </p:nvSpPr>
        <p:spPr/>
        <p:txBody>
          <a:bodyPr/>
          <a:lstStyle/>
          <a:p>
            <a:r>
              <a:rPr lang="en-IN" dirty="0" smtClean="0"/>
              <a:t>We will be able to predict the customer churn of a </a:t>
            </a:r>
            <a:r>
              <a:rPr lang="en-IN" dirty="0" err="1" smtClean="0"/>
              <a:t>telcom</a:t>
            </a:r>
            <a:r>
              <a:rPr lang="en-IN" dirty="0" smtClean="0"/>
              <a:t> company. But beyond that we can not able to calculate the churn management</a:t>
            </a:r>
          </a:p>
          <a:p>
            <a:r>
              <a:rPr lang="en-IN" dirty="0" smtClean="0"/>
              <a:t>Churn management specifies how to keep current customers as long as the company is alive in the market</a:t>
            </a:r>
          </a:p>
          <a:p>
            <a:r>
              <a:rPr lang="en-IN" dirty="0" smtClean="0"/>
              <a:t>The revenue for the company comes from the creation and maintenance of the customer</a:t>
            </a:r>
          </a:p>
          <a:p>
            <a:endParaRPr lang="en-IN" dirty="0"/>
          </a:p>
        </p:txBody>
      </p:sp>
    </p:spTree>
  </p:cSld>
  <p:clrMapOvr>
    <a:masterClrMapping/>
  </p:clrMapOvr>
  <p:transition>
    <p:checke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Systems</a:t>
            </a:r>
            <a:endParaRPr lang="en-IN" dirty="0"/>
          </a:p>
        </p:txBody>
      </p:sp>
      <p:sp>
        <p:nvSpPr>
          <p:cNvPr id="3" name="Content Placeholder 2"/>
          <p:cNvSpPr>
            <a:spLocks noGrp="1"/>
          </p:cNvSpPr>
          <p:nvPr>
            <p:ph idx="1"/>
          </p:nvPr>
        </p:nvSpPr>
        <p:spPr/>
        <p:txBody>
          <a:bodyPr/>
          <a:lstStyle/>
          <a:p>
            <a:r>
              <a:rPr lang="en-IN" dirty="0" smtClean="0"/>
              <a:t>In this proposed system we are able to identify the customers who are at the high probabilities of churn</a:t>
            </a:r>
          </a:p>
          <a:p>
            <a:r>
              <a:rPr lang="en-IN" dirty="0" smtClean="0"/>
              <a:t>By prediction of customer churn in </a:t>
            </a:r>
            <a:r>
              <a:rPr lang="en-IN" dirty="0" err="1" smtClean="0"/>
              <a:t>telcom</a:t>
            </a:r>
            <a:r>
              <a:rPr lang="en-IN" dirty="0" smtClean="0"/>
              <a:t> we are able to take suitable measures accordingly to reduce the churn</a:t>
            </a:r>
          </a:p>
          <a:p>
            <a:r>
              <a:rPr lang="en-IN" dirty="0" smtClean="0"/>
              <a:t>Specific marketing campaigns could be designed to target the mostly risky customer segments</a:t>
            </a:r>
          </a:p>
          <a:p>
            <a:r>
              <a:rPr lang="en-IN" dirty="0" smtClean="0"/>
              <a:t>By finding the probability of churn customers it is easy to make required changes in the features of the company</a:t>
            </a:r>
            <a:endParaRPr lang="en-IN" dirty="0"/>
          </a:p>
        </p:txBody>
      </p:sp>
    </p:spTree>
  </p:cSld>
  <p:clrMapOvr>
    <a:masterClrMapping/>
  </p:clrMapOvr>
  <p:transition>
    <p:randomBa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Start the process</a:t>
            </a:r>
            <a:endParaRPr lang="en-IN" dirty="0"/>
          </a:p>
        </p:txBody>
      </p:sp>
      <p:sp>
        <p:nvSpPr>
          <p:cNvPr id="3" name="Content Placeholder 2"/>
          <p:cNvSpPr>
            <a:spLocks noGrp="1"/>
          </p:cNvSpPr>
          <p:nvPr>
            <p:ph idx="1"/>
          </p:nvPr>
        </p:nvSpPr>
        <p:spPr/>
        <p:txBody>
          <a:bodyPr/>
          <a:lstStyle/>
          <a:p>
            <a:r>
              <a:rPr lang="en-IN" dirty="0" smtClean="0"/>
              <a:t>Detecting a churn by observation is almost impossible </a:t>
            </a:r>
          </a:p>
          <a:p>
            <a:r>
              <a:rPr lang="en-IN" dirty="0" smtClean="0"/>
              <a:t>Traditional surveys based on running questionnaires or interviews suffer from a high cost, limited access to customer population and data self-reporting</a:t>
            </a:r>
          </a:p>
          <a:p>
            <a:r>
              <a:rPr lang="en-IN" dirty="0" smtClean="0"/>
              <a:t>Telecom companies realize that their existing customer database is the key</a:t>
            </a:r>
          </a:p>
          <a:p>
            <a:r>
              <a:rPr lang="en-IN" dirty="0" smtClean="0"/>
              <a:t>Service providers started to invest more in data mining techniques or machine learning techniques that can aid in having an efficient churn prediction models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Times New Roman" pitchFamily="18" charset="0"/>
                <a:cs typeface="Times New Roman" pitchFamily="18" charset="0"/>
              </a:rPr>
              <a:t>Architecture</a:t>
            </a:r>
            <a:br>
              <a:rPr lang="en-IN"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Google </a:t>
            </a:r>
            <a:r>
              <a:rPr lang="en-IN" dirty="0" err="1" smtClean="0">
                <a:latin typeface="Times New Roman" pitchFamily="18" charset="0"/>
                <a:cs typeface="Times New Roman" pitchFamily="18" charset="0"/>
              </a:rPr>
              <a:t>Colabs</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OS and Applications</a:t>
            </a:r>
          </a:p>
          <a:p>
            <a:r>
              <a:rPr lang="en-IN" dirty="0" err="1" smtClean="0">
                <a:latin typeface="Times New Roman" pitchFamily="18" charset="0"/>
                <a:cs typeface="Times New Roman" pitchFamily="18" charset="0"/>
              </a:rPr>
              <a:t>Kernal</a:t>
            </a:r>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4" name="Flowchart: Magnetic Disk 3"/>
          <p:cNvSpPr/>
          <p:nvPr/>
        </p:nvSpPr>
        <p:spPr>
          <a:xfrm>
            <a:off x="683568" y="4149080"/>
            <a:ext cx="1152128" cy="1728192"/>
          </a:xfrm>
          <a:prstGeom prst="flowChartMagneticDisk">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smtClean="0">
                <a:solidFill>
                  <a:schemeClr val="tx1"/>
                </a:solidFill>
                <a:latin typeface="Times New Roman" pitchFamily="18" charset="0"/>
                <a:cs typeface="Times New Roman" pitchFamily="18" charset="0"/>
              </a:rPr>
              <a:t>Training </a:t>
            </a:r>
          </a:p>
          <a:p>
            <a:pPr algn="ctr"/>
            <a:r>
              <a:rPr lang="en-IN" sz="2000" dirty="0" smtClean="0">
                <a:solidFill>
                  <a:schemeClr val="tx1"/>
                </a:solidFill>
                <a:latin typeface="Times New Roman" pitchFamily="18" charset="0"/>
                <a:cs typeface="Times New Roman" pitchFamily="18" charset="0"/>
              </a:rPr>
              <a:t>Data set</a:t>
            </a:r>
            <a:endParaRPr lang="en-IN" sz="2000" dirty="0">
              <a:solidFill>
                <a:schemeClr val="tx1"/>
              </a:solidFill>
              <a:latin typeface="Times New Roman" pitchFamily="18" charset="0"/>
              <a:cs typeface="Times New Roman" pitchFamily="18" charset="0"/>
            </a:endParaRPr>
          </a:p>
        </p:txBody>
      </p:sp>
      <p:sp>
        <p:nvSpPr>
          <p:cNvPr id="5" name="Rectangle 4"/>
          <p:cNvSpPr/>
          <p:nvPr/>
        </p:nvSpPr>
        <p:spPr>
          <a:xfrm>
            <a:off x="2411760" y="3933056"/>
            <a:ext cx="3672408" cy="21602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Magnetic Disk 5"/>
          <p:cNvSpPr/>
          <p:nvPr/>
        </p:nvSpPr>
        <p:spPr>
          <a:xfrm>
            <a:off x="6588224" y="4149080"/>
            <a:ext cx="1224136" cy="1800200"/>
          </a:xfrm>
          <a:prstGeom prst="flowChartMagneticDisk">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Test Dataset</a:t>
            </a:r>
            <a:endParaRPr lang="en-IN" dirty="0">
              <a:solidFill>
                <a:schemeClr val="tx1"/>
              </a:solidFill>
            </a:endParaRPr>
          </a:p>
        </p:txBody>
      </p:sp>
      <p:sp>
        <p:nvSpPr>
          <p:cNvPr id="7" name="Rectangle 6"/>
          <p:cNvSpPr/>
          <p:nvPr/>
        </p:nvSpPr>
        <p:spPr>
          <a:xfrm>
            <a:off x="2483768" y="4149080"/>
            <a:ext cx="3384376"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Logistic Regression</a:t>
            </a:r>
            <a:endParaRPr lang="en-IN" dirty="0">
              <a:solidFill>
                <a:schemeClr val="tx1"/>
              </a:solidFill>
            </a:endParaRPr>
          </a:p>
        </p:txBody>
      </p:sp>
      <p:sp>
        <p:nvSpPr>
          <p:cNvPr id="8" name="Rectangle 7"/>
          <p:cNvSpPr/>
          <p:nvPr/>
        </p:nvSpPr>
        <p:spPr>
          <a:xfrm>
            <a:off x="7812360" y="5805264"/>
            <a:ext cx="1152128" cy="7200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Churn List</a:t>
            </a:r>
            <a:endParaRPr lang="en-IN" dirty="0">
              <a:solidFill>
                <a:schemeClr val="tx1"/>
              </a:solidFill>
            </a:endParaRPr>
          </a:p>
        </p:txBody>
      </p:sp>
      <p:sp>
        <p:nvSpPr>
          <p:cNvPr id="9" name="Rectangle 8"/>
          <p:cNvSpPr/>
          <p:nvPr/>
        </p:nvSpPr>
        <p:spPr>
          <a:xfrm>
            <a:off x="2483768" y="4797152"/>
            <a:ext cx="3384376"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Random Forest</a:t>
            </a:r>
            <a:endParaRPr lang="en-IN" dirty="0">
              <a:solidFill>
                <a:schemeClr val="tx1"/>
              </a:solidFill>
            </a:endParaRPr>
          </a:p>
        </p:txBody>
      </p:sp>
      <p:sp>
        <p:nvSpPr>
          <p:cNvPr id="10" name="Rectangle 9"/>
          <p:cNvSpPr/>
          <p:nvPr/>
        </p:nvSpPr>
        <p:spPr>
          <a:xfrm>
            <a:off x="2483768" y="5517232"/>
            <a:ext cx="3384376" cy="5040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SVM(Support Vector Machine)</a:t>
            </a:r>
            <a:endParaRPr lang="en-IN" dirty="0">
              <a:solidFill>
                <a:schemeClr val="tx1"/>
              </a:solidFill>
            </a:endParaRPr>
          </a:p>
        </p:txBody>
      </p:sp>
      <p:cxnSp>
        <p:nvCxnSpPr>
          <p:cNvPr id="15" name="Straight Arrow Connector 14"/>
          <p:cNvCxnSpPr>
            <a:stCxn id="4" idx="4"/>
            <a:endCxn id="5" idx="1"/>
          </p:cNvCxnSpPr>
          <p:nvPr/>
        </p:nvCxnSpPr>
        <p:spPr>
          <a:xfrm>
            <a:off x="1835696" y="5013176"/>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3"/>
            <a:endCxn id="6" idx="2"/>
          </p:cNvCxnSpPr>
          <p:nvPr/>
        </p:nvCxnSpPr>
        <p:spPr>
          <a:xfrm>
            <a:off x="6084168" y="5013176"/>
            <a:ext cx="504056"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4"/>
          </p:cNvCxnSpPr>
          <p:nvPr/>
        </p:nvCxnSpPr>
        <p:spPr>
          <a:xfrm flipV="1">
            <a:off x="7812360" y="5013176"/>
            <a:ext cx="576064"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4" idx="2"/>
          </p:cNvCxnSpPr>
          <p:nvPr/>
        </p:nvCxnSpPr>
        <p:spPr>
          <a:xfrm>
            <a:off x="251520" y="5013176"/>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blinds/>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671</TotalTime>
  <Words>731</Words>
  <Application>Microsoft Office PowerPoint</Application>
  <PresentationFormat>On-screen Show (4:3)</PresentationFormat>
  <Paragraphs>80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Prediction of customer churn in telecom industry </vt:lpstr>
      <vt:lpstr>Abstract</vt:lpstr>
      <vt:lpstr>What is customer churn</vt:lpstr>
      <vt:lpstr>Objective</vt:lpstr>
      <vt:lpstr>Existing System</vt:lpstr>
      <vt:lpstr>Limitations</vt:lpstr>
      <vt:lpstr>Proposed Systems</vt:lpstr>
      <vt:lpstr>Start the process</vt:lpstr>
      <vt:lpstr>Architecture </vt:lpstr>
      <vt:lpstr>List Of Modules</vt:lpstr>
      <vt:lpstr>Customer Demographics</vt:lpstr>
      <vt:lpstr>Customer Demographics</vt:lpstr>
      <vt:lpstr>Customer relationship variable</vt:lpstr>
      <vt:lpstr>Conclusion </vt:lpstr>
      <vt:lpstr>References</vt:lpstr>
      <vt:lpstr>Team Mates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customer churn in telecom industry</dc:title>
  <dc:creator>admin</dc:creator>
  <cp:lastModifiedBy>admin</cp:lastModifiedBy>
  <cp:revision>63</cp:revision>
  <dcterms:created xsi:type="dcterms:W3CDTF">2019-06-18T04:59:27Z</dcterms:created>
  <dcterms:modified xsi:type="dcterms:W3CDTF">2019-06-20T09:09:35Z</dcterms:modified>
</cp:coreProperties>
</file>