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CE5AA-D67F-4BE4-B6F0-E44FD71203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985D3-1B1E-4D52-8762-476FEB063D5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FBCE5AA-D67F-4BE4-B6F0-E44FD712033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B985D3-1B1E-4D52-8762-476FEB063D5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FBCE5AA-D67F-4BE4-B6F0-E44FD71203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985D3-1B1E-4D52-8762-476FEB063D5B}"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endParaRPr lang="en-US" sz="8000" dirty="0">
              <a:solidFill>
                <a:schemeClr val="accent1"/>
              </a:solidFill>
            </a:endParaRP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endParaRPr lang="en-US" sz="8000" dirty="0">
              <a:solidFill>
                <a:schemeClr val="accent1"/>
              </a:solidFill>
            </a:endParaRP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endParaRPr lang="en-US"/>
          </a:p>
        </p:txBody>
      </p:sp>
      <p:sp>
        <p:nvSpPr>
          <p:cNvPr id="4" name="Date Placeholder 3"/>
          <p:cNvSpPr>
            <a:spLocks noGrp="1"/>
          </p:cNvSpPr>
          <p:nvPr>
            <p:ph type="dt" sz="half" idx="10"/>
          </p:nvPr>
        </p:nvSpPr>
        <p:spPr/>
        <p:txBody>
          <a:bodyPr/>
          <a:lstStyle/>
          <a:p>
            <a:fld id="{9FBCE5AA-D67F-4BE4-B6F0-E44FD71203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985D3-1B1E-4D52-8762-476FEB063D5B}"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endParaRPr lang="en-US"/>
          </a:p>
        </p:txBody>
      </p:sp>
      <p:sp>
        <p:nvSpPr>
          <p:cNvPr id="4" name="Date Placeholder 3"/>
          <p:cNvSpPr>
            <a:spLocks noGrp="1"/>
          </p:cNvSpPr>
          <p:nvPr>
            <p:ph type="dt" sz="half" idx="10"/>
          </p:nvPr>
        </p:nvSpPr>
        <p:spPr/>
        <p:txBody>
          <a:bodyPr/>
          <a:lstStyle/>
          <a:p>
            <a:fld id="{9FBCE5AA-D67F-4BE4-B6F0-E44FD71203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985D3-1B1E-4D52-8762-476FEB063D5B}"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endParaRPr lang="en-US" sz="8000" dirty="0">
              <a:solidFill>
                <a:schemeClr val="accent1"/>
              </a:solidFill>
            </a:endParaRP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endParaRPr lang="en-US" sz="8000" dirty="0">
              <a:solidFill>
                <a:schemeClr val="accent1"/>
              </a:solidFill>
            </a:endParaRP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FBCE5AA-D67F-4BE4-B6F0-E44FD71203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985D3-1B1E-4D52-8762-476FEB063D5B}"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FBCE5AA-D67F-4BE4-B6F0-E44FD71203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985D3-1B1E-4D52-8762-476FEB063D5B}"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FBCE5AA-D67F-4BE4-B6F0-E44FD71203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985D3-1B1E-4D52-8762-476FEB063D5B}"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FBCE5AA-D67F-4BE4-B6F0-E44FD71203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985D3-1B1E-4D52-8762-476FEB063D5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FBCE5AA-D67F-4BE4-B6F0-E44FD71203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985D3-1B1E-4D52-8762-476FEB063D5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FBCE5AA-D67F-4BE4-B6F0-E44FD71203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985D3-1B1E-4D52-8762-476FEB063D5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FBCE5AA-D67F-4BE4-B6F0-E44FD712033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B985D3-1B1E-4D52-8762-476FEB063D5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FBCE5AA-D67F-4BE4-B6F0-E44FD712033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B985D3-1B1E-4D52-8762-476FEB063D5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BCE5AA-D67F-4BE4-B6F0-E44FD712033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B985D3-1B1E-4D52-8762-476FEB063D5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CE5AA-D67F-4BE4-B6F0-E44FD712033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B985D3-1B1E-4D52-8762-476FEB063D5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FBCE5AA-D67F-4BE4-B6F0-E44FD712033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B985D3-1B1E-4D52-8762-476FEB063D5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399212" y="5883275"/>
            <a:ext cx="914400" cy="365125"/>
          </a:xfrm>
        </p:spPr>
        <p:txBody>
          <a:bodyPr/>
          <a:lstStyle/>
          <a:p>
            <a:fld id="{9FBCE5AA-D67F-4BE4-B6F0-E44FD7120330}" type="datetimeFigureOut">
              <a:rPr lang="en-IN" smtClean="0"/>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72B985D3-1B1E-4D52-8762-476FEB063D5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FBCE5AA-D67F-4BE4-B6F0-E44FD7120330}" type="datetimeFigureOut">
              <a:rPr lang="en-IN" smtClean="0"/>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2B985D3-1B1E-4D52-8762-476FEB063D5B}"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panose="020B0604020202020204"/>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panose="020B0604020202020204"/>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panose="020B0604020202020204"/>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panose="020B0604020202020204"/>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panose="020B0604020202020204"/>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4.jpeg"/><Relationship Id="rId3" Type="http://schemas.openxmlformats.org/officeDocument/2006/relationships/hyperlink" Target="https://creativecommons.org/licenses/by-nc/3.0/" TargetMode="External"/><Relationship Id="rId2" Type="http://schemas.openxmlformats.org/officeDocument/2006/relationships/hyperlink" Target="https://www.teachmemicro.com/nodemcu-wifi-access-point/" TargetMode="Externa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28649"/>
            <a:ext cx="8676222" cy="3181351"/>
          </a:xfrm>
        </p:spPr>
        <p:txBody>
          <a:bodyPr/>
          <a:lstStyle/>
          <a:p>
            <a:r>
              <a:rPr lang="en-IN" dirty="0">
                <a:solidFill>
                  <a:schemeClr val="accent4">
                    <a:lumMod val="60000"/>
                    <a:lumOff val="40000"/>
                  </a:schemeClr>
                </a:solidFill>
              </a:rPr>
              <a:t>Smart street light using </a:t>
            </a:r>
            <a:r>
              <a:rPr lang="en-IN" dirty="0" err="1">
                <a:solidFill>
                  <a:schemeClr val="accent4">
                    <a:lumMod val="60000"/>
                    <a:lumOff val="40000"/>
                  </a:schemeClr>
                </a:solidFill>
              </a:rPr>
              <a:t>nodemcu</a:t>
            </a:r>
            <a:r>
              <a:rPr lang="en-IN" dirty="0">
                <a:solidFill>
                  <a:schemeClr val="accent4">
                    <a:lumMod val="60000"/>
                    <a:lumOff val="40000"/>
                  </a:schemeClr>
                </a:solidFill>
              </a:rPr>
              <a:t> and </a:t>
            </a:r>
            <a:r>
              <a:rPr lang="en-IN" dirty="0" err="1">
                <a:solidFill>
                  <a:schemeClr val="accent4">
                    <a:lumMod val="60000"/>
                    <a:lumOff val="40000"/>
                  </a:schemeClr>
                </a:solidFill>
              </a:rPr>
              <a:t>ldr</a:t>
            </a:r>
            <a:br>
              <a:rPr lang="en-IN" dirty="0">
                <a:solidFill>
                  <a:schemeClr val="accent4">
                    <a:lumMod val="60000"/>
                    <a:lumOff val="40000"/>
                  </a:schemeClr>
                </a:solidFill>
              </a:rPr>
            </a:br>
            <a:br>
              <a:rPr lang="en-IN" dirty="0">
                <a:solidFill>
                  <a:schemeClr val="accent4">
                    <a:lumMod val="60000"/>
                    <a:lumOff val="40000"/>
                  </a:schemeClr>
                </a:solidFill>
              </a:rPr>
            </a:br>
            <a:endParaRPr lang="en-IN" dirty="0">
              <a:solidFill>
                <a:schemeClr val="accent4">
                  <a:lumMod val="60000"/>
                  <a:lumOff val="40000"/>
                </a:schemeClr>
              </a:solidFill>
            </a:endParaRPr>
          </a:p>
        </p:txBody>
      </p:sp>
      <p:sp>
        <p:nvSpPr>
          <p:cNvPr id="3" name="Subtitle 2"/>
          <p:cNvSpPr>
            <a:spLocks noGrp="1"/>
          </p:cNvSpPr>
          <p:nvPr>
            <p:ph type="subTitle" idx="1"/>
          </p:nvPr>
        </p:nvSpPr>
        <p:spPr/>
        <p:txBody>
          <a:bodyPr>
            <a:normAutofit/>
          </a:bodyPr>
          <a:lstStyle/>
          <a:p>
            <a:r>
              <a:rPr lang="en-IN" sz="2800" dirty="0"/>
              <a:t>                           </a:t>
            </a:r>
            <a:endParaRPr lang="en-IN" sz="2800" dirty="0"/>
          </a:p>
          <a:p>
            <a:r>
              <a:rPr lang="en-IN" sz="2800" dirty="0"/>
              <a:t>                                        </a:t>
            </a:r>
            <a:r>
              <a:rPr lang="en-IN" sz="2400" dirty="0"/>
              <a:t>AASRITHA</a:t>
            </a:r>
            <a:endParaRPr lang="en-IN" sz="2400" dirty="0"/>
          </a:p>
          <a:p>
            <a:r>
              <a:rPr lang="en-IN" sz="2400" dirty="0"/>
              <a:t>                                                    AISHWARAYA</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chemeClr val="accent3"/>
                </a:solidFill>
                <a:latin typeface="Lucida Bright" panose="02040602050505020304" pitchFamily="18" charset="0"/>
              </a:rPr>
              <a:t>TABLE OF CONTENT</a:t>
            </a:r>
            <a:endParaRPr lang="en-IN" sz="4000" dirty="0">
              <a:solidFill>
                <a:schemeClr val="accent3"/>
              </a:solidFill>
              <a:latin typeface="Lucida Bright" panose="02040602050505020304" pitchFamily="18" charset="0"/>
            </a:endParaRPr>
          </a:p>
        </p:txBody>
      </p:sp>
      <p:sp>
        <p:nvSpPr>
          <p:cNvPr id="3" name="Content Placeholder 2"/>
          <p:cNvSpPr>
            <a:spLocks noGrp="1"/>
          </p:cNvSpPr>
          <p:nvPr>
            <p:ph idx="1"/>
          </p:nvPr>
        </p:nvSpPr>
        <p:spPr/>
        <p:txBody>
          <a:bodyPr/>
          <a:lstStyle/>
          <a:p>
            <a:r>
              <a:rPr lang="en-IN" dirty="0">
                <a:latin typeface="Book Antiqua" panose="02040602050305030304" pitchFamily="18" charset="0"/>
              </a:rPr>
              <a:t>INTRODUCTION</a:t>
            </a:r>
            <a:endParaRPr lang="en-IN" dirty="0">
              <a:latin typeface="Book Antiqua" panose="02040602050305030304" pitchFamily="18" charset="0"/>
            </a:endParaRPr>
          </a:p>
          <a:p>
            <a:r>
              <a:rPr lang="en-IN" dirty="0">
                <a:latin typeface="Book Antiqua" panose="02040602050305030304" pitchFamily="18" charset="0"/>
              </a:rPr>
              <a:t>COMPONENTS</a:t>
            </a:r>
            <a:endParaRPr lang="en-IN" dirty="0">
              <a:latin typeface="Book Antiqua" panose="02040602050305030304" pitchFamily="18" charset="0"/>
            </a:endParaRPr>
          </a:p>
          <a:p>
            <a:r>
              <a:rPr lang="en-IN" dirty="0">
                <a:latin typeface="Book Antiqua" panose="02040602050305030304" pitchFamily="18" charset="0"/>
              </a:rPr>
              <a:t>WORKING</a:t>
            </a:r>
            <a:endParaRPr lang="en-IN" dirty="0">
              <a:latin typeface="Book Antiqua" panose="02040602050305030304" pitchFamily="18" charset="0"/>
            </a:endParaRPr>
          </a:p>
          <a:p>
            <a:r>
              <a:rPr lang="en-IN" dirty="0">
                <a:latin typeface="Book Antiqua" panose="02040602050305030304" pitchFamily="18" charset="0"/>
              </a:rPr>
              <a:t>CONCLUSION</a:t>
            </a:r>
            <a:endParaRPr lang="en-IN" dirty="0">
              <a:latin typeface="Book Antiqua" panose="02040602050305030304" pitchFamily="18" charset="0"/>
            </a:endParaRPr>
          </a:p>
          <a:p>
            <a:r>
              <a:rPr lang="en-IN" dirty="0">
                <a:latin typeface="Book Antiqua" panose="02040602050305030304" pitchFamily="18" charset="0"/>
              </a:rPr>
              <a:t>FUTURE WORK</a:t>
            </a:r>
            <a:endParaRPr lang="en-IN" dirty="0">
              <a:latin typeface="Book Antiqua" panose="020406020503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solidFill>
                  <a:schemeClr val="accent3"/>
                </a:solidFill>
                <a:latin typeface="Lucida Bright" panose="02040602050505020304" pitchFamily="18" charset="0"/>
              </a:rPr>
              <a:t>INtRODUCTION</a:t>
            </a:r>
            <a:endParaRPr lang="en-IN" dirty="0">
              <a:solidFill>
                <a:schemeClr val="accent3"/>
              </a:solidFill>
              <a:latin typeface="Lucida Bright" panose="02040602050505020304" pitchFamily="18" charset="0"/>
            </a:endParaRPr>
          </a:p>
        </p:txBody>
      </p:sp>
      <p:sp>
        <p:nvSpPr>
          <p:cNvPr id="3" name="Content Placeholder 2"/>
          <p:cNvSpPr>
            <a:spLocks noGrp="1"/>
          </p:cNvSpPr>
          <p:nvPr>
            <p:ph sz="half" idx="1"/>
          </p:nvPr>
        </p:nvSpPr>
        <p:spPr/>
        <p:txBody>
          <a:bodyPr/>
          <a:lstStyle/>
          <a:p>
            <a:r>
              <a:rPr lang="en-US" sz="2000" dirty="0">
                <a:cs typeface="Calibri" panose="020F0502020204030204"/>
              </a:rPr>
              <a:t>The primary feature </a:t>
            </a:r>
            <a:r>
              <a:rPr lang="en-US" sz="2000" dirty="0">
                <a:ea typeface="+mn-lt"/>
                <a:cs typeface="+mn-lt"/>
              </a:rPr>
              <a:t>is controlling the lights from any device connected to internet</a:t>
            </a:r>
            <a:endParaRPr lang="en-US" sz="2000" dirty="0">
              <a:cs typeface="Calibri" panose="020F0502020204030204"/>
            </a:endParaRPr>
          </a:p>
          <a:p>
            <a:r>
              <a:rPr lang="en-US" sz="2000" dirty="0">
                <a:cs typeface="Calibri" panose="020F0502020204030204"/>
              </a:rPr>
              <a:t>The Smart Lighting system has 2 modes of working:</a:t>
            </a:r>
            <a:endParaRPr lang="en-US" sz="2000" dirty="0"/>
          </a:p>
          <a:p>
            <a:pPr marL="457200" indent="-457200">
              <a:buAutoNum type="arabicPeriod"/>
            </a:pPr>
            <a:r>
              <a:rPr lang="en-US" sz="2000" dirty="0">
                <a:cs typeface="Calibri" panose="020F0502020204030204"/>
                <a:sym typeface="+mn-ea"/>
              </a:rPr>
              <a:t>Automatic</a:t>
            </a:r>
            <a:r>
              <a:rPr lang="en-US" sz="2000" dirty="0">
                <a:cs typeface="Calibri" panose="020F0502020204030204"/>
              </a:rPr>
              <a:t> mode</a:t>
            </a:r>
            <a:endParaRPr lang="en-US" sz="2000" dirty="0">
              <a:cs typeface="Calibri" panose="020F0502020204030204"/>
            </a:endParaRPr>
          </a:p>
          <a:p>
            <a:pPr marL="457200" indent="-457200">
              <a:buAutoNum type="arabicPeriod"/>
            </a:pPr>
            <a:r>
              <a:rPr lang="en-IN" altLang="en-US" sz="2000" dirty="0">
                <a:cs typeface="Calibri" panose="020F0502020204030204"/>
              </a:rPr>
              <a:t>Manual</a:t>
            </a:r>
            <a:r>
              <a:rPr lang="en-US" sz="2000" dirty="0">
                <a:cs typeface="Calibri" panose="020F0502020204030204"/>
              </a:rPr>
              <a:t> mode </a:t>
            </a:r>
            <a:endParaRPr lang="en-US" sz="2000" dirty="0">
              <a:cs typeface="Calibri" panose="020F0502020204030204"/>
            </a:endParaRPr>
          </a:p>
          <a:p>
            <a:endParaRPr lang="en-IN" dirty="0"/>
          </a:p>
        </p:txBody>
      </p:sp>
      <p:pic>
        <p:nvPicPr>
          <p:cNvPr id="6" name="Content Placeholder 5"/>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170613" y="2722922"/>
            <a:ext cx="4876800" cy="3012356"/>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3"/>
                </a:solidFill>
                <a:latin typeface="Lucida Bright" panose="02040602050505020304" pitchFamily="18" charset="0"/>
              </a:rPr>
              <a:t>components</a:t>
            </a:r>
            <a:endParaRPr lang="en-IN" dirty="0">
              <a:solidFill>
                <a:schemeClr val="accent3"/>
              </a:solidFill>
              <a:latin typeface="Lucida Bright" panose="02040602050505020304" pitchFamily="18" charset="0"/>
            </a:endParaRPr>
          </a:p>
        </p:txBody>
      </p:sp>
      <p:sp>
        <p:nvSpPr>
          <p:cNvPr id="3" name="Content Placeholder 2"/>
          <p:cNvSpPr>
            <a:spLocks noGrp="1"/>
          </p:cNvSpPr>
          <p:nvPr>
            <p:ph sz="half" idx="1"/>
          </p:nvPr>
        </p:nvSpPr>
        <p:spPr/>
        <p:txBody>
          <a:bodyPr>
            <a:normAutofit/>
          </a:bodyPr>
          <a:lstStyle/>
          <a:p>
            <a:r>
              <a:rPr lang="en-IN" sz="2000" dirty="0"/>
              <a:t>NODE MCU</a:t>
            </a:r>
            <a:endParaRPr lang="en-IN" sz="2000" dirty="0"/>
          </a:p>
          <a:p>
            <a:r>
              <a:rPr lang="en-IN" sz="2000" dirty="0"/>
              <a:t>LED</a:t>
            </a:r>
            <a:endParaRPr lang="en-IN" sz="2000" dirty="0"/>
          </a:p>
          <a:p>
            <a:r>
              <a:rPr lang="en-IN" sz="2000" dirty="0"/>
              <a:t>LDR </a:t>
            </a:r>
            <a:endParaRPr lang="en-IN" sz="2000" dirty="0"/>
          </a:p>
          <a:p>
            <a:r>
              <a:rPr lang="en-IN" sz="2000" dirty="0"/>
              <a:t>SOFTWARE USED:ARDUINO IDE</a:t>
            </a:r>
            <a:endParaRPr lang="en-IN" sz="2000" dirty="0"/>
          </a:p>
          <a:p>
            <a:r>
              <a:rPr lang="en-GB" altLang="en-IN" sz="2000" dirty="0"/>
              <a:t>IBM WASTON</a:t>
            </a:r>
            <a:endParaRPr lang="en-GB" altLang="en-IN" sz="2000" dirty="0"/>
          </a:p>
          <a:p>
            <a:r>
              <a:rPr lang="en-GB" altLang="en-IN" sz="2000" dirty="0"/>
              <a:t>MIT APP INVERTOR</a:t>
            </a:r>
            <a:endParaRPr lang="en-IN" sz="2000" dirty="0"/>
          </a:p>
          <a:p>
            <a:endParaRPr lang="en-IN" sz="2000" dirty="0"/>
          </a:p>
        </p:txBody>
      </p:sp>
      <p:pic>
        <p:nvPicPr>
          <p:cNvPr id="11" name="Content Placeholder 10"/>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7395224" y="219075"/>
            <a:ext cx="3339452" cy="3004303"/>
          </a:xfrm>
        </p:spPr>
      </p:pic>
      <p:sp>
        <p:nvSpPr>
          <p:cNvPr id="12" name="TextBox 11"/>
          <p:cNvSpPr txBox="1"/>
          <p:nvPr/>
        </p:nvSpPr>
        <p:spPr>
          <a:xfrm>
            <a:off x="7395224" y="3190875"/>
            <a:ext cx="3339452" cy="369332"/>
          </a:xfrm>
          <a:prstGeom prst="rect">
            <a:avLst/>
          </a:prstGeom>
          <a:noFill/>
        </p:spPr>
        <p:txBody>
          <a:bodyPr wrap="square" rtlCol="0">
            <a:spAutoFit/>
          </a:bodyPr>
          <a:lstStyle/>
          <a:p>
            <a:r>
              <a:rPr lang="en-IN" sz="900">
                <a:hlinkClick r:id="rId2" tooltip="https://www.teachmemicro.com/nodemcu-wifi-access-point/"/>
              </a:rPr>
              <a:t>This Photo</a:t>
            </a:r>
            <a:r>
              <a:rPr lang="en-IN" sz="900"/>
              <a:t> by Unknown Author is licensed under </a:t>
            </a:r>
            <a:r>
              <a:rPr lang="en-IN" sz="900">
                <a:hlinkClick r:id="rId3" tooltip="https://creativecommons.org/licenses/by-nc/3.0/"/>
              </a:rPr>
              <a:t>CC BY-NC</a:t>
            </a:r>
            <a:endParaRPr lang="en-IN" sz="90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3774" y="3899653"/>
            <a:ext cx="3562351" cy="24595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3"/>
                </a:solidFill>
                <a:latin typeface="Lucida Bright" panose="02040602050505020304" pitchFamily="18" charset="0"/>
              </a:rPr>
              <a:t>WEB PAGE</a:t>
            </a:r>
            <a:endParaRPr lang="en-IN" dirty="0">
              <a:solidFill>
                <a:schemeClr val="accent3"/>
              </a:solidFill>
              <a:latin typeface="Lucida Bright" panose="02040602050505020304" pitchFamily="18" charset="0"/>
            </a:endParaRPr>
          </a:p>
        </p:txBody>
      </p:sp>
      <p:sp>
        <p:nvSpPr>
          <p:cNvPr id="3" name="Content Placeholder 2"/>
          <p:cNvSpPr>
            <a:spLocks noGrp="1"/>
          </p:cNvSpPr>
          <p:nvPr>
            <p:ph idx="1"/>
          </p:nvPr>
        </p:nvSpPr>
        <p:spPr>
          <a:xfrm>
            <a:off x="1141412" y="2200275"/>
            <a:ext cx="10155237" cy="3905250"/>
          </a:xfrm>
        </p:spPr>
        <p:txBody>
          <a:bodyPr>
            <a:normAutofit/>
          </a:bodyPr>
          <a:lstStyle/>
          <a:p>
            <a:pPr marL="0" indent="0">
              <a:buNone/>
            </a:pPr>
            <a:r>
              <a:rPr lang="en-US" dirty="0">
                <a:latin typeface="Book Antiqua" panose="02040602050305030304" pitchFamily="18" charset="0"/>
                <a:ea typeface="+mn-lt"/>
                <a:cs typeface="+mn-lt"/>
              </a:rPr>
              <a:t>The web page comprises of 3 buttons :</a:t>
            </a:r>
            <a:endParaRPr lang="en-US" dirty="0">
              <a:latin typeface="Book Antiqua" panose="02040602050305030304" pitchFamily="18" charset="0"/>
              <a:cs typeface="Calibri" panose="020F0502020204030204"/>
            </a:endParaRPr>
          </a:p>
          <a:p>
            <a:r>
              <a:rPr lang="en-US" b="1" dirty="0">
                <a:latin typeface="Book Antiqua" panose="02040602050305030304" pitchFamily="18" charset="0"/>
                <a:ea typeface="+mn-lt"/>
                <a:cs typeface="+mn-lt"/>
              </a:rPr>
              <a:t>Turn On :</a:t>
            </a:r>
            <a:endParaRPr lang="en-US" b="1" dirty="0">
              <a:latin typeface="Book Antiqua" panose="02040602050305030304" pitchFamily="18" charset="0"/>
            </a:endParaRPr>
          </a:p>
          <a:p>
            <a:pPr marL="0" indent="0">
              <a:buNone/>
            </a:pPr>
            <a:r>
              <a:rPr lang="en-US" dirty="0">
                <a:latin typeface="Book Antiqua" panose="02040602050305030304" pitchFamily="18" charset="0"/>
                <a:cs typeface="Calibri" panose="020F0502020204030204"/>
              </a:rPr>
              <a:t>Turns on the LED</a:t>
            </a:r>
            <a:endParaRPr lang="en-US" dirty="0">
              <a:latin typeface="Book Antiqua" panose="02040602050305030304" pitchFamily="18" charset="0"/>
              <a:cs typeface="Calibri" panose="020F0502020204030204"/>
            </a:endParaRPr>
          </a:p>
          <a:p>
            <a:r>
              <a:rPr lang="en-US" b="1" dirty="0">
                <a:latin typeface="Book Antiqua" panose="02040602050305030304" pitchFamily="18" charset="0"/>
                <a:ea typeface="+mn-lt"/>
                <a:cs typeface="+mn-lt"/>
              </a:rPr>
              <a:t>Turn Off :</a:t>
            </a:r>
            <a:endParaRPr lang="en-US" b="1" dirty="0">
              <a:latin typeface="Book Antiqua" panose="02040602050305030304" pitchFamily="18" charset="0"/>
            </a:endParaRPr>
          </a:p>
          <a:p>
            <a:pPr marL="0" indent="0">
              <a:buNone/>
            </a:pPr>
            <a:r>
              <a:rPr lang="en-US" dirty="0">
                <a:latin typeface="Book Antiqua" panose="02040602050305030304" pitchFamily="18" charset="0"/>
                <a:ea typeface="+mn-lt"/>
                <a:cs typeface="+mn-lt"/>
              </a:rPr>
              <a:t>Turns off the LED</a:t>
            </a:r>
            <a:endParaRPr lang="en-US" dirty="0">
              <a:latin typeface="Book Antiqua" panose="02040602050305030304" pitchFamily="18" charset="0"/>
              <a:ea typeface="+mn-lt"/>
              <a:cs typeface="+mn-lt"/>
            </a:endParaRPr>
          </a:p>
          <a:p>
            <a:r>
              <a:rPr lang="en-US" b="1" dirty="0">
                <a:latin typeface="Book Antiqua" panose="02040602050305030304" pitchFamily="18" charset="0"/>
                <a:ea typeface="+mn-lt"/>
                <a:cs typeface="+mn-lt"/>
              </a:rPr>
              <a:t>Automatic :</a:t>
            </a:r>
            <a:endParaRPr lang="en-US" b="1" dirty="0">
              <a:latin typeface="Book Antiqua" panose="02040602050305030304" pitchFamily="18" charset="0"/>
            </a:endParaRPr>
          </a:p>
          <a:p>
            <a:pPr marL="0" indent="0">
              <a:buNone/>
            </a:pPr>
            <a:r>
              <a:rPr lang="en-US" dirty="0">
                <a:latin typeface="Book Antiqua" panose="02040602050305030304" pitchFamily="18" charset="0"/>
                <a:ea typeface="+mn-lt"/>
                <a:cs typeface="+mn-lt"/>
              </a:rPr>
              <a:t>The controls is taken by the </a:t>
            </a:r>
            <a:r>
              <a:rPr lang="en-US" dirty="0" err="1">
                <a:latin typeface="Book Antiqua" panose="02040602050305030304" pitchFamily="18" charset="0"/>
                <a:ea typeface="+mn-lt"/>
                <a:cs typeface="+mn-lt"/>
              </a:rPr>
              <a:t>nodemcu</a:t>
            </a:r>
            <a:r>
              <a:rPr lang="en-US" dirty="0">
                <a:latin typeface="Book Antiqua" panose="02040602050305030304" pitchFamily="18" charset="0"/>
                <a:ea typeface="+mn-lt"/>
                <a:cs typeface="+mn-lt"/>
              </a:rPr>
              <a:t> board based on the output of the </a:t>
            </a:r>
            <a:r>
              <a:rPr lang="en-US" dirty="0" err="1">
                <a:latin typeface="Book Antiqua" panose="02040602050305030304" pitchFamily="18" charset="0"/>
                <a:ea typeface="+mn-lt"/>
                <a:cs typeface="+mn-lt"/>
              </a:rPr>
              <a:t>ldr</a:t>
            </a:r>
            <a:r>
              <a:rPr lang="en-US" dirty="0">
                <a:latin typeface="Book Antiqua" panose="02040602050305030304" pitchFamily="18" charset="0"/>
                <a:ea typeface="+mn-lt"/>
                <a:cs typeface="+mn-lt"/>
              </a:rPr>
              <a:t>. </a:t>
            </a:r>
            <a:endParaRPr lang="en-US" dirty="0">
              <a:latin typeface="Book Antiqua" panose="02040602050305030304" pitchFamily="18" charset="0"/>
              <a:cs typeface="Calibri" panose="020F0502020204030204"/>
            </a:endParaRPr>
          </a:p>
          <a:p>
            <a:pPr marL="0" indent="0">
              <a:buNone/>
            </a:pPr>
            <a:r>
              <a:rPr lang="en-US" dirty="0">
                <a:latin typeface="Book Antiqua" panose="02040602050305030304" pitchFamily="18" charset="0"/>
                <a:ea typeface="+mn-lt"/>
                <a:cs typeface="+mn-lt"/>
              </a:rPr>
              <a:t>This can be overridden by simply using the turn on and turn off buttons</a:t>
            </a:r>
            <a:endParaRPr lang="en-US" dirty="0">
              <a:latin typeface="Book Antiqua" panose="02040602050305030304" pitchFamily="18" charset="0"/>
              <a:ea typeface="+mn-lt"/>
              <a:cs typeface="+mn-lt"/>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chemeClr val="accent3"/>
                </a:solidFill>
                <a:latin typeface="Lucida Bright" panose="02040602050505020304" pitchFamily="18" charset="0"/>
              </a:rPr>
              <a:t>Working</a:t>
            </a:r>
            <a:br>
              <a:rPr lang="en-IN" dirty="0">
                <a:solidFill>
                  <a:schemeClr val="accent3"/>
                </a:solidFill>
                <a:latin typeface="Lucida Bright" panose="02040602050505020304" pitchFamily="18" charset="0"/>
              </a:rPr>
            </a:br>
            <a:endParaRPr lang="en-IN" dirty="0">
              <a:solidFill>
                <a:schemeClr val="accent3"/>
              </a:solidFill>
              <a:latin typeface="Lucida Bright" panose="02040602050505020304" pitchFamily="18" charset="0"/>
            </a:endParaRPr>
          </a:p>
        </p:txBody>
      </p:sp>
      <p:sp>
        <p:nvSpPr>
          <p:cNvPr id="3" name="Content Placeholder 2"/>
          <p:cNvSpPr>
            <a:spLocks noGrp="1"/>
          </p:cNvSpPr>
          <p:nvPr>
            <p:ph idx="1"/>
          </p:nvPr>
        </p:nvSpPr>
        <p:spPr>
          <a:xfrm>
            <a:off x="1141413" y="2171700"/>
            <a:ext cx="9440862" cy="3619501"/>
          </a:xfrm>
        </p:spPr>
        <p:txBody>
          <a:bodyPr>
            <a:normAutofit/>
          </a:bodyPr>
          <a:lstStyle/>
          <a:p>
            <a:r>
              <a:rPr lang="en-IN" dirty="0">
                <a:latin typeface="Book Antiqua" panose="02040602050305030304" pitchFamily="18" charset="0"/>
              </a:rPr>
              <a:t>LDR offers very high resistance in darkness.in this case the voltage drop across the </a:t>
            </a:r>
            <a:r>
              <a:rPr lang="en-IN" dirty="0" err="1">
                <a:latin typeface="Book Antiqua" panose="02040602050305030304" pitchFamily="18" charset="0"/>
              </a:rPr>
              <a:t>ldr</a:t>
            </a:r>
            <a:r>
              <a:rPr lang="en-IN" dirty="0">
                <a:latin typeface="Book Antiqua" panose="02040602050305030304" pitchFamily="18" charset="0"/>
              </a:rPr>
              <a:t> is more than 0.7v.This voltage is sufficient to switch on the light</a:t>
            </a:r>
            <a:endParaRPr lang="en-IN" dirty="0">
              <a:latin typeface="Book Antiqua" panose="02040602050305030304" pitchFamily="18" charset="0"/>
            </a:endParaRPr>
          </a:p>
          <a:p>
            <a:r>
              <a:rPr lang="en-IN" dirty="0">
                <a:latin typeface="Book Antiqua" panose="02040602050305030304" pitchFamily="18" charset="0"/>
              </a:rPr>
              <a:t>LDR offers very low resistance in brightness .in this case the voltage drop across the </a:t>
            </a:r>
            <a:r>
              <a:rPr lang="en-IN" dirty="0" err="1">
                <a:latin typeface="Book Antiqua" panose="02040602050305030304" pitchFamily="18" charset="0"/>
              </a:rPr>
              <a:t>ldr</a:t>
            </a:r>
            <a:r>
              <a:rPr lang="en-IN" dirty="0">
                <a:latin typeface="Book Antiqua" panose="02040602050305030304" pitchFamily="18" charset="0"/>
              </a:rPr>
              <a:t> is more than 0.7v. This voltage is sufficient to switch off the light</a:t>
            </a:r>
            <a:endParaRPr lang="en-IN" dirty="0">
              <a:latin typeface="Book Antiqua" panose="02040602050305030304" pitchFamily="18" charset="0"/>
            </a:endParaRPr>
          </a:p>
          <a:p>
            <a:pPr marL="0" indent="0">
              <a:buNone/>
            </a:pPr>
            <a:endParaRPr lang="en-IN" dirty="0"/>
          </a:p>
          <a:p>
            <a:pPr marL="0" indent="0">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3"/>
                </a:solidFill>
                <a:latin typeface="Lucida Bright" panose="02040602050505020304" pitchFamily="18" charset="0"/>
              </a:rPr>
              <a:t>conclusion</a:t>
            </a:r>
            <a:endParaRPr lang="en-IN" dirty="0">
              <a:solidFill>
                <a:schemeClr val="accent3"/>
              </a:solidFill>
              <a:latin typeface="Lucida Bright" panose="02040602050505020304" pitchFamily="18" charset="0"/>
            </a:endParaRPr>
          </a:p>
        </p:txBody>
      </p:sp>
      <p:sp>
        <p:nvSpPr>
          <p:cNvPr id="3" name="Content Placeholder 2"/>
          <p:cNvSpPr>
            <a:spLocks noGrp="1"/>
          </p:cNvSpPr>
          <p:nvPr>
            <p:ph sz="half" idx="1"/>
          </p:nvPr>
        </p:nvSpPr>
        <p:spPr/>
        <p:txBody>
          <a:bodyPr/>
          <a:lstStyle/>
          <a:p>
            <a:r>
              <a:rPr lang="en-US" dirty="0">
                <a:latin typeface="Book Antiqua" panose="02040602050305030304" pitchFamily="18" charset="0"/>
                <a:cs typeface="Calibri" panose="020F0502020204030204"/>
              </a:rPr>
              <a:t>Ease of access</a:t>
            </a:r>
            <a:endParaRPr lang="en-US" dirty="0">
              <a:latin typeface="Book Antiqua" panose="02040602050305030304" pitchFamily="18" charset="0"/>
              <a:cs typeface="Calibri" panose="020F0502020204030204"/>
            </a:endParaRPr>
          </a:p>
          <a:p>
            <a:r>
              <a:rPr lang="en-US" dirty="0">
                <a:latin typeface="Book Antiqua" panose="02040602050305030304" pitchFamily="18" charset="0"/>
                <a:cs typeface="Calibri" panose="020F0502020204030204"/>
              </a:rPr>
              <a:t>Control the lights though internet </a:t>
            </a:r>
            <a:endParaRPr lang="en-US" dirty="0">
              <a:latin typeface="Book Antiqua" panose="02040602050305030304" pitchFamily="18" charset="0"/>
            </a:endParaRPr>
          </a:p>
          <a:p>
            <a:r>
              <a:rPr lang="en-US" dirty="0">
                <a:latin typeface="Book Antiqua" panose="02040602050305030304" pitchFamily="18" charset="0"/>
                <a:cs typeface="Calibri" panose="020F0502020204030204"/>
              </a:rPr>
              <a:t>Works automatically</a:t>
            </a:r>
            <a:endParaRPr lang="en-US" dirty="0">
              <a:latin typeface="Book Antiqua" panose="02040602050305030304" pitchFamily="18" charset="0"/>
              <a:cs typeface="Calibri" panose="020F0502020204030204"/>
            </a:endParaRPr>
          </a:p>
          <a:p>
            <a:r>
              <a:rPr lang="en-US" dirty="0">
                <a:latin typeface="Book Antiqua" panose="02040602050305030304" pitchFamily="18" charset="0"/>
                <a:cs typeface="Calibri" panose="020F0502020204030204"/>
              </a:rPr>
              <a:t>Energy efficient</a:t>
            </a:r>
            <a:endParaRPr lang="en-US" dirty="0">
              <a:latin typeface="Book Antiqua" panose="02040602050305030304" pitchFamily="18" charset="0"/>
              <a:cs typeface="Calibri" panose="020F0502020204030204"/>
            </a:endParaRPr>
          </a:p>
          <a:p>
            <a:endParaRPr lang="en-US" dirty="0">
              <a:latin typeface="Book Antiqua" panose="02040602050305030304" pitchFamily="18" charset="0"/>
              <a:cs typeface="Calibri" panose="020F0502020204030204"/>
            </a:endParaRPr>
          </a:p>
          <a:p>
            <a:endParaRPr lang="en-IN" dirty="0"/>
          </a:p>
        </p:txBody>
      </p:sp>
      <p:pic>
        <p:nvPicPr>
          <p:cNvPr id="6" name="Content Placeholder 5"/>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551613" y="2666999"/>
            <a:ext cx="4876800" cy="301030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3"/>
                </a:solidFill>
                <a:latin typeface="Lucida Bright" panose="02040602050505020304" pitchFamily="18" charset="0"/>
              </a:rPr>
              <a:t>FUTURE WORKS</a:t>
            </a:r>
            <a:endParaRPr lang="en-IN" dirty="0">
              <a:solidFill>
                <a:schemeClr val="accent3"/>
              </a:solidFill>
              <a:latin typeface="Lucida Bright" panose="02040602050505020304" pitchFamily="18" charset="0"/>
            </a:endParaRPr>
          </a:p>
        </p:txBody>
      </p:sp>
      <p:sp>
        <p:nvSpPr>
          <p:cNvPr id="3" name="Content Placeholder 2"/>
          <p:cNvSpPr>
            <a:spLocks noGrp="1"/>
          </p:cNvSpPr>
          <p:nvPr>
            <p:ph sz="half" idx="1"/>
          </p:nvPr>
        </p:nvSpPr>
        <p:spPr/>
        <p:txBody>
          <a:bodyPr>
            <a:normAutofit fontScale="92500" lnSpcReduction="10000"/>
          </a:bodyPr>
          <a:lstStyle/>
          <a:p>
            <a:r>
              <a:rPr lang="en-US" dirty="0">
                <a:latin typeface="Book Antiqua" panose="02040602050305030304" pitchFamily="18" charset="0"/>
                <a:cs typeface="Calibri" panose="020F0502020204030204"/>
              </a:rPr>
              <a:t>Using databases</a:t>
            </a:r>
            <a:endParaRPr lang="en-US" dirty="0">
              <a:latin typeface="Book Antiqua" panose="02040602050305030304" pitchFamily="18" charset="0"/>
            </a:endParaRPr>
          </a:p>
          <a:p>
            <a:r>
              <a:rPr lang="en-US" dirty="0">
                <a:latin typeface="Book Antiqua" panose="02040602050305030304" pitchFamily="18" charset="0"/>
                <a:cs typeface="Calibri" panose="020F0502020204030204"/>
              </a:rPr>
              <a:t>Controlling other factors like brightness and color </a:t>
            </a:r>
            <a:endParaRPr lang="en-IN" dirty="0">
              <a:latin typeface="Book Antiqua" panose="02040602050305030304" pitchFamily="18" charset="0"/>
              <a:cs typeface="Calibri" panose="020F0502020204030204"/>
            </a:endParaRPr>
          </a:p>
          <a:p>
            <a:r>
              <a:rPr lang="en-US" dirty="0">
                <a:latin typeface="Book Antiqua" panose="02040602050305030304" pitchFamily="18" charset="0"/>
              </a:rPr>
              <a:t>Smart street lights can help monitor traffic flow, parking, pedestrian crossings, seismic activity, or atmospheric changes. They can be equipped with speakers to alert people to dangerous situations or conditions, or with cameras to help police solve crimes or to verify trash collection and other activities.</a:t>
            </a:r>
            <a:endParaRPr lang="en-US" dirty="0">
              <a:latin typeface="Book Antiqua" panose="02040602050305030304" pitchFamily="18" charset="0"/>
              <a:cs typeface="Calibri" panose="020F0502020204030204"/>
            </a:endParaRPr>
          </a:p>
        </p:txBody>
      </p:sp>
      <p:pic>
        <p:nvPicPr>
          <p:cNvPr id="5" name="Content Placeholder 4" descr="A picture containing indoor, person, wall&#10;&#10;Description generated with very high confidence"/>
          <p:cNvPicPr>
            <a:picLocks noGrp="1" noChangeAspect="1"/>
          </p:cNvPicPr>
          <p:nvPr>
            <p:ph sz="half" idx="2"/>
          </p:nvPr>
        </p:nvPicPr>
        <p:blipFill>
          <a:blip r:embed="rId1"/>
          <a:stretch>
            <a:fillRect/>
          </a:stretch>
        </p:blipFill>
        <p:spPr>
          <a:xfrm>
            <a:off x="6170613" y="2860345"/>
            <a:ext cx="4876800" cy="27375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solidFill>
                  <a:schemeClr val="tx1"/>
                </a:solidFill>
                <a:latin typeface="Lucida Bright" panose="02040602050505020304" pitchFamily="18" charset="0"/>
              </a:rPr>
              <a:t>THANK YOU</a:t>
            </a:r>
            <a:br>
              <a:rPr lang="en-IN" sz="4000" dirty="0">
                <a:solidFill>
                  <a:schemeClr val="accent3"/>
                </a:solidFill>
                <a:latin typeface="Lucida Bright" panose="02040602050505020304" pitchFamily="18" charset="0"/>
              </a:rPr>
            </a:br>
            <a:br>
              <a:rPr lang="en-IN" sz="4000" dirty="0">
                <a:solidFill>
                  <a:schemeClr val="accent3"/>
                </a:solidFill>
                <a:latin typeface="Lucida Bright" panose="02040602050505020304" pitchFamily="18" charset="0"/>
              </a:rPr>
            </a:br>
            <a:endParaRPr lang="en-IN" sz="4000" dirty="0">
              <a:solidFill>
                <a:schemeClr val="accent3"/>
              </a:solidFill>
              <a:latin typeface="Lucida Bright" panose="02040602050505020304" pitchFamily="18" charset="0"/>
            </a:endParaRPr>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0</TotalTime>
  <Words>1617</Words>
  <Application>WPS Presentation</Application>
  <PresentationFormat>Widescreen</PresentationFormat>
  <Paragraphs>70</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Arial</vt:lpstr>
      <vt:lpstr>Lucida Bright</vt:lpstr>
      <vt:lpstr>Book Antiqua</vt:lpstr>
      <vt:lpstr>Calibri</vt:lpstr>
      <vt:lpstr>Century Gothic</vt:lpstr>
      <vt:lpstr>Microsoft YaHei</vt:lpstr>
      <vt:lpstr>Arial Unicode MS</vt:lpstr>
      <vt:lpstr>Segoe Print</vt:lpstr>
      <vt:lpstr>Mesh</vt:lpstr>
      <vt:lpstr>Smart street light using nodemcu and ldr  </vt:lpstr>
      <vt:lpstr>TABLE OF CONTENT</vt:lpstr>
      <vt:lpstr>INtRODUCTION</vt:lpstr>
      <vt:lpstr>components</vt:lpstr>
      <vt:lpstr>WEB PAGE</vt:lpstr>
      <vt:lpstr>Working </vt:lpstr>
      <vt:lpstr>conclusion</vt:lpstr>
      <vt:lpstr>FUTURE WORKS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STREET LIGHT</dc:title>
  <dc:creator>Aishwaraya Baskar</dc:creator>
  <cp:lastModifiedBy>hp</cp:lastModifiedBy>
  <cp:revision>13</cp:revision>
  <dcterms:created xsi:type="dcterms:W3CDTF">2019-06-20T13:07:00Z</dcterms:created>
  <dcterms:modified xsi:type="dcterms:W3CDTF">2019-06-21T04:44:48Z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