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8C8085-EDF0-4F1A-80D8-26E0479BBD01}"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C8085-EDF0-4F1A-80D8-26E0479BBD01}"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C8085-EDF0-4F1A-80D8-26E0479BBD01}"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C8085-EDF0-4F1A-80D8-26E0479BBD01}"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8C8085-EDF0-4F1A-80D8-26E0479BBD01}"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8C8085-EDF0-4F1A-80D8-26E0479BBD01}"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8C8085-EDF0-4F1A-80D8-26E0479BBD01}" type="datetimeFigureOut">
              <a:rPr lang="en-US" smtClean="0"/>
              <a:pPr/>
              <a:t>6/21/2019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8C8085-EDF0-4F1A-80D8-26E0479BBD01}" type="datetimeFigureOut">
              <a:rPr lang="en-US" smtClean="0"/>
              <a:pPr/>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C8085-EDF0-4F1A-80D8-26E0479BBD01}" type="datetimeFigureOut">
              <a:rPr lang="en-US" smtClean="0"/>
              <a:pPr/>
              <a:t>6/21/2019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C8085-EDF0-4F1A-80D8-26E0479BBD01}"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C8085-EDF0-4F1A-80D8-26E0479BBD01}"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3A9A-3CDB-481B-8729-9BC0593747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C8085-EDF0-4F1A-80D8-26E0479BBD01}" type="datetimeFigureOut">
              <a:rPr lang="en-US" smtClean="0"/>
              <a:pPr/>
              <a:t>6/21/2019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B3A9A-3CDB-481B-8729-9BC0593747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style>
          <a:lnRef idx="0">
            <a:scrgbClr r="0" g="0" b="0"/>
          </a:lnRef>
          <a:fillRef idx="1002">
            <a:schemeClr val="dk2"/>
          </a:fillRef>
          <a:effectRef idx="0">
            <a:scrgbClr r="0" g="0" b="0"/>
          </a:effectRef>
          <a:fontRef idx="major"/>
        </p:style>
        <p:txBody>
          <a:bodyPr/>
          <a:lstStyle/>
          <a:p>
            <a:r>
              <a:rPr lang="en-US" dirty="0" smtClean="0"/>
              <a:t>SMART BILLING SYSTEM FOR WATER SUPPLIERS</a:t>
            </a:r>
            <a:endParaRPr lang="en-US" dirty="0"/>
          </a:p>
        </p:txBody>
      </p:sp>
      <p:sp>
        <p:nvSpPr>
          <p:cNvPr id="5" name="Subtitle 2"/>
          <p:cNvSpPr>
            <a:spLocks noGrp="1"/>
          </p:cNvSpPr>
          <p:nvPr>
            <p:ph type="subTitle"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MIND CRACKERS</a:t>
            </a:r>
          </a:p>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HELAN</a:t>
            </a:r>
          </a:p>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LOVESON</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Algorithm for the prepaid system:</a:t>
            </a:r>
          </a:p>
          <a:p>
            <a:r>
              <a:rPr lang="en-US" dirty="0"/>
              <a:t> 1. Insert the smart card in the smart card slot.</a:t>
            </a:r>
          </a:p>
          <a:p>
            <a:r>
              <a:rPr lang="en-US" dirty="0"/>
              <a:t> 2. Read the value on smart card.</a:t>
            </a:r>
          </a:p>
          <a:p>
            <a:r>
              <a:rPr lang="en-US" dirty="0"/>
              <a:t> 3. Turn on the water supply with the help of servo motor.</a:t>
            </a:r>
          </a:p>
          <a:p>
            <a:r>
              <a:rPr lang="en-US" dirty="0"/>
              <a:t>4. When the units on smart card reaches below 500, turn off water supply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1143000" y="1905000"/>
            <a:ext cx="7391399" cy="4953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normAutofit/>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pPr>
              <a:buNone/>
            </a:pPr>
            <a:endParaRPr lang="en-US" dirty="0"/>
          </a:p>
          <a:p>
            <a:r>
              <a:rPr lang="en-US" dirty="0"/>
              <a:t>Improved Customer Engagement </a:t>
            </a:r>
          </a:p>
          <a:p>
            <a:r>
              <a:rPr lang="en-US" dirty="0"/>
              <a:t>• Technology Optimization </a:t>
            </a:r>
          </a:p>
          <a:p>
            <a:r>
              <a:rPr lang="en-US" dirty="0"/>
              <a:t>• Reduced Waste </a:t>
            </a:r>
          </a:p>
          <a:p>
            <a:r>
              <a:rPr lang="en-US" dirty="0"/>
              <a:t>• Enhanced Data </a:t>
            </a:r>
            <a:r>
              <a:rPr lang="en-US" dirty="0" smtClean="0"/>
              <a:t>Collection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t> DISADVANTAGES</a:t>
            </a:r>
            <a:endParaRPr lang="en-US" dirty="0"/>
          </a:p>
        </p:txBody>
      </p:sp>
      <p:sp>
        <p:nvSpPr>
          <p:cNvPr id="3" name="Content Placeholder 2"/>
          <p:cNvSpPr>
            <a:spLocks noGrp="1"/>
          </p:cNvSpPr>
          <p:nvPr>
            <p:ph idx="1"/>
          </p:nvPr>
        </p:nvSpPr>
        <p:spPr/>
        <p:txBody>
          <a:bodyPr/>
          <a:lstStyle/>
          <a:p>
            <a:r>
              <a:rPr lang="en-US" dirty="0" smtClean="0"/>
              <a:t>Security </a:t>
            </a:r>
          </a:p>
          <a:p>
            <a:r>
              <a:rPr lang="en-US" dirty="0" smtClean="0"/>
              <a:t>• Privacy </a:t>
            </a:r>
          </a:p>
          <a:p>
            <a:r>
              <a:rPr lang="en-US" dirty="0" smtClean="0"/>
              <a:t>• Complexity </a:t>
            </a:r>
          </a:p>
          <a:p>
            <a:r>
              <a:rPr lang="en-US" dirty="0" smtClean="0"/>
              <a:t>• Flexibility </a:t>
            </a:r>
          </a:p>
          <a:p>
            <a:r>
              <a:rPr lang="en-US" dirty="0" smtClean="0"/>
              <a:t>• Compliance </a:t>
            </a:r>
          </a:p>
          <a:p>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p>
          <a:p>
            <a:r>
              <a:rPr lang="en-US" dirty="0" smtClean="0"/>
              <a:t>The system designed in this project can be implemented and used easily. As the system is user friendly it can be applicable for electricity and gas. In this paper the system has been used for one application. Further in future development the system can be implemented for more than one application such as electricity and gas supply in one smart card. Then the user can increase credit either on electricity, water or gas with the single smart card. The user can avoid the trouble for paying different bills every month and can save lot of time. Thus the system designed will be convenient for the users to plan their monthly expenses since the electricity; water and gas bills are already paid before using.</a:t>
            </a:r>
          </a:p>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114300" dist="114300" dir="21594000" algn="ctr" rotWithShape="0">
                    <a:srgbClr val="000000">
                      <a:alpha val="81000"/>
                    </a:srgbClr>
                  </a:outerShdw>
                </a:effectLst>
              </a:rPr>
              <a:t>INTRODUCTION</a:t>
            </a:r>
            <a:endParaRPr lang="en-US" dirty="0">
              <a:effectLst>
                <a:outerShdw blurRad="114300" dist="114300" dir="21594000" algn="ctr" rotWithShape="0">
                  <a:srgbClr val="000000">
                    <a:alpha val="81000"/>
                  </a:srgbClr>
                </a:outerShdw>
              </a:effectLst>
            </a:endParaRPr>
          </a:p>
        </p:txBody>
      </p:sp>
      <p:sp>
        <p:nvSpPr>
          <p:cNvPr id="3" name="Content Placeholder 2"/>
          <p:cNvSpPr>
            <a:spLocks noGrp="1"/>
          </p:cNvSpPr>
          <p:nvPr>
            <p:ph idx="1"/>
          </p:nvPr>
        </p:nvSpPr>
        <p:spPr/>
        <p:txBody>
          <a:bodyPr>
            <a:normAutofit fontScale="92500" lnSpcReduction="20000"/>
          </a:bodyPr>
          <a:lstStyle/>
          <a:p>
            <a:r>
              <a:rPr lang="en-US" dirty="0"/>
              <a:t>In day-to-days life, the water is supplied by the Municipal Corporation which should be in proper manner so that there should be minimum loss of water. The basic idea behind this system is to use the available resource of water efficiently. In this system the customer will first pay for the water and then he will get the benefit of that prepaid amount. The systems which are used previously have many drawbacks such as more or less billing amount, loss of water, etc. Sometimes the complaints of people have been received by the Municipal Corporation.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a:effectLst>
                  <a:outerShdw blurRad="609600" dist="241300" dir="15600000" sx="101000" sy="101000" algn="ctr" rotWithShape="0">
                    <a:srgbClr val="000000">
                      <a:alpha val="19000"/>
                    </a:srgbClr>
                  </a:outerShdw>
                </a:effectLst>
              </a:rPr>
              <a:t>PROPOSED SYSTEM</a:t>
            </a:r>
          </a:p>
        </p:txBody>
      </p:sp>
      <p:sp>
        <p:nvSpPr>
          <p:cNvPr id="3" name="Content Placeholder 2"/>
          <p:cNvSpPr>
            <a:spLocks noGrp="1"/>
          </p:cNvSpPr>
          <p:nvPr>
            <p:ph idx="1"/>
          </p:nvPr>
        </p:nvSpPr>
        <p:spPr/>
        <p:txBody>
          <a:bodyPr>
            <a:normAutofit fontScale="70000" lnSpcReduction="20000"/>
          </a:bodyPr>
          <a:lstStyle/>
          <a:p>
            <a:r>
              <a:rPr lang="en-US" dirty="0"/>
              <a:t>The prepaid system can be made for the water as well for gas and electricity. This could be achieved by the use of suitable processor and the interface to that processor. The RFID  based smart card has been used for the storage of the prepaid data which is secure [1] - [2]. In another system, the water system is implemented in such a way that the generated bill amount will be sent to the administrative office.</a:t>
            </a:r>
          </a:p>
          <a:p>
            <a:r>
              <a:rPr lang="en-US" dirty="0"/>
              <a:t>The </a:t>
            </a:r>
            <a:r>
              <a:rPr lang="en-US" dirty="0" err="1"/>
              <a:t>datas</a:t>
            </a:r>
            <a:r>
              <a:rPr lang="en-US" dirty="0"/>
              <a:t> of the customers have been saved in the </a:t>
            </a:r>
            <a:r>
              <a:rPr lang="en-US" dirty="0" err="1"/>
              <a:t>cloudant</a:t>
            </a:r>
            <a:r>
              <a:rPr lang="en-US" dirty="0"/>
              <a:t> </a:t>
            </a:r>
            <a:r>
              <a:rPr lang="en-US" dirty="0" err="1"/>
              <a:t>database.Whenever</a:t>
            </a:r>
            <a:r>
              <a:rPr lang="en-US" dirty="0"/>
              <a:t> the </a:t>
            </a:r>
            <a:r>
              <a:rPr lang="en-US" dirty="0" err="1"/>
              <a:t>the</a:t>
            </a:r>
            <a:r>
              <a:rPr lang="en-US" dirty="0"/>
              <a:t> card is swiped the value is passed through cloud and the value can be retrieved from the cloud for the web </a:t>
            </a:r>
            <a:r>
              <a:rPr lang="en-US" dirty="0" err="1"/>
              <a:t>app.Whenever</a:t>
            </a:r>
            <a:r>
              <a:rPr lang="en-US" dirty="0"/>
              <a:t> the card is </a:t>
            </a:r>
            <a:r>
              <a:rPr lang="en-US" dirty="0" err="1"/>
              <a:t>swipped</a:t>
            </a:r>
            <a:r>
              <a:rPr lang="en-US" dirty="0"/>
              <a:t> it shows whether he can access water or not based on the balance in his </a:t>
            </a:r>
            <a:r>
              <a:rPr lang="en-US" dirty="0" err="1"/>
              <a:t>card.When</a:t>
            </a:r>
            <a:r>
              <a:rPr lang="en-US" dirty="0"/>
              <a:t> the ID of the card is entered in the web app the values are retrieved from the cloud and the details can be seen in the web app.</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t>PROJECT HIGHLIGHTS</a:t>
            </a:r>
          </a:p>
        </p:txBody>
      </p:sp>
      <p:sp>
        <p:nvSpPr>
          <p:cNvPr id="3" name="Content Placeholder 2"/>
          <p:cNvSpPr>
            <a:spLocks noGrp="1"/>
          </p:cNvSpPr>
          <p:nvPr>
            <p:ph idx="1"/>
          </p:nvPr>
        </p:nvSpPr>
        <p:spPr/>
        <p:txBody>
          <a:bodyPr/>
          <a:lstStyle/>
          <a:p>
            <a:pPr lvl="0"/>
            <a:r>
              <a:rPr lang="en-US" dirty="0"/>
              <a:t>RFID Technology.</a:t>
            </a:r>
          </a:p>
          <a:p>
            <a:pPr lvl="0"/>
            <a:r>
              <a:rPr lang="en-US" dirty="0"/>
              <a:t>Integrating RFID module with Node MCU</a:t>
            </a:r>
          </a:p>
          <a:p>
            <a:pPr lvl="0"/>
            <a:r>
              <a:rPr lang="en-US" dirty="0"/>
              <a:t>Reading the data from the RFID cards</a:t>
            </a:r>
          </a:p>
          <a:p>
            <a:pPr lvl="0"/>
            <a:r>
              <a:rPr lang="en-US" dirty="0"/>
              <a:t>Sending HTTP Request to Cloud Platform</a:t>
            </a:r>
          </a:p>
          <a:p>
            <a:pPr lvl="0"/>
            <a:r>
              <a:rPr lang="en-US" dirty="0"/>
              <a:t>Creating Web Application with different logins and money wallets for payment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dirty="0"/>
              <a:t> </a:t>
            </a:r>
            <a:r>
              <a:rPr lang="en-US" dirty="0" smtClean="0"/>
              <a:t>HARDWARE</a:t>
            </a:r>
            <a:endParaRPr lang="en-US" dirty="0"/>
          </a:p>
        </p:txBody>
      </p:sp>
      <p:pic>
        <p:nvPicPr>
          <p:cNvPr id="1026" name="Picture 2" descr="E:\IOT\rfid image.jpg"/>
          <p:cNvPicPr>
            <a:picLocks noGrp="1" noChangeAspect="1" noChangeArrowheads="1"/>
          </p:cNvPicPr>
          <p:nvPr>
            <p:ph idx="1"/>
          </p:nvPr>
        </p:nvPicPr>
        <p:blipFill>
          <a:blip r:embed="rId2"/>
          <a:srcRect/>
          <a:stretch>
            <a:fillRect/>
          </a:stretch>
        </p:blipFill>
        <p:spPr bwMode="auto">
          <a:xfrm>
            <a:off x="2133600" y="2667000"/>
            <a:ext cx="4525963" cy="3657600"/>
          </a:xfrm>
          <a:prstGeom prst="rect">
            <a:avLst/>
          </a:prstGeom>
          <a:noFill/>
        </p:spPr>
      </p:pic>
      <p:sp>
        <p:nvSpPr>
          <p:cNvPr id="6" name="Rectangle 5"/>
          <p:cNvSpPr/>
          <p:nvPr/>
        </p:nvSpPr>
        <p:spPr>
          <a:xfrm>
            <a:off x="1143000" y="1371600"/>
            <a:ext cx="587911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RFID reader &amp; cards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01000" cy="1143000"/>
          </a:xfrm>
        </p:spPr>
        <p:style>
          <a:lnRef idx="3">
            <a:schemeClr val="lt1"/>
          </a:lnRef>
          <a:fillRef idx="1">
            <a:schemeClr val="dk1"/>
          </a:fillRef>
          <a:effectRef idx="1">
            <a:schemeClr val="dk1"/>
          </a:effectRef>
          <a:fontRef idx="minor">
            <a:schemeClr val="lt1"/>
          </a:fontRef>
        </p:style>
        <p:txBody>
          <a:bodyPr/>
          <a:lstStyle/>
          <a:p>
            <a:r>
              <a:rPr lang="en-US" dirty="0" smtClean="0"/>
              <a:t>HARDWARE</a:t>
            </a:r>
            <a:endParaRPr lang="en-US" dirty="0"/>
          </a:p>
        </p:txBody>
      </p:sp>
      <p:sp>
        <p:nvSpPr>
          <p:cNvPr id="3" name="Content Placeholder 2"/>
          <p:cNvSpPr>
            <a:spLocks noGrp="1"/>
          </p:cNvSpPr>
          <p:nvPr>
            <p:ph idx="1"/>
          </p:nvPr>
        </p:nvSpPr>
        <p:spPr/>
        <p:txBody>
          <a:bodyPr/>
          <a:lstStyle/>
          <a:p>
            <a:pPr lvl="0"/>
            <a:r>
              <a:rPr lang="en-US" dirty="0"/>
              <a:t>ESP8266-12E module(Node MCU)</a:t>
            </a:r>
          </a:p>
          <a:p>
            <a:pPr lvl="0"/>
            <a:r>
              <a:rPr lang="en-US" dirty="0"/>
              <a:t>RFID Reader and Cards</a:t>
            </a:r>
          </a:p>
          <a:p>
            <a:pPr lvl="0"/>
            <a:r>
              <a:rPr lang="en-US" dirty="0"/>
              <a:t>OLED display</a:t>
            </a:r>
          </a:p>
          <a:p>
            <a:r>
              <a:rPr lang="en-US" dirty="0"/>
              <a:t>Basic board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a:t>SOFTWARE</a:t>
            </a:r>
          </a:p>
        </p:txBody>
      </p:sp>
      <p:sp>
        <p:nvSpPr>
          <p:cNvPr id="3" name="Content Placeholder 2"/>
          <p:cNvSpPr>
            <a:spLocks noGrp="1"/>
          </p:cNvSpPr>
          <p:nvPr>
            <p:ph idx="1"/>
          </p:nvPr>
        </p:nvSpPr>
        <p:spPr/>
        <p:txBody>
          <a:bodyPr/>
          <a:lstStyle/>
          <a:p>
            <a:pPr lvl="0"/>
            <a:r>
              <a:rPr lang="en-US" dirty="0" err="1"/>
              <a:t>Arduino</a:t>
            </a:r>
            <a:r>
              <a:rPr lang="en-US" dirty="0"/>
              <a:t> IDE</a:t>
            </a:r>
          </a:p>
          <a:p>
            <a:pPr lvl="0"/>
            <a:r>
              <a:rPr lang="en-US" dirty="0"/>
              <a:t>Node Red</a:t>
            </a:r>
          </a:p>
          <a:p>
            <a:pPr lvl="0"/>
            <a:r>
              <a:rPr lang="en-US" dirty="0"/>
              <a:t>IBM Cloud platform</a:t>
            </a:r>
          </a:p>
          <a:p>
            <a:pPr lvl="0"/>
            <a:r>
              <a:rPr lang="en-US" dirty="0" err="1"/>
              <a:t>Cloudant</a:t>
            </a:r>
            <a:r>
              <a:rPr lang="en-US" dirty="0"/>
              <a:t> Database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2">
            <a:schemeClr val="dk2"/>
          </a:fillRef>
          <a:effectRef idx="0">
            <a:scrgbClr r="0" g="0" b="0"/>
          </a:effectRef>
          <a:fontRef idx="major"/>
        </p:style>
        <p:txBody>
          <a:bodyPr/>
          <a:lstStyle/>
          <a:p>
            <a:r>
              <a:rPr lang="en-US" dirty="0" smtClean="0"/>
              <a:t>RFID TECHNOLOGY</a:t>
            </a:r>
            <a:endParaRPr lang="en-US" dirty="0"/>
          </a:p>
        </p:txBody>
      </p:sp>
      <p:sp>
        <p:nvSpPr>
          <p:cNvPr id="3" name="Content Placeholder 2"/>
          <p:cNvSpPr>
            <a:spLocks noGrp="1"/>
          </p:cNvSpPr>
          <p:nvPr>
            <p:ph idx="1"/>
          </p:nvPr>
        </p:nvSpPr>
        <p:spPr/>
        <p:txBody>
          <a:bodyPr>
            <a:normAutofit fontScale="25000" lnSpcReduction="20000"/>
          </a:bodyPr>
          <a:lstStyle/>
          <a:p>
            <a:pPr>
              <a:buNone/>
            </a:pPr>
            <a:endParaRPr lang="en-US" dirty="0"/>
          </a:p>
          <a:p>
            <a:r>
              <a:rPr lang="en-US" sz="7200" i="1" dirty="0"/>
              <a:t>RFID (Radio-Frequency Identification) technology is in mobile phones, credit cards, pet tracking chips, toll booths, and in tags for just about everything sold these days. Like many technologies used in consumer-end devices, RFID began as a military application.</a:t>
            </a:r>
          </a:p>
          <a:p>
            <a:r>
              <a:rPr lang="en-US" sz="7200" i="1" dirty="0"/>
              <a:t>There are two distinctly different types of RFID technology: passive and active.</a:t>
            </a:r>
          </a:p>
          <a:p>
            <a:r>
              <a:rPr lang="en-US" sz="7200" i="1" dirty="0"/>
              <a:t>A passive RFID system has an antenna and circuitry that houses a unique code, but has no power source. A passive RFID system requires a reader to induce current into the RFID tag’s circuitry, similar to how the German planes required radar to bounce off of them.</a:t>
            </a:r>
          </a:p>
          <a:p>
            <a:r>
              <a:rPr lang="en-US" sz="7200" i="1" dirty="0"/>
              <a:t>There are a variety of ranges and frequencies used for passive RFID, but the most common are:</a:t>
            </a:r>
          </a:p>
          <a:p>
            <a:pPr lvl="0"/>
            <a:r>
              <a:rPr lang="en-US" sz="7200" i="1" dirty="0"/>
              <a:t>Low frequency: ~125 kHz. Typically has a range of a few centimeters</a:t>
            </a:r>
          </a:p>
          <a:p>
            <a:pPr lvl="0"/>
            <a:r>
              <a:rPr lang="en-US" sz="7200" i="1" dirty="0"/>
              <a:t>High frequency: 13.56 </a:t>
            </a:r>
            <a:r>
              <a:rPr lang="en-US" sz="7200" i="1" dirty="0" err="1"/>
              <a:t>MHz.</a:t>
            </a:r>
            <a:r>
              <a:rPr lang="en-US" sz="7200" i="1" dirty="0"/>
              <a:t> Has a range of up to a meter</a:t>
            </a:r>
          </a:p>
          <a:p>
            <a:pPr lvl="0"/>
            <a:r>
              <a:rPr lang="en-US" sz="7200" i="1" dirty="0"/>
              <a:t>Ultra-high frequency: ~865 </a:t>
            </a:r>
            <a:r>
              <a:rPr lang="en-US" sz="7200" i="1" dirty="0" err="1"/>
              <a:t>MHz.</a:t>
            </a:r>
            <a:r>
              <a:rPr lang="en-US" sz="7200" i="1" dirty="0"/>
              <a:t> Has a range of about 30 meters</a:t>
            </a:r>
          </a:p>
          <a:p>
            <a:r>
              <a:rPr lang="en-US" sz="7200" i="1" dirty="0"/>
              <a:t>Passive RFID has a very short range, but they are still very popular because they are inexpensive and they last a long time without service.</a:t>
            </a:r>
          </a:p>
          <a:p>
            <a:r>
              <a:rPr lang="en-US" sz="7200" i="1" dirty="0"/>
              <a:t> </a:t>
            </a:r>
          </a:p>
          <a:p>
            <a:endParaRPr lang="en-US" sz="3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scene3d>
              <a:camera prst="isometricOffAxis1Top"/>
              <a:lightRig rig="threePt" dir="t"/>
            </a:scene3d>
            <a:sp3d z="-25400"/>
          </a:bodyPr>
          <a:lstStyle/>
          <a:p>
            <a:r>
              <a:rPr lang="en-US" dirty="0" smtClean="0"/>
              <a:t>WORKING</a:t>
            </a:r>
            <a:endParaRPr lang="en-US" dirty="0"/>
          </a:p>
        </p:txBody>
      </p:sp>
      <p:pic>
        <p:nvPicPr>
          <p:cNvPr id="20482" name="Picture 2" descr="E:\IOT\images1.png"/>
          <p:cNvPicPr>
            <a:picLocks noGrp="1" noChangeAspect="1" noChangeArrowheads="1"/>
          </p:cNvPicPr>
          <p:nvPr>
            <p:ph idx="1"/>
          </p:nvPr>
        </p:nvPicPr>
        <p:blipFill>
          <a:blip r:embed="rId2"/>
          <a:srcRect/>
          <a:stretch>
            <a:fillRect/>
          </a:stretch>
        </p:blipFill>
        <p:spPr bwMode="auto">
          <a:xfrm>
            <a:off x="1981201" y="2057400"/>
            <a:ext cx="5257800" cy="3886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773</Words>
  <Application>Microsoft Office PowerPoint</Application>
  <PresentationFormat>On-screen Show (4:3)</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SMART BILLING SYSTEM FOR WATER SUPPLIERS</vt:lpstr>
      <vt:lpstr>INTRODUCTION</vt:lpstr>
      <vt:lpstr>PROPOSED SYSTEM</vt:lpstr>
      <vt:lpstr>PROJECT HIGHLIGHTS</vt:lpstr>
      <vt:lpstr> HARDWARE</vt:lpstr>
      <vt:lpstr>HARDWARE</vt:lpstr>
      <vt:lpstr>SOFTWARE</vt:lpstr>
      <vt:lpstr>RFID TECHNOLOGY</vt:lpstr>
      <vt:lpstr>WORKING</vt:lpstr>
      <vt:lpstr>Slide 10</vt:lpstr>
      <vt:lpstr>Slide 11</vt:lpstr>
      <vt:lpstr>ADVANTAGES</vt:lpstr>
      <vt:lpstr> DISADVANTAGES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BILLING SYSTEM FOR WATER SUPPLIERS</dc:title>
  <dc:creator>Windows User</dc:creator>
  <cp:lastModifiedBy>Windows User</cp:lastModifiedBy>
  <cp:revision>12</cp:revision>
  <dcterms:created xsi:type="dcterms:W3CDTF">2019-06-21T05:02:51Z</dcterms:created>
  <dcterms:modified xsi:type="dcterms:W3CDTF">2019-06-21T07:07:52Z</dcterms:modified>
</cp:coreProperties>
</file>