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4" r:id="rId6"/>
    <p:sldId id="265" r:id="rId7"/>
    <p:sldId id="266"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775B2-5B11-48AB-A50B-92DADB6FB54F}" type="datetimeFigureOut">
              <a:rPr lang="en-IN" smtClean="0"/>
              <a:t>22-06-2019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85399D9-10F0-4F63-BB7E-3DFEF55A326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79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75B2-5B11-48AB-A50B-92DADB6FB54F}"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399D9-10F0-4F63-BB7E-3DFEF55A326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84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75B2-5B11-48AB-A50B-92DADB6FB54F}"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399D9-10F0-4F63-BB7E-3DFEF55A326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2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75B2-5B11-48AB-A50B-92DADB6FB54F}"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399D9-10F0-4F63-BB7E-3DFEF55A326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052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775B2-5B11-48AB-A50B-92DADB6FB54F}"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399D9-10F0-4F63-BB7E-3DFEF55A326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836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775B2-5B11-48AB-A50B-92DADB6FB54F}"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399D9-10F0-4F63-BB7E-3DFEF55A326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84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775B2-5B11-48AB-A50B-92DADB6FB54F}"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5399D9-10F0-4F63-BB7E-3DFEF55A326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842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775B2-5B11-48AB-A50B-92DADB6FB54F}"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5399D9-10F0-4F63-BB7E-3DFEF55A326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68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775B2-5B11-48AB-A50B-92DADB6FB54F}"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5399D9-10F0-4F63-BB7E-3DFEF55A3267}" type="slidenum">
              <a:rPr lang="en-IN" smtClean="0"/>
              <a:t>‹#›</a:t>
            </a:fld>
            <a:endParaRPr lang="en-IN"/>
          </a:p>
        </p:txBody>
      </p:sp>
    </p:spTree>
    <p:extLst>
      <p:ext uri="{BB962C8B-B14F-4D97-AF65-F5344CB8AC3E}">
        <p14:creationId xmlns:p14="http://schemas.microsoft.com/office/powerpoint/2010/main" val="153490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775B2-5B11-48AB-A50B-92DADB6FB54F}"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399D9-10F0-4F63-BB7E-3DFEF55A326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01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C775B2-5B11-48AB-A50B-92DADB6FB54F}" type="datetimeFigureOut">
              <a:rPr lang="en-IN" smtClean="0"/>
              <a:t>22-06-2019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85399D9-10F0-4F63-BB7E-3DFEF55A326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96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C775B2-5B11-48AB-A50B-92DADB6FB54F}" type="datetimeFigureOut">
              <a:rPr lang="en-IN" smtClean="0"/>
              <a:t>22-06-2019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5399D9-10F0-4F63-BB7E-3DFEF55A326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805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56D-4E3A-4E0B-A58F-34D5EB39B6C3}"/>
              </a:ext>
            </a:extLst>
          </p:cNvPr>
          <p:cNvSpPr>
            <a:spLocks noGrp="1"/>
          </p:cNvSpPr>
          <p:nvPr>
            <p:ph type="ctrTitle"/>
          </p:nvPr>
        </p:nvSpPr>
        <p:spPr>
          <a:xfrm>
            <a:off x="2417779" y="488272"/>
            <a:ext cx="8637073" cy="2855457"/>
          </a:xfrm>
        </p:spPr>
        <p:txBody>
          <a:bodyPr>
            <a:normAutofit fontScale="90000"/>
          </a:bodyPr>
          <a:lstStyle/>
          <a:p>
            <a:pPr algn="ctr"/>
            <a:r>
              <a:rPr lang="en-IN" sz="4400" b="1" dirty="0"/>
              <a:t/>
            </a:r>
            <a:br>
              <a:rPr lang="en-IN" sz="4400" b="1" dirty="0"/>
            </a:br>
            <a:r>
              <a:rPr lang="en-IN" sz="4400" b="1" dirty="0"/>
              <a:t/>
            </a:r>
            <a:br>
              <a:rPr lang="en-IN" sz="4400" b="1" dirty="0"/>
            </a:br>
            <a:r>
              <a:rPr lang="en-IN" sz="4400" b="1" dirty="0"/>
              <a:t/>
            </a:r>
            <a:br>
              <a:rPr lang="en-IN" sz="4400" b="1" dirty="0"/>
            </a:br>
            <a:r>
              <a:rPr lang="en-IN" sz="4400" b="1" dirty="0"/>
              <a:t/>
            </a:r>
            <a:br>
              <a:rPr lang="en-IN" sz="4400" b="1" dirty="0"/>
            </a:br>
            <a:r>
              <a:rPr lang="en-IN" sz="4400" b="1" dirty="0"/>
              <a:t>Centralized Remote </a:t>
            </a:r>
            <a:br>
              <a:rPr lang="en-IN" sz="4400" b="1" dirty="0"/>
            </a:br>
            <a:r>
              <a:rPr lang="en-IN" sz="4400" b="1" dirty="0"/>
              <a:t>Agriculture Pump Control System For Farmers</a:t>
            </a:r>
            <a:r>
              <a:rPr lang="en-IN" b="1" dirty="0"/>
              <a:t/>
            </a:r>
            <a:br>
              <a:rPr lang="en-IN" b="1" dirty="0"/>
            </a:br>
            <a:endParaRPr lang="en-IN" dirty="0"/>
          </a:p>
        </p:txBody>
      </p:sp>
      <p:sp>
        <p:nvSpPr>
          <p:cNvPr id="3" name="Subtitle 2">
            <a:extLst>
              <a:ext uri="{FF2B5EF4-FFF2-40B4-BE49-F238E27FC236}">
                <a16:creationId xmlns:a16="http://schemas.microsoft.com/office/drawing/2014/main" id="{FDAB2399-2217-4ABA-A277-36D160FAC7BB}"/>
              </a:ext>
            </a:extLst>
          </p:cNvPr>
          <p:cNvSpPr>
            <a:spLocks noGrp="1"/>
          </p:cNvSpPr>
          <p:nvPr>
            <p:ph type="subTitle" idx="1"/>
          </p:nvPr>
        </p:nvSpPr>
        <p:spPr/>
        <p:txBody>
          <a:bodyPr/>
          <a:lstStyle/>
          <a:p>
            <a:pPr algn="r"/>
            <a:r>
              <a:rPr lang="en-IN" dirty="0"/>
              <a:t>- TEAM </a:t>
            </a:r>
            <a:r>
              <a:rPr lang="en-IN" sz="2800" b="1" i="1" dirty="0"/>
              <a:t>MKS</a:t>
            </a:r>
            <a:endParaRPr lang="en-IN" b="1" i="1" dirty="0"/>
          </a:p>
        </p:txBody>
      </p:sp>
    </p:spTree>
    <p:extLst>
      <p:ext uri="{BB962C8B-B14F-4D97-AF65-F5344CB8AC3E}">
        <p14:creationId xmlns:p14="http://schemas.microsoft.com/office/powerpoint/2010/main" val="70062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3B1D36B-E180-4D11-9EDA-451462B49823}"/>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SOIL MOISTURE SENSOR</a:t>
            </a:r>
          </a:p>
        </p:txBody>
      </p:sp>
      <p:sp>
        <p:nvSpPr>
          <p:cNvPr id="22" name="Rectangle 21">
            <a:extLst>
              <a:ext uri="{FF2B5EF4-FFF2-40B4-BE49-F238E27FC236}">
                <a16:creationId xmlns:a16="http://schemas.microsoft.com/office/drawing/2014/main"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61547955-CF37-480B-BAE2-7BF58943E795}"/>
              </a:ext>
            </a:extLst>
          </p:cNvPr>
          <p:cNvSpPr>
            <a:spLocks noGrp="1"/>
          </p:cNvSpPr>
          <p:nvPr>
            <p:ph type="body" sz="half" idx="2"/>
          </p:nvPr>
        </p:nvSpPr>
        <p:spPr>
          <a:xfrm>
            <a:off x="1451581" y="2015732"/>
            <a:ext cx="3526523" cy="3450613"/>
          </a:xfrm>
        </p:spPr>
        <p:txBody>
          <a:bodyPr vert="horz" lIns="91440" tIns="45720" rIns="91440" bIns="45720" rtlCol="0" anchor="t">
            <a:normAutofit lnSpcReduction="10000"/>
          </a:bodyPr>
          <a:lstStyle/>
          <a:p>
            <a:pPr indent="-228600">
              <a:lnSpc>
                <a:spcPct val="110000"/>
              </a:lnSpc>
              <a:buFont typeface="Arial" panose="020B0604020202020204" pitchFamily="34" charset="0"/>
              <a:buChar char="•"/>
            </a:pPr>
            <a:r>
              <a:rPr lang="en-US" dirty="0"/>
              <a:t>This sensor can be used to test the moisture of soil, when the soil is having water shortage, the module output is at high level, else the output is at low level. By using this sensor one can automatically water the flower plant, or any other plants requiring automatic watering technique. Module triple output mode, digital output is simple, analog output more accurate, serial output with exact readings</a:t>
            </a:r>
            <a:r>
              <a:rPr lang="en-US" sz="1500" dirty="0"/>
              <a:t>. </a:t>
            </a:r>
          </a:p>
          <a:p>
            <a:pPr>
              <a:lnSpc>
                <a:spcPct val="110000"/>
              </a:lnSpc>
            </a:pPr>
            <a:endParaRPr lang="en-US" sz="1500" dirty="0"/>
          </a:p>
          <a:p>
            <a:pPr indent="-228600">
              <a:lnSpc>
                <a:spcPct val="110000"/>
              </a:lnSpc>
              <a:buFont typeface="Arial" panose="020B0604020202020204" pitchFamily="34" charset="0"/>
              <a:buChar char="•"/>
            </a:pPr>
            <a:endParaRPr lang="en-US" sz="1500" dirty="0"/>
          </a:p>
        </p:txBody>
      </p:sp>
      <p:grpSp>
        <p:nvGrpSpPr>
          <p:cNvPr id="24" name="Group 23">
            <a:extLst>
              <a:ext uri="{FF2B5EF4-FFF2-40B4-BE49-F238E27FC236}">
                <a16:creationId xmlns:a16="http://schemas.microsoft.com/office/drawing/2014/main"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5" name="Rectangle 24">
              <a:extLst>
                <a:ext uri="{FF2B5EF4-FFF2-40B4-BE49-F238E27FC236}">
                  <a16:creationId xmlns:a16="http://schemas.microsoft.com/office/drawing/2014/main"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Placeholder 4" descr="Image result for images of soil moisture">
            <a:extLst>
              <a:ext uri="{FF2B5EF4-FFF2-40B4-BE49-F238E27FC236}">
                <a16:creationId xmlns:a16="http://schemas.microsoft.com/office/drawing/2014/main" id="{19372518-4841-4EE0-8BDB-DCD2BFC3C76A}"/>
              </a:ext>
            </a:extLst>
          </p:cNvPr>
          <p:cNvPicPr>
            <a:picLocks noGrp="1"/>
          </p:cNvPicPr>
          <p:nvPr>
            <p:ph type="pic" idx="1"/>
          </p:nvPr>
        </p:nvPicPr>
        <p:blipFill rotWithShape="1">
          <a:blip r:embed="rId3">
            <a:extLst>
              <a:ext uri="{28A0092B-C50C-407E-A947-70E740481C1C}">
                <a14:useLocalDpi xmlns:a14="http://schemas.microsoft.com/office/drawing/2010/main" val="0"/>
              </a:ext>
            </a:extLst>
          </a:blip>
          <a:srcRect t="4480" r="-1" b="15335"/>
          <a:stretch/>
        </p:blipFill>
        <p:spPr bwMode="auto">
          <a:xfrm>
            <a:off x="6093926" y="1116345"/>
            <a:ext cx="4967492" cy="3922380"/>
          </a:xfrm>
          <a:prstGeom prst="rect">
            <a:avLst/>
          </a:prstGeom>
          <a:noFill/>
        </p:spPr>
      </p:pic>
      <p:pic>
        <p:nvPicPr>
          <p:cNvPr id="28" name="Picture 27">
            <a:extLst>
              <a:ext uri="{FF2B5EF4-FFF2-40B4-BE49-F238E27FC236}">
                <a16:creationId xmlns:a16="http://schemas.microsoft.com/office/drawing/2014/main"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4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2FAF-0F37-4E1B-BEA7-D068B4862F44}"/>
              </a:ext>
            </a:extLst>
          </p:cNvPr>
          <p:cNvSpPr>
            <a:spLocks noGrp="1"/>
          </p:cNvSpPr>
          <p:nvPr>
            <p:ph type="title"/>
          </p:nvPr>
        </p:nvSpPr>
        <p:spPr/>
        <p:txBody>
          <a:bodyPr>
            <a:normAutofit/>
          </a:bodyPr>
          <a:lstStyle/>
          <a:p>
            <a:pPr algn="ctr"/>
            <a:r>
              <a:rPr lang="en-IN" sz="4000" b="1" dirty="0"/>
              <a:t>FEATURES</a:t>
            </a:r>
          </a:p>
        </p:txBody>
      </p:sp>
      <p:sp>
        <p:nvSpPr>
          <p:cNvPr id="3" name="Content Placeholder 2">
            <a:extLst>
              <a:ext uri="{FF2B5EF4-FFF2-40B4-BE49-F238E27FC236}">
                <a16:creationId xmlns:a16="http://schemas.microsoft.com/office/drawing/2014/main" id="{50C18595-5FAA-4FDB-A4A6-7536634DD52B}"/>
              </a:ext>
            </a:extLst>
          </p:cNvPr>
          <p:cNvSpPr>
            <a:spLocks noGrp="1"/>
          </p:cNvSpPr>
          <p:nvPr>
            <p:ph idx="1"/>
          </p:nvPr>
        </p:nvSpPr>
        <p:spPr/>
        <p:txBody>
          <a:bodyPr>
            <a:normAutofit lnSpcReduction="10000"/>
          </a:bodyPr>
          <a:lstStyle/>
          <a:p>
            <a:r>
              <a:rPr lang="en-IN" dirty="0"/>
              <a:t> Sensitivity adjustable.</a:t>
            </a:r>
          </a:p>
          <a:p>
            <a:r>
              <a:rPr lang="en-IN" dirty="0"/>
              <a:t>  Has fixed bolt hole, convenient installation. </a:t>
            </a:r>
          </a:p>
          <a:p>
            <a:r>
              <a:rPr lang="en-IN" dirty="0"/>
              <a:t> Threshold level can be configured. </a:t>
            </a:r>
          </a:p>
          <a:p>
            <a:r>
              <a:rPr lang="en-IN" dirty="0"/>
              <a:t> Module triple output mode, digital output is simple, </a:t>
            </a:r>
            <a:r>
              <a:rPr lang="en-IN" dirty="0" err="1"/>
              <a:t>analog</a:t>
            </a:r>
            <a:r>
              <a:rPr lang="en-IN" dirty="0"/>
              <a:t> output more accurate, serial output with exact readings. Applications</a:t>
            </a:r>
          </a:p>
          <a:p>
            <a:r>
              <a:rPr lang="en-IN" dirty="0"/>
              <a:t>  Agriculture</a:t>
            </a:r>
          </a:p>
          <a:p>
            <a:r>
              <a:rPr lang="en-IN" dirty="0"/>
              <a:t>  Landscape irrigation Specifications Parameter Value Operating Voltage +5v dc regulated Soil moisture Digital value is indicated by out pin</a:t>
            </a:r>
          </a:p>
          <a:p>
            <a:endParaRPr lang="en-IN" dirty="0"/>
          </a:p>
        </p:txBody>
      </p:sp>
    </p:spTree>
    <p:extLst>
      <p:ext uri="{BB962C8B-B14F-4D97-AF65-F5344CB8AC3E}">
        <p14:creationId xmlns:p14="http://schemas.microsoft.com/office/powerpoint/2010/main" val="198300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2170-8EA5-4CA4-B705-199766B7EF33}"/>
              </a:ext>
            </a:extLst>
          </p:cNvPr>
          <p:cNvSpPr>
            <a:spLocks noGrp="1"/>
          </p:cNvSpPr>
          <p:nvPr>
            <p:ph type="title"/>
          </p:nvPr>
        </p:nvSpPr>
        <p:spPr/>
        <p:txBody>
          <a:bodyPr>
            <a:normAutofit/>
          </a:bodyPr>
          <a:lstStyle/>
          <a:p>
            <a:pPr algn="ctr"/>
            <a:r>
              <a:rPr lang="en-IN" sz="4000" b="1" dirty="0"/>
              <a:t>introduction</a:t>
            </a:r>
          </a:p>
        </p:txBody>
      </p:sp>
      <p:sp>
        <p:nvSpPr>
          <p:cNvPr id="6" name="Content Placeholder 5">
            <a:extLst>
              <a:ext uri="{FF2B5EF4-FFF2-40B4-BE49-F238E27FC236}">
                <a16:creationId xmlns:a16="http://schemas.microsoft.com/office/drawing/2014/main" id="{2697338F-EDC2-45A0-B849-045D4A119049}"/>
              </a:ext>
            </a:extLst>
          </p:cNvPr>
          <p:cNvSpPr>
            <a:spLocks noGrp="1"/>
          </p:cNvSpPr>
          <p:nvPr>
            <p:ph idx="1"/>
          </p:nvPr>
        </p:nvSpPr>
        <p:spPr/>
        <p:txBody>
          <a:bodyPr>
            <a:normAutofit fontScale="85000" lnSpcReduction="10000"/>
          </a:bodyPr>
          <a:lstStyle/>
          <a:p>
            <a:r>
              <a:rPr lang="en-IN" dirty="0"/>
              <a:t>The need for electronically controlled water level in water pumps and soil in a field ,even in the absence of human beings ,to ensure constant water distribution is a serious demand . We therefore intend to provide a solution by constructing an electronic system in rural areas for farmers, that has a capability of monitoring the water level that flows through a pipe and also the amount of moisture in a soil and also to detect if the amount of water flowing through the pipe is less and inform the farmer immediately .</a:t>
            </a:r>
          </a:p>
          <a:p>
            <a:r>
              <a:rPr lang="en-IN" dirty="0"/>
              <a:t>The project involves the use of a flow sensor, soil moisture sensor , GSM GPRS module and Arduino Uno. The flow sensor monitors the flow of water through the pipe and sends an SMS through the GSM GPRS module  to the farmer asking him to turn on the pump and after the irrigation is done and a certain moisture level is reached , the soil moisture sensor notifies the farmer again through SMS to turn off the pump. This way we will be able to save water ,time and energy of the farmer.</a:t>
            </a:r>
          </a:p>
          <a:p>
            <a:endParaRPr lang="en-IN" dirty="0"/>
          </a:p>
        </p:txBody>
      </p:sp>
    </p:spTree>
    <p:extLst>
      <p:ext uri="{BB962C8B-B14F-4D97-AF65-F5344CB8AC3E}">
        <p14:creationId xmlns:p14="http://schemas.microsoft.com/office/powerpoint/2010/main" val="381032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628DBCA-A4AC-4012-8A2F-974D691AC9EF}"/>
              </a:ext>
            </a:extLst>
          </p:cNvPr>
          <p:cNvSpPr>
            <a:spLocks noGrp="1"/>
          </p:cNvSpPr>
          <p:nvPr>
            <p:ph type="title"/>
          </p:nvPr>
        </p:nvSpPr>
        <p:spPr>
          <a:xfrm>
            <a:off x="1451580" y="804521"/>
            <a:ext cx="3530157" cy="651418"/>
          </a:xfrm>
        </p:spPr>
        <p:txBody>
          <a:bodyPr vert="horz" lIns="91440" tIns="45720" rIns="91440" bIns="45720" rtlCol="0" anchor="t">
            <a:normAutofit/>
          </a:bodyPr>
          <a:lstStyle/>
          <a:p>
            <a:r>
              <a:rPr lang="en-US" b="1" dirty="0"/>
              <a:t>Arduino </a:t>
            </a:r>
            <a:r>
              <a:rPr lang="en-US" b="1" dirty="0" err="1"/>
              <a:t>uno</a:t>
            </a:r>
            <a:endParaRPr lang="en-US" b="1" dirty="0"/>
          </a:p>
        </p:txBody>
      </p:sp>
      <p:sp>
        <p:nvSpPr>
          <p:cNvPr id="22" name="Rectangle 21">
            <a:extLst>
              <a:ext uri="{FF2B5EF4-FFF2-40B4-BE49-F238E27FC236}">
                <a16:creationId xmlns:a16="http://schemas.microsoft.com/office/drawing/2014/main"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B94CDC68-6092-4482-9634-CB4843374560}"/>
              </a:ext>
            </a:extLst>
          </p:cNvPr>
          <p:cNvSpPr>
            <a:spLocks noGrp="1"/>
          </p:cNvSpPr>
          <p:nvPr>
            <p:ph type="body" sz="half" idx="2"/>
          </p:nvPr>
        </p:nvSpPr>
        <p:spPr>
          <a:xfrm>
            <a:off x="1451580" y="1985655"/>
            <a:ext cx="3524511" cy="3761820"/>
          </a:xfrm>
        </p:spPr>
        <p:txBody>
          <a:bodyPr vert="horz" lIns="91440" tIns="45720" rIns="91440" bIns="45720" rtlCol="0" anchor="t">
            <a:normAutofit fontScale="62500" lnSpcReduction="20000"/>
          </a:bodyPr>
          <a:lstStyle/>
          <a:p>
            <a:r>
              <a:rPr lang="en-US" sz="2800" dirty="0"/>
              <a:t>1) Physical Computing – using components that can interact with people and with the world around us</a:t>
            </a:r>
          </a:p>
          <a:p>
            <a:r>
              <a:rPr lang="en-US" sz="2800" dirty="0"/>
              <a:t>2) The Arduino was </a:t>
            </a:r>
            <a:r>
              <a:rPr lang="en-US" sz="2800" u="sng" dirty="0"/>
              <a:t>originally</a:t>
            </a:r>
            <a:r>
              <a:rPr lang="en-US" sz="2800" dirty="0"/>
              <a:t> developed for artists and designers to prototype interactive displays</a:t>
            </a:r>
          </a:p>
          <a:p>
            <a:r>
              <a:rPr lang="en-US" sz="2800" dirty="0"/>
              <a:t>3) Developed for non-scientists</a:t>
            </a:r>
          </a:p>
          <a:p>
            <a:r>
              <a:rPr lang="en-US" sz="2800" dirty="0"/>
              <a:t>4) Minimalist programming</a:t>
            </a:r>
          </a:p>
          <a:p>
            <a:r>
              <a:rPr lang="en-US" sz="2800" dirty="0"/>
              <a:t>“Forgiving” circuitry that can handle a wide variety of wiring errors</a:t>
            </a:r>
          </a:p>
          <a:p>
            <a:pPr indent="-228600">
              <a:buFont typeface="Arial" panose="020B0604020202020204" pitchFamily="34" charset="0"/>
              <a:buChar char="•"/>
            </a:pPr>
            <a:endParaRPr lang="en-US" dirty="0"/>
          </a:p>
        </p:txBody>
      </p:sp>
      <p:grpSp>
        <p:nvGrpSpPr>
          <p:cNvPr id="24" name="Group 23">
            <a:extLst>
              <a:ext uri="{FF2B5EF4-FFF2-40B4-BE49-F238E27FC236}">
                <a16:creationId xmlns:a16="http://schemas.microsoft.com/office/drawing/2014/main"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5" name="Rectangle 24">
              <a:extLst>
                <a:ext uri="{FF2B5EF4-FFF2-40B4-BE49-F238E27FC236}">
                  <a16:creationId xmlns:a16="http://schemas.microsoft.com/office/drawing/2014/main"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Placeholder 4" descr="Image result for images for arduino uno">
            <a:extLst>
              <a:ext uri="{FF2B5EF4-FFF2-40B4-BE49-F238E27FC236}">
                <a16:creationId xmlns:a16="http://schemas.microsoft.com/office/drawing/2014/main" id="{AD441F66-5F5E-4B1C-9995-CE3103452EDB}"/>
              </a:ext>
            </a:extLst>
          </p:cNvPr>
          <p:cNvPicPr>
            <a:picLocks noGrp="1"/>
          </p:cNvPicPr>
          <p:nvPr>
            <p:ph type="pic" idx="1"/>
          </p:nvPr>
        </p:nvPicPr>
        <p:blipFill rotWithShape="1">
          <a:blip r:embed="rId3" cstate="print">
            <a:extLst>
              <a:ext uri="{28A0092B-C50C-407E-A947-70E740481C1C}">
                <a14:useLocalDpi xmlns:a14="http://schemas.microsoft.com/office/drawing/2010/main" val="0"/>
              </a:ext>
            </a:extLst>
          </a:blip>
          <a:srcRect r="1" b="5942"/>
          <a:stretch/>
        </p:blipFill>
        <p:spPr bwMode="auto">
          <a:xfrm>
            <a:off x="6093926" y="1116345"/>
            <a:ext cx="4821551" cy="3866172"/>
          </a:xfrm>
          <a:prstGeom prst="rect">
            <a:avLst/>
          </a:prstGeom>
          <a:noFill/>
        </p:spPr>
      </p:pic>
      <p:pic>
        <p:nvPicPr>
          <p:cNvPr id="28" name="Picture 27">
            <a:extLst>
              <a:ext uri="{FF2B5EF4-FFF2-40B4-BE49-F238E27FC236}">
                <a16:creationId xmlns:a16="http://schemas.microsoft.com/office/drawing/2014/main"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16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4026-19B3-443C-8B1E-5A41E6602CB3}"/>
              </a:ext>
            </a:extLst>
          </p:cNvPr>
          <p:cNvSpPr>
            <a:spLocks noGrp="1"/>
          </p:cNvSpPr>
          <p:nvPr>
            <p:ph type="title"/>
          </p:nvPr>
        </p:nvSpPr>
        <p:spPr/>
        <p:txBody>
          <a:bodyPr/>
          <a:lstStyle/>
          <a:p>
            <a:r>
              <a:rPr lang="en-IN" b="1" dirty="0"/>
              <a:t>What can we learn about the </a:t>
            </a:r>
            <a:r>
              <a:rPr lang="en-IN" b="1" dirty="0" err="1"/>
              <a:t>arduino</a:t>
            </a:r>
            <a:endParaRPr lang="en-IN" b="1" dirty="0"/>
          </a:p>
        </p:txBody>
      </p:sp>
      <p:sp>
        <p:nvSpPr>
          <p:cNvPr id="3" name="Content Placeholder 2">
            <a:extLst>
              <a:ext uri="{FF2B5EF4-FFF2-40B4-BE49-F238E27FC236}">
                <a16:creationId xmlns:a16="http://schemas.microsoft.com/office/drawing/2014/main" id="{A5F4D7FA-7EC2-4429-BA50-CC951FF445FE}"/>
              </a:ext>
            </a:extLst>
          </p:cNvPr>
          <p:cNvSpPr>
            <a:spLocks noGrp="1"/>
          </p:cNvSpPr>
          <p:nvPr>
            <p:ph idx="1"/>
          </p:nvPr>
        </p:nvSpPr>
        <p:spPr/>
        <p:txBody>
          <a:bodyPr>
            <a:normAutofit fontScale="92500" lnSpcReduction="10000"/>
          </a:bodyPr>
          <a:lstStyle/>
          <a:p>
            <a:r>
              <a:rPr lang="en-US" dirty="0"/>
              <a:t>Introductory electronics (voltage, current, resistance)</a:t>
            </a:r>
          </a:p>
          <a:p>
            <a:r>
              <a:rPr lang="en-US" dirty="0"/>
              <a:t>How sensors and actuators work</a:t>
            </a:r>
          </a:p>
          <a:p>
            <a:r>
              <a:rPr lang="en-US" dirty="0"/>
              <a:t>Rudimentary programming</a:t>
            </a:r>
          </a:p>
          <a:p>
            <a:r>
              <a:rPr lang="en-US" dirty="0"/>
              <a:t>Design of basic scientific equipment</a:t>
            </a:r>
          </a:p>
          <a:p>
            <a:r>
              <a:rPr lang="en-US" dirty="0"/>
              <a:t>Troubleshooting</a:t>
            </a:r>
          </a:p>
          <a:p>
            <a:r>
              <a:rPr lang="en-US" dirty="0"/>
              <a:t>Challenges of communicating with users through a project (e.g., messages, formatting numbers, ease of use, etc.)</a:t>
            </a:r>
          </a:p>
          <a:p>
            <a:r>
              <a:rPr lang="en-US" dirty="0"/>
              <a:t>Statistics and variation in data gathering</a:t>
            </a:r>
          </a:p>
          <a:p>
            <a:endParaRPr lang="en-IN" dirty="0"/>
          </a:p>
        </p:txBody>
      </p:sp>
    </p:spTree>
    <p:extLst>
      <p:ext uri="{BB962C8B-B14F-4D97-AF65-F5344CB8AC3E}">
        <p14:creationId xmlns:p14="http://schemas.microsoft.com/office/powerpoint/2010/main" val="147518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7A1D6CC-DE90-4895-8622-6BDA0D494A95}"/>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Flow sensor</a:t>
            </a:r>
          </a:p>
        </p:txBody>
      </p:sp>
      <p:sp>
        <p:nvSpPr>
          <p:cNvPr id="22" name="Rectangle 21">
            <a:extLst>
              <a:ext uri="{FF2B5EF4-FFF2-40B4-BE49-F238E27FC236}">
                <a16:creationId xmlns:a16="http://schemas.microsoft.com/office/drawing/2014/main"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79052A9C-B224-4774-A998-0DA67DCB43D5}"/>
              </a:ext>
            </a:extLst>
          </p:cNvPr>
          <p:cNvSpPr>
            <a:spLocks noGrp="1"/>
          </p:cNvSpPr>
          <p:nvPr>
            <p:ph type="body" sz="half" idx="2"/>
          </p:nvPr>
        </p:nvSpPr>
        <p:spPr>
          <a:xfrm>
            <a:off x="1451581" y="2015732"/>
            <a:ext cx="3526523" cy="3450613"/>
          </a:xfrm>
        </p:spPr>
        <p:txBody>
          <a:bodyPr vert="horz" lIns="91440" tIns="45720" rIns="91440" bIns="45720" rtlCol="0" anchor="t">
            <a:normAutofit fontScale="92500" lnSpcReduction="10000"/>
          </a:bodyPr>
          <a:lstStyle/>
          <a:p>
            <a:pPr indent="-228600">
              <a:lnSpc>
                <a:spcPct val="110000"/>
              </a:lnSpc>
              <a:buFont typeface="Arial" panose="020B0604020202020204" pitchFamily="34" charset="0"/>
              <a:buChar char="•"/>
            </a:pPr>
            <a:r>
              <a:rPr lang="en-US" sz="1600" dirty="0"/>
              <a:t>Water flow sensor consists of a plastic valve body, a water rotor, and a hall-effect sensor. When water flows through the rotor, rotor rolls. Its speed changes with different rate of flow. The hall-effect sensor outputs the corresponding pulse signal. This one is suitable to detect flow in water dispenser or coffee machine.</a:t>
            </a:r>
            <a:br>
              <a:rPr lang="en-US" sz="1600" dirty="0"/>
            </a:br>
            <a:r>
              <a:rPr lang="en-US" sz="1600" dirty="0"/>
              <a:t/>
            </a:r>
            <a:br>
              <a:rPr lang="en-US" sz="1600" dirty="0"/>
            </a:br>
            <a:r>
              <a:rPr lang="en-US" sz="1600" dirty="0"/>
              <a:t>We have a comprehensive line of water flow sensors in different diameters. Check them out to find the one that meets your need most.</a:t>
            </a:r>
            <a:br>
              <a:rPr lang="en-US" sz="1600" dirty="0"/>
            </a:br>
            <a:endParaRPr lang="en-US" sz="1600" dirty="0"/>
          </a:p>
        </p:txBody>
      </p:sp>
      <p:grpSp>
        <p:nvGrpSpPr>
          <p:cNvPr id="24" name="Group 23">
            <a:extLst>
              <a:ext uri="{FF2B5EF4-FFF2-40B4-BE49-F238E27FC236}">
                <a16:creationId xmlns:a16="http://schemas.microsoft.com/office/drawing/2014/main"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5" name="Rectangle 24">
              <a:extLst>
                <a:ext uri="{FF2B5EF4-FFF2-40B4-BE49-F238E27FC236}">
                  <a16:creationId xmlns:a16="http://schemas.microsoft.com/office/drawing/2014/main"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Placeholder 4" descr="Image result for images of flow sensor">
            <a:extLst>
              <a:ext uri="{FF2B5EF4-FFF2-40B4-BE49-F238E27FC236}">
                <a16:creationId xmlns:a16="http://schemas.microsoft.com/office/drawing/2014/main" id="{DE9EBEB9-5592-424F-805B-DFDDFE8CD730}"/>
              </a:ext>
            </a:extLst>
          </p:cNvPr>
          <p:cNvPicPr>
            <a:picLocks noGrp="1"/>
          </p:cNvPicPr>
          <p:nvPr>
            <p:ph type="pic" idx="1"/>
          </p:nvPr>
        </p:nvPicPr>
        <p:blipFill rotWithShape="1">
          <a:blip r:embed="rId3">
            <a:extLst>
              <a:ext uri="{28A0092B-C50C-407E-A947-70E740481C1C}">
                <a14:useLocalDpi xmlns:a14="http://schemas.microsoft.com/office/drawing/2010/main" val="0"/>
              </a:ext>
            </a:extLst>
          </a:blip>
          <a:srcRect t="9411" r="1" b="10404"/>
          <a:stretch/>
        </p:blipFill>
        <p:spPr bwMode="auto">
          <a:xfrm>
            <a:off x="6093926" y="1116345"/>
            <a:ext cx="4821551" cy="3866172"/>
          </a:xfrm>
          <a:prstGeom prst="rect">
            <a:avLst/>
          </a:prstGeom>
          <a:noFill/>
        </p:spPr>
      </p:pic>
      <p:pic>
        <p:nvPicPr>
          <p:cNvPr id="28" name="Picture 27">
            <a:extLst>
              <a:ext uri="{FF2B5EF4-FFF2-40B4-BE49-F238E27FC236}">
                <a16:creationId xmlns:a16="http://schemas.microsoft.com/office/drawing/2014/main"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5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F27B-475D-4525-83D3-58E3F26B40C5}"/>
              </a:ext>
            </a:extLst>
          </p:cNvPr>
          <p:cNvSpPr>
            <a:spLocks noGrp="1"/>
          </p:cNvSpPr>
          <p:nvPr>
            <p:ph type="title"/>
          </p:nvPr>
        </p:nvSpPr>
        <p:spPr/>
        <p:txBody>
          <a:bodyPr>
            <a:normAutofit/>
          </a:bodyPr>
          <a:lstStyle/>
          <a:p>
            <a:pPr algn="ctr"/>
            <a:r>
              <a:rPr lang="en-IN" sz="4000" b="1" dirty="0"/>
              <a:t>features</a:t>
            </a:r>
          </a:p>
        </p:txBody>
      </p:sp>
      <p:sp>
        <p:nvSpPr>
          <p:cNvPr id="3" name="Content Placeholder 2">
            <a:extLst>
              <a:ext uri="{FF2B5EF4-FFF2-40B4-BE49-F238E27FC236}">
                <a16:creationId xmlns:a16="http://schemas.microsoft.com/office/drawing/2014/main" id="{619E7A4C-BFA1-4AAD-A2AC-D4F620F35DDD}"/>
              </a:ext>
            </a:extLst>
          </p:cNvPr>
          <p:cNvSpPr>
            <a:spLocks noGrp="1"/>
          </p:cNvSpPr>
          <p:nvPr>
            <p:ph idx="1"/>
          </p:nvPr>
        </p:nvSpPr>
        <p:spPr/>
        <p:txBody>
          <a:bodyPr/>
          <a:lstStyle/>
          <a:p>
            <a:pPr fontAlgn="ctr"/>
            <a:r>
              <a:rPr lang="en-IN" dirty="0"/>
              <a:t>Compact, Easy to Install</a:t>
            </a:r>
          </a:p>
          <a:p>
            <a:pPr fontAlgn="ctr"/>
            <a:r>
              <a:rPr lang="en-IN" dirty="0"/>
              <a:t>High Sealing Performance</a:t>
            </a:r>
          </a:p>
          <a:p>
            <a:pPr fontAlgn="ctr"/>
            <a:r>
              <a:rPr lang="en-IN" dirty="0"/>
              <a:t>High Quality Hall Effect Sensor</a:t>
            </a:r>
          </a:p>
          <a:p>
            <a:pPr fontAlgn="ctr"/>
            <a:r>
              <a:rPr lang="en-IN" dirty="0"/>
              <a:t>RoHS Compliant</a:t>
            </a:r>
          </a:p>
          <a:p>
            <a:pPr marL="0" indent="0">
              <a:buNone/>
            </a:pPr>
            <a:r>
              <a:rPr lang="en-IN" dirty="0"/>
              <a:t/>
            </a:r>
            <a:br>
              <a:rPr lang="en-IN" dirty="0"/>
            </a:br>
            <a:endParaRPr lang="en-IN" dirty="0"/>
          </a:p>
        </p:txBody>
      </p:sp>
    </p:spTree>
    <p:extLst>
      <p:ext uri="{BB962C8B-B14F-4D97-AF65-F5344CB8AC3E}">
        <p14:creationId xmlns:p14="http://schemas.microsoft.com/office/powerpoint/2010/main" val="37704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54C1-D3CF-415D-B6BF-388AAD3F4F5D}"/>
              </a:ext>
            </a:extLst>
          </p:cNvPr>
          <p:cNvSpPr>
            <a:spLocks noGrp="1"/>
          </p:cNvSpPr>
          <p:nvPr>
            <p:ph type="title"/>
          </p:nvPr>
        </p:nvSpPr>
        <p:spPr/>
        <p:txBody>
          <a:bodyPr>
            <a:normAutofit/>
          </a:bodyPr>
          <a:lstStyle/>
          <a:p>
            <a:pPr algn="ctr"/>
            <a:r>
              <a:rPr lang="en-IN" sz="4000" b="1" dirty="0"/>
              <a:t>Specifications</a:t>
            </a:r>
          </a:p>
        </p:txBody>
      </p:sp>
      <p:sp>
        <p:nvSpPr>
          <p:cNvPr id="3" name="Content Placeholder 2">
            <a:extLst>
              <a:ext uri="{FF2B5EF4-FFF2-40B4-BE49-F238E27FC236}">
                <a16:creationId xmlns:a16="http://schemas.microsoft.com/office/drawing/2014/main" id="{A91BA226-4D95-4629-A8A3-0837C8C9446E}"/>
              </a:ext>
            </a:extLst>
          </p:cNvPr>
          <p:cNvSpPr>
            <a:spLocks noGrp="1"/>
          </p:cNvSpPr>
          <p:nvPr>
            <p:ph idx="1"/>
          </p:nvPr>
        </p:nvSpPr>
        <p:spPr>
          <a:xfrm>
            <a:off x="1451579" y="2015732"/>
            <a:ext cx="9603275" cy="4037749"/>
          </a:xfrm>
        </p:spPr>
        <p:txBody>
          <a:bodyPr>
            <a:normAutofit fontScale="47500" lnSpcReduction="20000"/>
          </a:bodyPr>
          <a:lstStyle/>
          <a:p>
            <a:pPr fontAlgn="ctr"/>
            <a:r>
              <a:rPr lang="en-IN" sz="3100" dirty="0"/>
              <a:t>Mini. </a:t>
            </a:r>
            <a:r>
              <a:rPr lang="en-IN" sz="3100" dirty="0" err="1"/>
              <a:t>Wokring</a:t>
            </a:r>
            <a:r>
              <a:rPr lang="en-IN" sz="3100" dirty="0"/>
              <a:t> Voltage: DC 4.5V</a:t>
            </a:r>
          </a:p>
          <a:p>
            <a:pPr fontAlgn="ctr"/>
            <a:r>
              <a:rPr lang="en-IN" sz="3100" dirty="0"/>
              <a:t>Max. Working Current: 15mA (DC 5V)</a:t>
            </a:r>
          </a:p>
          <a:p>
            <a:pPr fontAlgn="ctr"/>
            <a:r>
              <a:rPr lang="en-IN" sz="3100" dirty="0"/>
              <a:t>Working Voltage: DC 5V~24V</a:t>
            </a:r>
          </a:p>
          <a:p>
            <a:pPr fontAlgn="ctr"/>
            <a:r>
              <a:rPr lang="en-IN" sz="3100" dirty="0"/>
              <a:t>Flow Rate Range: 1~30L/min</a:t>
            </a:r>
          </a:p>
          <a:p>
            <a:pPr fontAlgn="ctr"/>
            <a:r>
              <a:rPr lang="en-IN" sz="3100" dirty="0"/>
              <a:t>Load Capacity: ?10mA (DC 5V)</a:t>
            </a:r>
          </a:p>
          <a:p>
            <a:pPr fontAlgn="ctr"/>
            <a:r>
              <a:rPr lang="en-IN" sz="3100" dirty="0"/>
              <a:t>Operating Temperature: ?80?</a:t>
            </a:r>
          </a:p>
          <a:p>
            <a:pPr fontAlgn="ctr"/>
            <a:r>
              <a:rPr lang="en-IN" sz="3100" dirty="0"/>
              <a:t>Liquid Temperature: ?120?</a:t>
            </a:r>
          </a:p>
          <a:p>
            <a:pPr fontAlgn="ctr"/>
            <a:r>
              <a:rPr lang="en-IN" sz="3100" dirty="0"/>
              <a:t>Operating Humidity: 35%~90%RH</a:t>
            </a:r>
          </a:p>
          <a:p>
            <a:pPr fontAlgn="ctr"/>
            <a:r>
              <a:rPr lang="en-IN" sz="3100" dirty="0"/>
              <a:t>Water Pressure: ?1.75MPa</a:t>
            </a:r>
          </a:p>
          <a:p>
            <a:pPr fontAlgn="ctr"/>
            <a:r>
              <a:rPr lang="en-IN" sz="3100" dirty="0"/>
              <a:t>Storage Temperature: -25~+ 80?</a:t>
            </a:r>
          </a:p>
          <a:p>
            <a:pPr fontAlgn="ctr"/>
            <a:r>
              <a:rPr lang="en-IN" sz="3100" dirty="0"/>
              <a:t>Storage Humidity: 25%~95%RH</a:t>
            </a:r>
          </a:p>
          <a:p>
            <a:endParaRPr lang="en-IN" dirty="0"/>
          </a:p>
        </p:txBody>
      </p:sp>
    </p:spTree>
    <p:extLst>
      <p:ext uri="{BB962C8B-B14F-4D97-AF65-F5344CB8AC3E}">
        <p14:creationId xmlns:p14="http://schemas.microsoft.com/office/powerpoint/2010/main" val="304629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D4B225-18E9-4C5B-94D8-2ABE6D161E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628DBCA-A4AC-4012-8A2F-974D691AC9EF}"/>
              </a:ext>
            </a:extLst>
          </p:cNvPr>
          <p:cNvSpPr>
            <a:spLocks noGrp="1"/>
          </p:cNvSpPr>
          <p:nvPr>
            <p:ph type="title"/>
          </p:nvPr>
        </p:nvSpPr>
        <p:spPr>
          <a:xfrm>
            <a:off x="1451580" y="571502"/>
            <a:ext cx="3530157" cy="1028699"/>
          </a:xfrm>
        </p:spPr>
        <p:txBody>
          <a:bodyPr vert="horz" lIns="91440" tIns="45720" rIns="91440" bIns="45720" rtlCol="0" anchor="t">
            <a:normAutofit/>
          </a:bodyPr>
          <a:lstStyle/>
          <a:p>
            <a:r>
              <a:rPr lang="en-US" b="1" dirty="0"/>
              <a:t>GSM GPRS MODULE</a:t>
            </a:r>
          </a:p>
        </p:txBody>
      </p:sp>
      <p:sp>
        <p:nvSpPr>
          <p:cNvPr id="36" name="Rectangle 35">
            <a:extLst>
              <a:ext uri="{FF2B5EF4-FFF2-40B4-BE49-F238E27FC236}">
                <a16:creationId xmlns:a16="http://schemas.microsoft.com/office/drawing/2014/main"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B94CDC68-6092-4482-9634-CB4843374560}"/>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indent="-228600">
              <a:buFont typeface="Arial" panose="020B0604020202020204" pitchFamily="34" charset="0"/>
              <a:buChar char="•"/>
            </a:pPr>
            <a:r>
              <a:rPr lang="en-US" altLang="en-US" sz="2400" dirty="0"/>
              <a:t>Global System for Mobile (GSM) is a second generation cellular standard developed to cater voice services and data delivery using digital modulation</a:t>
            </a:r>
            <a:endParaRPr lang="en-US" altLang="en-US" sz="1400" dirty="0"/>
          </a:p>
          <a:p>
            <a:pPr indent="-228600">
              <a:buFont typeface="Arial" panose="020B0604020202020204" pitchFamily="34" charset="0"/>
              <a:buChar char="•"/>
            </a:pPr>
            <a:endParaRPr lang="en-US" dirty="0"/>
          </a:p>
        </p:txBody>
      </p:sp>
      <p:grpSp>
        <p:nvGrpSpPr>
          <p:cNvPr id="38" name="Group 37">
            <a:extLst>
              <a:ext uri="{FF2B5EF4-FFF2-40B4-BE49-F238E27FC236}">
                <a16:creationId xmlns:a16="http://schemas.microsoft.com/office/drawing/2014/main"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9" name="Rectangle 38">
              <a:extLst>
                <a:ext uri="{FF2B5EF4-FFF2-40B4-BE49-F238E27FC236}">
                  <a16:creationId xmlns:a16="http://schemas.microsoft.com/office/drawing/2014/main"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 name="Picture Placeholder 18" descr="Image result for images of gsm gprs">
            <a:extLst>
              <a:ext uri="{FF2B5EF4-FFF2-40B4-BE49-F238E27FC236}">
                <a16:creationId xmlns:a16="http://schemas.microsoft.com/office/drawing/2014/main" id="{62A96B05-662B-4C8E-8AA0-ED49E6A6D164}"/>
              </a:ext>
            </a:extLst>
          </p:cNvPr>
          <p:cNvPicPr>
            <a:picLocks noGrp="1"/>
          </p:cNvPicPr>
          <p:nvPr>
            <p:ph type="pic" idx="1"/>
          </p:nvPr>
        </p:nvPicPr>
        <p:blipFill rotWithShape="1">
          <a:blip r:embed="rId3" cstate="print">
            <a:extLst>
              <a:ext uri="{28A0092B-C50C-407E-A947-70E740481C1C}">
                <a14:useLocalDpi xmlns:a14="http://schemas.microsoft.com/office/drawing/2010/main" val="0"/>
              </a:ext>
            </a:extLst>
          </a:blip>
          <a:srcRect t="6110" r="1" b="13706"/>
          <a:stretch/>
        </p:blipFill>
        <p:spPr bwMode="auto">
          <a:xfrm>
            <a:off x="6093926" y="1116345"/>
            <a:ext cx="4821551" cy="3866172"/>
          </a:xfrm>
          <a:prstGeom prst="rect">
            <a:avLst/>
          </a:prstGeom>
          <a:noFill/>
        </p:spPr>
      </p:pic>
      <p:pic>
        <p:nvPicPr>
          <p:cNvPr id="42" name="Picture 41">
            <a:extLst>
              <a:ext uri="{FF2B5EF4-FFF2-40B4-BE49-F238E27FC236}">
                <a16:creationId xmlns:a16="http://schemas.microsoft.com/office/drawing/2014/main"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47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8774-56FB-4BF3-BE23-DED4B3AB07A5}"/>
              </a:ext>
            </a:extLst>
          </p:cNvPr>
          <p:cNvSpPr>
            <a:spLocks noGrp="1"/>
          </p:cNvSpPr>
          <p:nvPr>
            <p:ph type="title"/>
          </p:nvPr>
        </p:nvSpPr>
        <p:spPr>
          <a:xfrm>
            <a:off x="1451579" y="470518"/>
            <a:ext cx="9603275" cy="921138"/>
          </a:xfrm>
        </p:spPr>
        <p:txBody>
          <a:bodyPr/>
          <a:lstStyle/>
          <a:p>
            <a:pPr algn="ctr"/>
            <a:r>
              <a:rPr lang="en-IN" b="1" dirty="0"/>
              <a:t>GSM HISTORY</a:t>
            </a:r>
          </a:p>
        </p:txBody>
      </p:sp>
      <p:sp>
        <p:nvSpPr>
          <p:cNvPr id="3" name="Content Placeholder 2">
            <a:extLst>
              <a:ext uri="{FF2B5EF4-FFF2-40B4-BE49-F238E27FC236}">
                <a16:creationId xmlns:a16="http://schemas.microsoft.com/office/drawing/2014/main" id="{32DA2393-A429-4635-B2A1-3FF6DB2E2EDA}"/>
              </a:ext>
            </a:extLst>
          </p:cNvPr>
          <p:cNvSpPr>
            <a:spLocks noGrp="1"/>
          </p:cNvSpPr>
          <p:nvPr>
            <p:ph idx="1"/>
          </p:nvPr>
        </p:nvSpPr>
        <p:spPr/>
        <p:txBody>
          <a:bodyPr>
            <a:normAutofit fontScale="92500" lnSpcReduction="20000"/>
          </a:bodyPr>
          <a:lstStyle/>
          <a:p>
            <a:pPr>
              <a:spcBef>
                <a:spcPct val="50000"/>
              </a:spcBef>
              <a:buClrTx/>
              <a:buSzTx/>
              <a:buNone/>
            </a:pPr>
            <a:r>
              <a:rPr lang="en-US" altLang="en-US" dirty="0">
                <a:latin typeface="Arial" panose="020B0604020202020204" pitchFamily="34" charset="0"/>
              </a:rPr>
              <a:t>• Aim : to replace the incompatible analog system </a:t>
            </a:r>
          </a:p>
          <a:p>
            <a:pPr>
              <a:spcBef>
                <a:spcPct val="50000"/>
              </a:spcBef>
              <a:buClrTx/>
              <a:buSzTx/>
              <a:buNone/>
            </a:pPr>
            <a:r>
              <a:rPr lang="en-US" altLang="en-US" dirty="0">
                <a:latin typeface="Arial" panose="020B0604020202020204" pitchFamily="34" charset="0"/>
              </a:rPr>
              <a:t>• Presently the responsibility of GSM standardization resides with special mobile group under ETSI ( European telecommunication Standards Institute )</a:t>
            </a:r>
          </a:p>
          <a:p>
            <a:pPr>
              <a:spcBef>
                <a:spcPct val="50000"/>
              </a:spcBef>
              <a:buClrTx/>
              <a:buSzTx/>
            </a:pPr>
            <a:r>
              <a:rPr lang="en-US" altLang="en-US" dirty="0">
                <a:latin typeface="Arial" panose="020B0604020202020204" pitchFamily="34" charset="0"/>
              </a:rPr>
              <a:t>Full set of specifications phase-I became available in 1990 </a:t>
            </a:r>
          </a:p>
          <a:p>
            <a:pPr>
              <a:spcBef>
                <a:spcPct val="50000"/>
              </a:spcBef>
              <a:buClrTx/>
              <a:buSzTx/>
              <a:buNone/>
            </a:pPr>
            <a:r>
              <a:rPr lang="en-US" altLang="en-US" dirty="0">
                <a:latin typeface="Arial" panose="020B0604020202020204" pitchFamily="34" charset="0"/>
              </a:rPr>
              <a:t>• Under ETSI, GSM is named as “ </a:t>
            </a:r>
            <a:r>
              <a:rPr lang="en-US" altLang="en-US" b="1" dirty="0">
                <a:latin typeface="Arial" panose="020B0604020202020204" pitchFamily="34" charset="0"/>
              </a:rPr>
              <a:t>G</a:t>
            </a:r>
            <a:r>
              <a:rPr lang="en-US" altLang="en-US" dirty="0">
                <a:latin typeface="Arial" panose="020B0604020202020204" pitchFamily="34" charset="0"/>
              </a:rPr>
              <a:t>lobal </a:t>
            </a:r>
            <a:r>
              <a:rPr lang="en-US" altLang="en-US" b="1" dirty="0">
                <a:latin typeface="Arial" panose="020B0604020202020204" pitchFamily="34" charset="0"/>
              </a:rPr>
              <a:t>S</a:t>
            </a:r>
            <a:r>
              <a:rPr lang="en-US" altLang="en-US" dirty="0">
                <a:latin typeface="Arial" panose="020B0604020202020204" pitchFamily="34" charset="0"/>
              </a:rPr>
              <a:t>ystem for </a:t>
            </a:r>
            <a:r>
              <a:rPr lang="en-US" altLang="en-US" b="1" dirty="0">
                <a:latin typeface="Arial" panose="020B0604020202020204" pitchFamily="34" charset="0"/>
              </a:rPr>
              <a:t>M</a:t>
            </a:r>
            <a:r>
              <a:rPr lang="en-US" altLang="en-US" dirty="0">
                <a:latin typeface="Arial" panose="020B0604020202020204" pitchFamily="34" charset="0"/>
              </a:rPr>
              <a:t>obile communication “</a:t>
            </a:r>
          </a:p>
          <a:p>
            <a:pPr>
              <a:spcBef>
                <a:spcPct val="50000"/>
              </a:spcBef>
              <a:buClrTx/>
              <a:buSzTx/>
              <a:buNone/>
            </a:pPr>
            <a:r>
              <a:rPr lang="en-US" altLang="en-US" dirty="0">
                <a:latin typeface="Arial" panose="020B0604020202020204" pitchFamily="34" charset="0"/>
              </a:rPr>
              <a:t>• Today many providers all over the world use GSM (more than 135</a:t>
            </a:r>
          </a:p>
          <a:p>
            <a:pPr>
              <a:spcBef>
                <a:spcPct val="50000"/>
              </a:spcBef>
              <a:buClrTx/>
              <a:buSzTx/>
              <a:buNone/>
            </a:pPr>
            <a:r>
              <a:rPr lang="en-US" altLang="en-US" dirty="0">
                <a:latin typeface="Arial" panose="020B0604020202020204" pitchFamily="34" charset="0"/>
              </a:rPr>
              <a:t>   countries in Asia, Africa, Europe, Australia, America)</a:t>
            </a:r>
          </a:p>
          <a:p>
            <a:pPr>
              <a:spcBef>
                <a:spcPct val="50000"/>
              </a:spcBef>
              <a:buClrTx/>
              <a:buSzTx/>
              <a:buNone/>
            </a:pPr>
            <a:r>
              <a:rPr lang="en-US" altLang="en-US" dirty="0">
                <a:latin typeface="Arial" panose="020B0604020202020204" pitchFamily="34" charset="0"/>
              </a:rPr>
              <a:t>• More than 1300 million subscribers in world and  45 million subscriber in India.</a:t>
            </a:r>
            <a:endParaRPr lang="en-IN" dirty="0"/>
          </a:p>
        </p:txBody>
      </p:sp>
    </p:spTree>
    <p:extLst>
      <p:ext uri="{BB962C8B-B14F-4D97-AF65-F5344CB8AC3E}">
        <p14:creationId xmlns:p14="http://schemas.microsoft.com/office/powerpoint/2010/main" val="9592221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60</TotalTime>
  <Words>737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    Centralized Remote  Agriculture Pump Control System For Farmers </vt:lpstr>
      <vt:lpstr>introduction</vt:lpstr>
      <vt:lpstr>Arduino uno</vt:lpstr>
      <vt:lpstr>What can we learn about the arduino</vt:lpstr>
      <vt:lpstr>Flow sensor</vt:lpstr>
      <vt:lpstr>features</vt:lpstr>
      <vt:lpstr>Specifications</vt:lpstr>
      <vt:lpstr>GSM GPRS MODULE</vt:lpstr>
      <vt:lpstr>GSM HISTORY</vt:lpstr>
      <vt:lpstr>SOIL MOISTURE SENSOR</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Remote  Agriculture Pump Control System For Farmers</dc:title>
  <dc:creator>Samuel Pramod Bandela</dc:creator>
  <cp:lastModifiedBy>Abhiram</cp:lastModifiedBy>
  <cp:revision>3</cp:revision>
  <dcterms:created xsi:type="dcterms:W3CDTF">2019-06-22T00:52:55Z</dcterms:created>
  <dcterms:modified xsi:type="dcterms:W3CDTF">2019-06-22T05:45:37Z</dcterms:modified>
</cp:coreProperties>
</file>