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7" r:id="rId3"/>
    <p:sldId id="259" r:id="rId4"/>
    <p:sldId id="260" r:id="rId5"/>
    <p:sldId id="261" r:id="rId6"/>
    <p:sldId id="262" r:id="rId7"/>
    <p:sldId id="267" r:id="rId8"/>
    <p:sldId id="266" r:id="rId9"/>
    <p:sldId id="269" r:id="rId10"/>
    <p:sldId id="268" r:id="rId11"/>
    <p:sldId id="264" r:id="rId12"/>
    <p:sldId id="25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377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37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09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749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640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31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462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84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008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219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6/21/2019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68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6/21/2019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96036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8EA7F4-599B-463E-9D08-1B9FFB4B171D}"/>
              </a:ext>
            </a:extLst>
          </p:cNvPr>
          <p:cNvPicPr>
            <a:picLocks noChangeAspect="1"/>
          </p:cNvPicPr>
          <p:nvPr/>
        </p:nvPicPr>
        <p:blipFill rotWithShape="1">
          <a:blip r:embed="rId2">
            <a:alphaModFix amt="40000"/>
          </a:blip>
          <a:srcRect t="15730"/>
          <a:stretch/>
        </p:blipFill>
        <p:spPr>
          <a:xfrm>
            <a:off x="20" y="-118260"/>
            <a:ext cx="12191980" cy="6857990"/>
          </a:xfrm>
          <a:prstGeom prst="rect">
            <a:avLst/>
          </a:prstGeom>
        </p:spPr>
      </p:pic>
      <p:sp>
        <p:nvSpPr>
          <p:cNvPr id="2" name="Title 1">
            <a:extLst>
              <a:ext uri="{FF2B5EF4-FFF2-40B4-BE49-F238E27FC236}">
                <a16:creationId xmlns:a16="http://schemas.microsoft.com/office/drawing/2014/main" id="{675035BE-42A6-4010-9FF1-837578CAAD1E}"/>
              </a:ext>
            </a:extLst>
          </p:cNvPr>
          <p:cNvSpPr>
            <a:spLocks noGrp="1"/>
          </p:cNvSpPr>
          <p:nvPr>
            <p:ph type="ctrTitle"/>
          </p:nvPr>
        </p:nvSpPr>
        <p:spPr>
          <a:xfrm>
            <a:off x="965200" y="1672492"/>
            <a:ext cx="10225530" cy="1855619"/>
          </a:xfrm>
        </p:spPr>
        <p:txBody>
          <a:bodyPr>
            <a:normAutofit fontScale="90000"/>
          </a:bodyPr>
          <a:lstStyle/>
          <a:p>
            <a:endParaRPr lang="en-IN" sz="4000" dirty="0">
              <a:solidFill>
                <a:schemeClr val="tx1"/>
              </a:solidFill>
            </a:endParaRPr>
          </a:p>
          <a:p>
            <a:endParaRPr lang="en-IN" sz="4000" dirty="0">
              <a:solidFill>
                <a:schemeClr val="tx1"/>
              </a:solidFill>
            </a:endParaRPr>
          </a:p>
          <a:p>
            <a:pPr algn="ctr"/>
            <a:r>
              <a:rPr lang="en-IN" sz="4400" dirty="0">
                <a:latin typeface="Times New Roman" panose="02020603050405020304" pitchFamily="18" charset="0"/>
                <a:cs typeface="Times New Roman" panose="02020603050405020304" pitchFamily="18" charset="0"/>
              </a:rPr>
              <a:t>INtelligent CARGO MANAGEMENT 										        SYSTEM</a:t>
            </a:r>
          </a:p>
        </p:txBody>
      </p:sp>
      <p:sp>
        <p:nvSpPr>
          <p:cNvPr id="3" name="Subtitle 2">
            <a:extLst>
              <a:ext uri="{FF2B5EF4-FFF2-40B4-BE49-F238E27FC236}">
                <a16:creationId xmlns:a16="http://schemas.microsoft.com/office/drawing/2014/main" id="{FD152834-57DC-4F9B-B01D-828759FEBCB4}"/>
              </a:ext>
            </a:extLst>
          </p:cNvPr>
          <p:cNvSpPr>
            <a:spLocks noGrp="1"/>
          </p:cNvSpPr>
          <p:nvPr>
            <p:ph type="subTitle" idx="1"/>
          </p:nvPr>
        </p:nvSpPr>
        <p:spPr>
          <a:xfrm>
            <a:off x="8389398" y="4102859"/>
            <a:ext cx="3591446" cy="1970843"/>
          </a:xfrm>
        </p:spPr>
        <p:txBody>
          <a:bodyPr>
            <a:normAutofit/>
          </a:bodyPr>
          <a:lstStyle/>
          <a:p>
            <a:r>
              <a:rPr lang="en-IN" dirty="0">
                <a:solidFill>
                  <a:schemeClr val="tx1"/>
                </a:solidFill>
              </a:rPr>
              <a:t>P. RASHMITHA</a:t>
            </a:r>
          </a:p>
          <a:p>
            <a:r>
              <a:rPr lang="en-IN" dirty="0"/>
              <a:t>M. SAMHITHA</a:t>
            </a:r>
          </a:p>
          <a:p>
            <a:r>
              <a:rPr lang="en-IN" dirty="0">
                <a:solidFill>
                  <a:schemeClr val="tx1"/>
                </a:solidFill>
              </a:rPr>
              <a:t>D. SNEHITHA</a:t>
            </a:r>
          </a:p>
          <a:p>
            <a:r>
              <a:rPr lang="en-IN" dirty="0"/>
              <a:t>P. SPANDANA</a:t>
            </a:r>
            <a:endParaRPr lang="en-IN" dirty="0">
              <a:solidFill>
                <a:schemeClr val="tx1"/>
              </a:solidFill>
            </a:endParaRPr>
          </a:p>
        </p:txBody>
      </p:sp>
    </p:spTree>
    <p:extLst>
      <p:ext uri="{BB962C8B-B14F-4D97-AF65-F5344CB8AC3E}">
        <p14:creationId xmlns:p14="http://schemas.microsoft.com/office/powerpoint/2010/main" val="36836366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5B0F-2A30-44B3-BB64-1BE5E8FC7E04}"/>
              </a:ext>
            </a:extLst>
          </p:cNvPr>
          <p:cNvSpPr>
            <a:spLocks noGrp="1"/>
          </p:cNvSpPr>
          <p:nvPr>
            <p:ph type="title"/>
          </p:nvPr>
        </p:nvSpPr>
        <p:spPr/>
        <p:txBody>
          <a:bodyPr/>
          <a:lstStyle/>
          <a:p>
            <a:r>
              <a:rPr lang="en-IN" dirty="0"/>
              <a:t>SERVO </a:t>
            </a:r>
            <a:r>
              <a:rPr lang="en-IN" dirty="0" err="1"/>
              <a:t>MOTOr</a:t>
            </a:r>
            <a:endParaRPr lang="en-IN" dirty="0"/>
          </a:p>
        </p:txBody>
      </p:sp>
      <p:sp>
        <p:nvSpPr>
          <p:cNvPr id="3" name="Content Placeholder 2">
            <a:extLst>
              <a:ext uri="{FF2B5EF4-FFF2-40B4-BE49-F238E27FC236}">
                <a16:creationId xmlns:a16="http://schemas.microsoft.com/office/drawing/2014/main" id="{D7B4D044-EEC8-454B-93C3-0986EFE86A54}"/>
              </a:ext>
            </a:extLst>
          </p:cNvPr>
          <p:cNvSpPr>
            <a:spLocks noGrp="1"/>
          </p:cNvSpPr>
          <p:nvPr>
            <p:ph idx="1"/>
          </p:nvPr>
        </p:nvSpPr>
        <p:spPr/>
        <p:txBody>
          <a:bodyPr/>
          <a:lstStyle/>
          <a:p>
            <a:r>
              <a:rPr lang="en-IN" dirty="0"/>
              <a:t>SERVO MOTOR</a:t>
            </a:r>
          </a:p>
          <a:p>
            <a:pPr marL="0" indent="0">
              <a:buNone/>
            </a:pPr>
            <a:r>
              <a:rPr lang="en-IN" dirty="0"/>
              <a:t>     A servo motor is a rotary actuator or a linear actuator that allows precise control of angular or linear position, velocity and acceleration. It consists of a suitable motor couple to a sensor for position feedback.</a:t>
            </a:r>
          </a:p>
          <a:p>
            <a:endParaRPr lang="en-IN" dirty="0"/>
          </a:p>
        </p:txBody>
      </p:sp>
      <p:pic>
        <p:nvPicPr>
          <p:cNvPr id="5" name="Picture 4">
            <a:extLst>
              <a:ext uri="{FF2B5EF4-FFF2-40B4-BE49-F238E27FC236}">
                <a16:creationId xmlns:a16="http://schemas.microsoft.com/office/drawing/2014/main" id="{9191FAD8-3CD8-435D-AEF1-6FC4D92A3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888" y="3429000"/>
            <a:ext cx="1883020" cy="1723321"/>
          </a:xfrm>
          <a:prstGeom prst="rect">
            <a:avLst/>
          </a:prstGeom>
        </p:spPr>
      </p:pic>
    </p:spTree>
    <p:extLst>
      <p:ext uri="{BB962C8B-B14F-4D97-AF65-F5344CB8AC3E}">
        <p14:creationId xmlns:p14="http://schemas.microsoft.com/office/powerpoint/2010/main" val="812649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9472-6EA3-4B33-834D-6CEF8148DD24}"/>
              </a:ext>
            </a:extLst>
          </p:cNvPr>
          <p:cNvSpPr>
            <a:spLocks noGrp="1"/>
          </p:cNvSpPr>
          <p:nvPr>
            <p:ph type="title"/>
          </p:nvPr>
        </p:nvSpPr>
        <p:spPr/>
        <p:txBody>
          <a:bodyPr/>
          <a:lstStyle/>
          <a:p>
            <a:r>
              <a:rPr lang="en-IN" dirty="0"/>
              <a:t>BUZZER</a:t>
            </a:r>
          </a:p>
        </p:txBody>
      </p:sp>
      <p:sp>
        <p:nvSpPr>
          <p:cNvPr id="3" name="Content Placeholder 2">
            <a:extLst>
              <a:ext uri="{FF2B5EF4-FFF2-40B4-BE49-F238E27FC236}">
                <a16:creationId xmlns:a16="http://schemas.microsoft.com/office/drawing/2014/main" id="{77F2D27A-C387-4C1D-8433-EC6C15929E1A}"/>
              </a:ext>
            </a:extLst>
          </p:cNvPr>
          <p:cNvSpPr>
            <a:spLocks noGrp="1"/>
          </p:cNvSpPr>
          <p:nvPr>
            <p:ph idx="4294967295"/>
          </p:nvPr>
        </p:nvSpPr>
        <p:spPr>
          <a:xfrm>
            <a:off x="1384056" y="2016125"/>
            <a:ext cx="9604375" cy="3449638"/>
          </a:xfrm>
        </p:spPr>
        <p:txBody>
          <a:bodyPr/>
          <a:lstStyle/>
          <a:p>
            <a:r>
              <a:rPr lang="en-IN" dirty="0"/>
              <a:t>BUZZER</a:t>
            </a:r>
          </a:p>
          <a:p>
            <a:pPr marL="0" indent="0">
              <a:buNone/>
            </a:pPr>
            <a:r>
              <a:rPr lang="en-IN" dirty="0"/>
              <a:t>     A buzzer or a beeper is an audio signaling device which may be mechanical, electro-mechanical or piezo electric. </a:t>
            </a:r>
          </a:p>
        </p:txBody>
      </p:sp>
      <p:pic>
        <p:nvPicPr>
          <p:cNvPr id="4" name="Picture 3">
            <a:extLst>
              <a:ext uri="{FF2B5EF4-FFF2-40B4-BE49-F238E27FC236}">
                <a16:creationId xmlns:a16="http://schemas.microsoft.com/office/drawing/2014/main" id="{CC552582-41B5-4010-AEFE-B620E4BDB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2591" y="3077307"/>
            <a:ext cx="1993779" cy="1993779"/>
          </a:xfrm>
          <a:prstGeom prst="rect">
            <a:avLst/>
          </a:prstGeom>
        </p:spPr>
      </p:pic>
    </p:spTree>
    <p:extLst>
      <p:ext uri="{BB962C8B-B14F-4D97-AF65-F5344CB8AC3E}">
        <p14:creationId xmlns:p14="http://schemas.microsoft.com/office/powerpoint/2010/main" val="69028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1414-34A8-4D2B-B1F7-F50B210E3E4E}"/>
              </a:ext>
            </a:extLst>
          </p:cNvPr>
          <p:cNvSpPr>
            <a:spLocks noGrp="1"/>
          </p:cNvSpPr>
          <p:nvPr>
            <p:ph type="title"/>
          </p:nvPr>
        </p:nvSpPr>
        <p:spPr/>
        <p:txBody>
          <a:bodyPr/>
          <a:lstStyle/>
          <a:p>
            <a:r>
              <a:rPr lang="en-IN" dirty="0"/>
              <a:t>PROJECT working</a:t>
            </a:r>
          </a:p>
        </p:txBody>
      </p:sp>
      <p:sp>
        <p:nvSpPr>
          <p:cNvPr id="3" name="Content Placeholder 2">
            <a:extLst>
              <a:ext uri="{FF2B5EF4-FFF2-40B4-BE49-F238E27FC236}">
                <a16:creationId xmlns:a16="http://schemas.microsoft.com/office/drawing/2014/main" id="{760660E8-6C2D-42BA-8567-0D87F0659131}"/>
              </a:ext>
            </a:extLst>
          </p:cNvPr>
          <p:cNvSpPr>
            <a:spLocks noGrp="1"/>
          </p:cNvSpPr>
          <p:nvPr>
            <p:ph idx="1"/>
          </p:nvPr>
        </p:nvSpPr>
        <p:spPr/>
        <p:txBody>
          <a:bodyPr>
            <a:normAutofit/>
          </a:bodyPr>
          <a:lstStyle/>
          <a:p>
            <a:pPr marL="0" indent="0">
              <a:buNone/>
            </a:pPr>
            <a:r>
              <a:rPr lang="en-US" dirty="0"/>
              <a:t>The sensors are deployed inside the truck to monitor the freshness of the product. Various parameters like temperature, humidity and the air quality inside the truck are monitored. An app is designed for receiving all the parameters through cloud. If the freshness level falls below the scale, then an SMS is sent to authorized person regarding the same. The door of the truck is automated using servo motor. Buzzer rings when fire is detected in the truck.</a:t>
            </a:r>
            <a:br>
              <a:rPr lang="en-US" dirty="0"/>
            </a:br>
            <a:endParaRPr lang="en-IN" dirty="0"/>
          </a:p>
        </p:txBody>
      </p:sp>
    </p:spTree>
    <p:extLst>
      <p:ext uri="{BB962C8B-B14F-4D97-AF65-F5344CB8AC3E}">
        <p14:creationId xmlns:p14="http://schemas.microsoft.com/office/powerpoint/2010/main" val="336697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143B-9EAD-47B1-BF4C-842965954357}"/>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2C71348A-67C7-4258-B843-632AE67B2F77}"/>
              </a:ext>
            </a:extLst>
          </p:cNvPr>
          <p:cNvSpPr>
            <a:spLocks noGrp="1"/>
          </p:cNvSpPr>
          <p:nvPr>
            <p:ph idx="1"/>
          </p:nvPr>
        </p:nvSpPr>
        <p:spPr/>
        <p:txBody>
          <a:bodyPr/>
          <a:lstStyle/>
          <a:p>
            <a:r>
              <a:rPr lang="en-IN" dirty="0"/>
              <a:t>Food wastage can be reduced.</a:t>
            </a:r>
          </a:p>
          <a:p>
            <a:r>
              <a:rPr lang="en-IN" dirty="0"/>
              <a:t>Increase in safety level.</a:t>
            </a:r>
          </a:p>
          <a:p>
            <a:r>
              <a:rPr lang="en-IN" dirty="0"/>
              <a:t>Cost savings.</a:t>
            </a:r>
          </a:p>
        </p:txBody>
      </p:sp>
    </p:spTree>
    <p:extLst>
      <p:ext uri="{BB962C8B-B14F-4D97-AF65-F5344CB8AC3E}">
        <p14:creationId xmlns:p14="http://schemas.microsoft.com/office/powerpoint/2010/main" val="180022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318B-04AF-49A4-BD2B-D430F757A503}"/>
              </a:ext>
            </a:extLst>
          </p:cNvPr>
          <p:cNvSpPr>
            <a:spLocks noGrp="1"/>
          </p:cNvSpPr>
          <p:nvPr>
            <p:ph type="title"/>
          </p:nvPr>
        </p:nvSpPr>
        <p:spPr/>
        <p:txBody>
          <a:bodyPr/>
          <a:lstStyle/>
          <a:p>
            <a:r>
              <a:rPr lang="en-IN" dirty="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54750EE-BE30-42E1-859E-6184C223C59D}"/>
              </a:ext>
            </a:extLst>
          </p:cNvPr>
          <p:cNvSpPr>
            <a:spLocks noGrp="1"/>
          </p:cNvSpPr>
          <p:nvPr>
            <p:ph idx="1"/>
          </p:nvPr>
        </p:nvSpPr>
        <p:spPr>
          <a:xfrm>
            <a:off x="1451579" y="2166151"/>
            <a:ext cx="10159228" cy="1828800"/>
          </a:xfrm>
        </p:spPr>
        <p:txBody>
          <a:bodyPr>
            <a:noAutofit/>
          </a:bodyPr>
          <a:lstStyle/>
          <a:p>
            <a:pPr marL="0" indent="0">
              <a:buNone/>
            </a:pPr>
            <a:r>
              <a:rPr lang="en-US" sz="2400" dirty="0">
                <a:cs typeface="Times New Roman" panose="02020603050405020304" pitchFamily="18" charset="0"/>
              </a:rPr>
              <a:t>The perishable products are to be delivered at the desirable quality in the right time to avoid food wastage during the transportation phase. The natural and physical conditions are to be considered before the movement of the goods from the source to the destination.</a:t>
            </a:r>
            <a:br>
              <a:rPr lang="en-US" sz="2400" dirty="0">
                <a:cs typeface="Times New Roman" panose="02020603050405020304" pitchFamily="18" charset="0"/>
              </a:rPr>
            </a:br>
            <a:endParaRPr lang="en-US" sz="2400" dirty="0">
              <a:cs typeface="Times New Roman" panose="02020603050405020304" pitchFamily="18" charset="0"/>
            </a:endParaRPr>
          </a:p>
        </p:txBody>
      </p:sp>
    </p:spTree>
    <p:extLst>
      <p:ext uri="{BB962C8B-B14F-4D97-AF65-F5344CB8AC3E}">
        <p14:creationId xmlns:p14="http://schemas.microsoft.com/office/powerpoint/2010/main" val="27543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4790-3C73-4C84-AFCA-A5137396CC44}"/>
              </a:ext>
            </a:extLst>
          </p:cNvPr>
          <p:cNvSpPr>
            <a:spLocks noGrp="1"/>
          </p:cNvSpPr>
          <p:nvPr>
            <p:ph type="title"/>
          </p:nvPr>
        </p:nvSpPr>
        <p:spPr/>
        <p:txBody>
          <a:bodyPr/>
          <a:lstStyle/>
          <a:p>
            <a:r>
              <a:rPr lang="en-IN" dirty="0"/>
              <a:t>Hardware components</a:t>
            </a:r>
          </a:p>
        </p:txBody>
      </p:sp>
      <p:sp>
        <p:nvSpPr>
          <p:cNvPr id="3" name="Content Placeholder 2">
            <a:extLst>
              <a:ext uri="{FF2B5EF4-FFF2-40B4-BE49-F238E27FC236}">
                <a16:creationId xmlns:a16="http://schemas.microsoft.com/office/drawing/2014/main" id="{993F8F8A-E268-4E3C-9C78-954D7F7845A7}"/>
              </a:ext>
            </a:extLst>
          </p:cNvPr>
          <p:cNvSpPr>
            <a:spLocks noGrp="1"/>
          </p:cNvSpPr>
          <p:nvPr>
            <p:ph idx="1"/>
          </p:nvPr>
        </p:nvSpPr>
        <p:spPr/>
        <p:txBody>
          <a:bodyPr/>
          <a:lstStyle/>
          <a:p>
            <a:r>
              <a:rPr lang="en-IN" dirty="0"/>
              <a:t>NODEMCU</a:t>
            </a:r>
          </a:p>
          <a:p>
            <a:r>
              <a:rPr lang="en-IN" dirty="0"/>
              <a:t>DHT11</a:t>
            </a:r>
          </a:p>
          <a:p>
            <a:r>
              <a:rPr lang="en-IN" dirty="0"/>
              <a:t>MQ135</a:t>
            </a:r>
          </a:p>
          <a:p>
            <a:r>
              <a:rPr lang="en-IN" dirty="0"/>
              <a:t>FIRE DETECTION SENSOR</a:t>
            </a:r>
          </a:p>
          <a:p>
            <a:r>
              <a:rPr lang="en-IN" dirty="0"/>
              <a:t>SERVO MOTOR</a:t>
            </a:r>
          </a:p>
          <a:p>
            <a:r>
              <a:rPr lang="en-IN" dirty="0"/>
              <a:t>BUZZER</a:t>
            </a:r>
          </a:p>
        </p:txBody>
      </p:sp>
    </p:spTree>
    <p:extLst>
      <p:ext uri="{BB962C8B-B14F-4D97-AF65-F5344CB8AC3E}">
        <p14:creationId xmlns:p14="http://schemas.microsoft.com/office/powerpoint/2010/main" val="201368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1D42-3D0C-4B1F-A48F-7FB0EF061729}"/>
              </a:ext>
            </a:extLst>
          </p:cNvPr>
          <p:cNvSpPr>
            <a:spLocks noGrp="1"/>
          </p:cNvSpPr>
          <p:nvPr>
            <p:ph type="title"/>
          </p:nvPr>
        </p:nvSpPr>
        <p:spPr/>
        <p:txBody>
          <a:bodyPr/>
          <a:lstStyle/>
          <a:p>
            <a:r>
              <a:rPr lang="en-IN" dirty="0"/>
              <a:t>SOFTWARE </a:t>
            </a:r>
          </a:p>
        </p:txBody>
      </p:sp>
      <p:sp>
        <p:nvSpPr>
          <p:cNvPr id="3" name="Content Placeholder 2">
            <a:extLst>
              <a:ext uri="{FF2B5EF4-FFF2-40B4-BE49-F238E27FC236}">
                <a16:creationId xmlns:a16="http://schemas.microsoft.com/office/drawing/2014/main" id="{5FA66A35-5490-4743-ABF0-BCA751196B9A}"/>
              </a:ext>
            </a:extLst>
          </p:cNvPr>
          <p:cNvSpPr>
            <a:spLocks noGrp="1"/>
          </p:cNvSpPr>
          <p:nvPr>
            <p:ph idx="1"/>
          </p:nvPr>
        </p:nvSpPr>
        <p:spPr/>
        <p:txBody>
          <a:bodyPr/>
          <a:lstStyle/>
          <a:p>
            <a:r>
              <a:rPr lang="en-IN" dirty="0"/>
              <a:t>ARDUINO IDE</a:t>
            </a:r>
          </a:p>
          <a:p>
            <a:r>
              <a:rPr lang="en-IN" dirty="0"/>
              <a:t>ANDROID(MIT APP INVENTOR)</a:t>
            </a:r>
          </a:p>
          <a:p>
            <a:r>
              <a:rPr lang="en-IN" dirty="0"/>
              <a:t>IBM CLOUD</a:t>
            </a:r>
          </a:p>
        </p:txBody>
      </p:sp>
    </p:spTree>
    <p:extLst>
      <p:ext uri="{BB962C8B-B14F-4D97-AF65-F5344CB8AC3E}">
        <p14:creationId xmlns:p14="http://schemas.microsoft.com/office/powerpoint/2010/main" val="277061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531A-A13C-4181-9B93-E7C274693B83}"/>
              </a:ext>
            </a:extLst>
          </p:cNvPr>
          <p:cNvSpPr>
            <a:spLocks noGrp="1"/>
          </p:cNvSpPr>
          <p:nvPr>
            <p:ph type="title"/>
          </p:nvPr>
        </p:nvSpPr>
        <p:spPr/>
        <p:txBody>
          <a:bodyPr/>
          <a:lstStyle/>
          <a:p>
            <a:r>
              <a:rPr lang="en-IN" dirty="0"/>
              <a:t>Block diagram</a:t>
            </a:r>
          </a:p>
        </p:txBody>
      </p:sp>
      <p:sp>
        <p:nvSpPr>
          <p:cNvPr id="4" name="Rectangle 3">
            <a:extLst>
              <a:ext uri="{FF2B5EF4-FFF2-40B4-BE49-F238E27FC236}">
                <a16:creationId xmlns:a16="http://schemas.microsoft.com/office/drawing/2014/main" id="{247C1866-4101-4BA3-8437-67DBBA187C21}"/>
              </a:ext>
            </a:extLst>
          </p:cNvPr>
          <p:cNvSpPr/>
          <p:nvPr/>
        </p:nvSpPr>
        <p:spPr>
          <a:xfrm>
            <a:off x="3308490" y="2360389"/>
            <a:ext cx="2142397" cy="763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Read temperature and humidity values in the truck from DHT11</a:t>
            </a:r>
          </a:p>
        </p:txBody>
      </p:sp>
      <p:sp>
        <p:nvSpPr>
          <p:cNvPr id="5" name="Rectangle 4">
            <a:extLst>
              <a:ext uri="{FF2B5EF4-FFF2-40B4-BE49-F238E27FC236}">
                <a16:creationId xmlns:a16="http://schemas.microsoft.com/office/drawing/2014/main" id="{51B404D9-8521-4D3B-A4CA-AD3EACCFAE6A}"/>
              </a:ext>
            </a:extLst>
          </p:cNvPr>
          <p:cNvSpPr/>
          <p:nvPr/>
        </p:nvSpPr>
        <p:spPr>
          <a:xfrm>
            <a:off x="1451579" y="3523972"/>
            <a:ext cx="1953086" cy="7634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Air quality detection using MQ135</a:t>
            </a:r>
          </a:p>
        </p:txBody>
      </p:sp>
      <p:sp>
        <p:nvSpPr>
          <p:cNvPr id="6" name="Rectangle 5">
            <a:extLst>
              <a:ext uri="{FF2B5EF4-FFF2-40B4-BE49-F238E27FC236}">
                <a16:creationId xmlns:a16="http://schemas.microsoft.com/office/drawing/2014/main" id="{BB4DB955-AEB5-45EB-99F2-A38B413B1BDB}"/>
              </a:ext>
            </a:extLst>
          </p:cNvPr>
          <p:cNvSpPr/>
          <p:nvPr/>
        </p:nvSpPr>
        <p:spPr>
          <a:xfrm>
            <a:off x="1451579" y="2352584"/>
            <a:ext cx="1415908" cy="7634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Selection of food products </a:t>
            </a:r>
          </a:p>
        </p:txBody>
      </p:sp>
      <p:sp>
        <p:nvSpPr>
          <p:cNvPr id="8" name="Rectangle 7">
            <a:extLst>
              <a:ext uri="{FF2B5EF4-FFF2-40B4-BE49-F238E27FC236}">
                <a16:creationId xmlns:a16="http://schemas.microsoft.com/office/drawing/2014/main" id="{A008C5AB-B46E-46F5-9767-3B35BB430E86}"/>
              </a:ext>
            </a:extLst>
          </p:cNvPr>
          <p:cNvSpPr/>
          <p:nvPr/>
        </p:nvSpPr>
        <p:spPr>
          <a:xfrm>
            <a:off x="5786839" y="2247466"/>
            <a:ext cx="2220818" cy="96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Compare the values in the truck with the actual values at which food </a:t>
            </a:r>
            <a:r>
              <a:rPr lang="en-IN" sz="1600" dirty="0" err="1"/>
              <a:t>shoul</a:t>
            </a:r>
            <a:r>
              <a:rPr lang="en-IN" sz="1600" dirty="0"/>
              <a:t> be stored</a:t>
            </a:r>
          </a:p>
        </p:txBody>
      </p:sp>
      <p:sp>
        <p:nvSpPr>
          <p:cNvPr id="9" name="Rectangle 8">
            <a:extLst>
              <a:ext uri="{FF2B5EF4-FFF2-40B4-BE49-F238E27FC236}">
                <a16:creationId xmlns:a16="http://schemas.microsoft.com/office/drawing/2014/main" id="{6F9A6CFE-1294-4F41-9AF3-254FD3E1DBA6}"/>
              </a:ext>
            </a:extLst>
          </p:cNvPr>
          <p:cNvSpPr/>
          <p:nvPr/>
        </p:nvSpPr>
        <p:spPr>
          <a:xfrm>
            <a:off x="8519603" y="2347608"/>
            <a:ext cx="2220818" cy="7634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If the values are out of range Send alert messages.</a:t>
            </a:r>
          </a:p>
        </p:txBody>
      </p:sp>
      <p:cxnSp>
        <p:nvCxnSpPr>
          <p:cNvPr id="11" name="Straight Connector 10">
            <a:extLst>
              <a:ext uri="{FF2B5EF4-FFF2-40B4-BE49-F238E27FC236}">
                <a16:creationId xmlns:a16="http://schemas.microsoft.com/office/drawing/2014/main" id="{BAD55747-C834-44C4-9B27-0FD9299E045C}"/>
              </a:ext>
            </a:extLst>
          </p:cNvPr>
          <p:cNvCxnSpPr>
            <a:cxnSpLocks/>
            <a:stCxn id="6" idx="3"/>
          </p:cNvCxnSpPr>
          <p:nvPr/>
        </p:nvCxnSpPr>
        <p:spPr>
          <a:xfrm flipV="1">
            <a:off x="2867487" y="2729348"/>
            <a:ext cx="441004" cy="4976"/>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ABA4B14E-1B0A-41E6-9256-23FD06C5E44B}"/>
              </a:ext>
            </a:extLst>
          </p:cNvPr>
          <p:cNvCxnSpPr>
            <a:cxnSpLocks/>
            <a:stCxn id="8" idx="3"/>
            <a:endCxn id="9" idx="1"/>
          </p:cNvCxnSpPr>
          <p:nvPr/>
        </p:nvCxnSpPr>
        <p:spPr>
          <a:xfrm>
            <a:off x="8007657" y="2729348"/>
            <a:ext cx="511946"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11BD57CE-7EBF-42C9-A2CE-1C49C5502537}"/>
              </a:ext>
            </a:extLst>
          </p:cNvPr>
          <p:cNvCxnSpPr>
            <a:stCxn id="4" idx="3"/>
            <a:endCxn id="8" idx="1"/>
          </p:cNvCxnSpPr>
          <p:nvPr/>
        </p:nvCxnSpPr>
        <p:spPr>
          <a:xfrm flipV="1">
            <a:off x="5450887" y="2729348"/>
            <a:ext cx="335952" cy="12781"/>
          </a:xfrm>
          <a:prstGeom prst="line">
            <a:avLst/>
          </a:prstGeom>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07145321-A294-44E3-BDD1-7CE5EF6F2531}"/>
              </a:ext>
            </a:extLst>
          </p:cNvPr>
          <p:cNvSpPr/>
          <p:nvPr/>
        </p:nvSpPr>
        <p:spPr>
          <a:xfrm>
            <a:off x="1451579" y="4555261"/>
            <a:ext cx="1953086" cy="7634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Fire detection </a:t>
            </a:r>
          </a:p>
        </p:txBody>
      </p:sp>
      <p:sp>
        <p:nvSpPr>
          <p:cNvPr id="25" name="Rectangle 24">
            <a:extLst>
              <a:ext uri="{FF2B5EF4-FFF2-40B4-BE49-F238E27FC236}">
                <a16:creationId xmlns:a16="http://schemas.microsoft.com/office/drawing/2014/main" id="{FB87DE73-A44C-4F75-B5D2-EE0CD48F18FE}"/>
              </a:ext>
            </a:extLst>
          </p:cNvPr>
          <p:cNvSpPr/>
          <p:nvPr/>
        </p:nvSpPr>
        <p:spPr>
          <a:xfrm>
            <a:off x="3906174" y="4555261"/>
            <a:ext cx="1283679" cy="7634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Buzzer</a:t>
            </a:r>
          </a:p>
        </p:txBody>
      </p:sp>
      <p:sp>
        <p:nvSpPr>
          <p:cNvPr id="28" name="Rectangle 27">
            <a:extLst>
              <a:ext uri="{FF2B5EF4-FFF2-40B4-BE49-F238E27FC236}">
                <a16:creationId xmlns:a16="http://schemas.microsoft.com/office/drawing/2014/main" id="{ACF1013E-A7FE-4C8D-850B-FD56558FBA62}"/>
              </a:ext>
            </a:extLst>
          </p:cNvPr>
          <p:cNvSpPr/>
          <p:nvPr/>
        </p:nvSpPr>
        <p:spPr>
          <a:xfrm>
            <a:off x="3308491" y="2360389"/>
            <a:ext cx="2142397" cy="7634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Read temperature and humidity values in the truck from DHT11</a:t>
            </a:r>
          </a:p>
        </p:txBody>
      </p:sp>
      <p:sp>
        <p:nvSpPr>
          <p:cNvPr id="29" name="Rectangle 28">
            <a:extLst>
              <a:ext uri="{FF2B5EF4-FFF2-40B4-BE49-F238E27FC236}">
                <a16:creationId xmlns:a16="http://schemas.microsoft.com/office/drawing/2014/main" id="{12AB894B-1D57-45FE-AEE8-FA0336336B7D}"/>
              </a:ext>
            </a:extLst>
          </p:cNvPr>
          <p:cNvSpPr/>
          <p:nvPr/>
        </p:nvSpPr>
        <p:spPr>
          <a:xfrm>
            <a:off x="5786840" y="2247466"/>
            <a:ext cx="2220818" cy="9637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Compare the values in the truck with the actual values at which food should be stored</a:t>
            </a:r>
          </a:p>
        </p:txBody>
      </p:sp>
      <p:cxnSp>
        <p:nvCxnSpPr>
          <p:cNvPr id="34" name="Straight Connector 33">
            <a:extLst>
              <a:ext uri="{FF2B5EF4-FFF2-40B4-BE49-F238E27FC236}">
                <a16:creationId xmlns:a16="http://schemas.microsoft.com/office/drawing/2014/main" id="{BACE8FF7-D51E-4BA7-88C4-553870174AEA}"/>
              </a:ext>
            </a:extLst>
          </p:cNvPr>
          <p:cNvCxnSpPr>
            <a:stCxn id="5" idx="3"/>
          </p:cNvCxnSpPr>
          <p:nvPr/>
        </p:nvCxnSpPr>
        <p:spPr>
          <a:xfrm>
            <a:off x="3404665" y="3905712"/>
            <a:ext cx="6405160" cy="18218"/>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107D25DB-428F-424D-B0A9-3F991F0FADE9}"/>
              </a:ext>
            </a:extLst>
          </p:cNvPr>
          <p:cNvCxnSpPr>
            <a:cxnSpLocks/>
          </p:cNvCxnSpPr>
          <p:nvPr/>
        </p:nvCxnSpPr>
        <p:spPr>
          <a:xfrm>
            <a:off x="9809825" y="3137257"/>
            <a:ext cx="0" cy="786673"/>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156261FE-43CC-482E-BC0C-AB8B9C9073DF}"/>
              </a:ext>
            </a:extLst>
          </p:cNvPr>
          <p:cNvCxnSpPr>
            <a:stCxn id="24" idx="3"/>
            <a:endCxn id="25" idx="1"/>
          </p:cNvCxnSpPr>
          <p:nvPr/>
        </p:nvCxnSpPr>
        <p:spPr>
          <a:xfrm>
            <a:off x="3404665" y="4937001"/>
            <a:ext cx="50150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354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6842-45E0-4BA9-830E-F3440E271401}"/>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02B7FE51-3577-4ABD-ADC5-6E09CCA2BAE6}"/>
              </a:ext>
            </a:extLst>
          </p:cNvPr>
          <p:cNvSpPr>
            <a:spLocks noGrp="1"/>
          </p:cNvSpPr>
          <p:nvPr>
            <p:ph idx="1"/>
          </p:nvPr>
        </p:nvSpPr>
        <p:spPr/>
        <p:txBody>
          <a:bodyPr/>
          <a:lstStyle/>
          <a:p>
            <a:r>
              <a:rPr lang="en-IN" sz="1800" dirty="0"/>
              <a:t>NODEMCU</a:t>
            </a:r>
          </a:p>
          <a:p>
            <a:pPr marL="0" indent="0">
              <a:buNone/>
            </a:pPr>
            <a:r>
              <a:rPr lang="en-US" dirty="0"/>
              <a:t>           Node MCU development board is an open-source IOT development kit. It includes firmware which runs on the ESP8266 Wi-Fi SoC from </a:t>
            </a:r>
            <a:r>
              <a:rPr lang="en-US" dirty="0" err="1"/>
              <a:t>Espressif</a:t>
            </a:r>
            <a:r>
              <a:rPr lang="en-US" dirty="0"/>
              <a:t> Systems, and hardware which is based on the ESP-12E module.</a:t>
            </a:r>
            <a:endParaRPr lang="en-IN" sz="1800" dirty="0"/>
          </a:p>
        </p:txBody>
      </p:sp>
      <p:pic>
        <p:nvPicPr>
          <p:cNvPr id="5" name="Picture 4">
            <a:extLst>
              <a:ext uri="{FF2B5EF4-FFF2-40B4-BE49-F238E27FC236}">
                <a16:creationId xmlns:a16="http://schemas.microsoft.com/office/drawing/2014/main" id="{9F05AA26-9D9E-41AA-B497-BE1255773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226" y="3429000"/>
            <a:ext cx="2171700" cy="1713523"/>
          </a:xfrm>
          <a:prstGeom prst="rect">
            <a:avLst/>
          </a:prstGeom>
        </p:spPr>
      </p:pic>
    </p:spTree>
    <p:extLst>
      <p:ext uri="{BB962C8B-B14F-4D97-AF65-F5344CB8AC3E}">
        <p14:creationId xmlns:p14="http://schemas.microsoft.com/office/powerpoint/2010/main" val="400961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4C3F-ADF3-4FA9-9068-A55077456731}"/>
              </a:ext>
            </a:extLst>
          </p:cNvPr>
          <p:cNvSpPr>
            <a:spLocks noGrp="1"/>
          </p:cNvSpPr>
          <p:nvPr>
            <p:ph type="title"/>
          </p:nvPr>
        </p:nvSpPr>
        <p:spPr/>
        <p:txBody>
          <a:bodyPr/>
          <a:lstStyle/>
          <a:p>
            <a:r>
              <a:rPr lang="en-IN" dirty="0"/>
              <a:t>DHT11</a:t>
            </a:r>
          </a:p>
        </p:txBody>
      </p:sp>
      <p:sp>
        <p:nvSpPr>
          <p:cNvPr id="3" name="Content Placeholder 2">
            <a:extLst>
              <a:ext uri="{FF2B5EF4-FFF2-40B4-BE49-F238E27FC236}">
                <a16:creationId xmlns:a16="http://schemas.microsoft.com/office/drawing/2014/main" id="{AEC63F14-BBDE-4013-BF57-A12077273602}"/>
              </a:ext>
            </a:extLst>
          </p:cNvPr>
          <p:cNvSpPr>
            <a:spLocks noGrp="1"/>
          </p:cNvSpPr>
          <p:nvPr>
            <p:ph idx="1"/>
          </p:nvPr>
        </p:nvSpPr>
        <p:spPr/>
        <p:txBody>
          <a:bodyPr/>
          <a:lstStyle/>
          <a:p>
            <a:r>
              <a:rPr lang="en-IN" sz="2800" dirty="0"/>
              <a:t>DHT11</a:t>
            </a:r>
          </a:p>
          <a:p>
            <a:pPr marL="0" indent="0">
              <a:buNone/>
            </a:pPr>
            <a:r>
              <a:rPr lang="en-IN" sz="2800" dirty="0"/>
              <a:t>           </a:t>
            </a:r>
            <a:r>
              <a:rPr lang="en-IN" dirty="0"/>
              <a:t>The DHT sensors are made up of two parts, a capacitive humidity sensor and a thermistor and gives a digital signal with temperature and humidity.</a:t>
            </a:r>
          </a:p>
          <a:p>
            <a:endParaRPr lang="en-IN" dirty="0"/>
          </a:p>
        </p:txBody>
      </p:sp>
      <p:pic>
        <p:nvPicPr>
          <p:cNvPr id="5" name="Picture 4">
            <a:extLst>
              <a:ext uri="{FF2B5EF4-FFF2-40B4-BE49-F238E27FC236}">
                <a16:creationId xmlns:a16="http://schemas.microsoft.com/office/drawing/2014/main" id="{F1FBE8A5-7A1E-478B-97B0-FBB7C9249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339" y="3337167"/>
            <a:ext cx="1648558" cy="1563077"/>
          </a:xfrm>
          <a:prstGeom prst="rect">
            <a:avLst/>
          </a:prstGeom>
        </p:spPr>
      </p:pic>
    </p:spTree>
    <p:extLst>
      <p:ext uri="{BB962C8B-B14F-4D97-AF65-F5344CB8AC3E}">
        <p14:creationId xmlns:p14="http://schemas.microsoft.com/office/powerpoint/2010/main" val="201697446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444D-8C6D-42B9-A4E1-6877DB84B0EA}"/>
              </a:ext>
            </a:extLst>
          </p:cNvPr>
          <p:cNvSpPr>
            <a:spLocks noGrp="1"/>
          </p:cNvSpPr>
          <p:nvPr>
            <p:ph type="title"/>
          </p:nvPr>
        </p:nvSpPr>
        <p:spPr/>
        <p:txBody>
          <a:bodyPr/>
          <a:lstStyle/>
          <a:p>
            <a:r>
              <a:rPr lang="en-IN" dirty="0"/>
              <a:t>MQ135</a:t>
            </a:r>
          </a:p>
        </p:txBody>
      </p:sp>
      <p:sp>
        <p:nvSpPr>
          <p:cNvPr id="3" name="Content Placeholder 2">
            <a:extLst>
              <a:ext uri="{FF2B5EF4-FFF2-40B4-BE49-F238E27FC236}">
                <a16:creationId xmlns:a16="http://schemas.microsoft.com/office/drawing/2014/main" id="{2D54B095-2927-4AE8-A635-6DBEEFD1E070}"/>
              </a:ext>
            </a:extLst>
          </p:cNvPr>
          <p:cNvSpPr>
            <a:spLocks noGrp="1"/>
          </p:cNvSpPr>
          <p:nvPr>
            <p:ph idx="1"/>
          </p:nvPr>
        </p:nvSpPr>
        <p:spPr/>
        <p:txBody>
          <a:bodyPr/>
          <a:lstStyle/>
          <a:p>
            <a:r>
              <a:rPr lang="en-IN" dirty="0"/>
              <a:t>MQ135</a:t>
            </a:r>
          </a:p>
          <a:p>
            <a:pPr marL="0" indent="0">
              <a:buNone/>
            </a:pPr>
            <a:r>
              <a:rPr lang="en-IN" sz="1800" dirty="0"/>
              <a:t>        </a:t>
            </a:r>
            <a:r>
              <a:rPr lang="en-IN" dirty="0"/>
              <a:t>It is an air quality sensor for detecting a wide range of gases like NH3, alcohol and benzene. It is also sensitive to smoke and other harmful gases. </a:t>
            </a:r>
          </a:p>
          <a:p>
            <a:endParaRPr lang="en-IN" dirty="0"/>
          </a:p>
        </p:txBody>
      </p:sp>
      <p:pic>
        <p:nvPicPr>
          <p:cNvPr id="5" name="Picture 4">
            <a:extLst>
              <a:ext uri="{FF2B5EF4-FFF2-40B4-BE49-F238E27FC236}">
                <a16:creationId xmlns:a16="http://schemas.microsoft.com/office/drawing/2014/main" id="{35AF4BDA-C509-4C3D-94D8-ACD55CF31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057" y="3162787"/>
            <a:ext cx="1578219" cy="1578219"/>
          </a:xfrm>
          <a:prstGeom prst="rect">
            <a:avLst/>
          </a:prstGeom>
        </p:spPr>
      </p:pic>
    </p:spTree>
    <p:extLst>
      <p:ext uri="{BB962C8B-B14F-4D97-AF65-F5344CB8AC3E}">
        <p14:creationId xmlns:p14="http://schemas.microsoft.com/office/powerpoint/2010/main" val="193682571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E697-24A6-4A45-8F6C-7F8546F49DDC}"/>
              </a:ext>
            </a:extLst>
          </p:cNvPr>
          <p:cNvSpPr>
            <a:spLocks noGrp="1"/>
          </p:cNvSpPr>
          <p:nvPr>
            <p:ph type="title"/>
          </p:nvPr>
        </p:nvSpPr>
        <p:spPr/>
        <p:txBody>
          <a:bodyPr/>
          <a:lstStyle/>
          <a:p>
            <a:r>
              <a:rPr lang="en-IN" dirty="0"/>
              <a:t>FLAME DETECTOR</a:t>
            </a:r>
          </a:p>
        </p:txBody>
      </p:sp>
      <p:sp>
        <p:nvSpPr>
          <p:cNvPr id="3" name="Content Placeholder 2">
            <a:extLst>
              <a:ext uri="{FF2B5EF4-FFF2-40B4-BE49-F238E27FC236}">
                <a16:creationId xmlns:a16="http://schemas.microsoft.com/office/drawing/2014/main" id="{AF858550-AC32-40ED-B80F-EE3045A688A8}"/>
              </a:ext>
            </a:extLst>
          </p:cNvPr>
          <p:cNvSpPr>
            <a:spLocks noGrp="1"/>
          </p:cNvSpPr>
          <p:nvPr>
            <p:ph idx="1"/>
          </p:nvPr>
        </p:nvSpPr>
        <p:spPr/>
        <p:txBody>
          <a:bodyPr/>
          <a:lstStyle/>
          <a:p>
            <a:r>
              <a:rPr lang="en-IN" dirty="0"/>
              <a:t>FLAME SENSOR</a:t>
            </a:r>
          </a:p>
          <a:p>
            <a:pPr marL="0" indent="0">
              <a:buNone/>
            </a:pPr>
            <a:r>
              <a:rPr lang="en-IN" dirty="0"/>
              <a:t>     It is a simple and compact device for protection against fire. This module makes a use of IR sensor and comparator to detect fire up to a range of one metre. An on-board is also provided for visual indication.</a:t>
            </a:r>
          </a:p>
          <a:p>
            <a:endParaRPr lang="en-IN" dirty="0"/>
          </a:p>
        </p:txBody>
      </p:sp>
      <p:pic>
        <p:nvPicPr>
          <p:cNvPr id="4" name="Picture 3">
            <a:extLst>
              <a:ext uri="{FF2B5EF4-FFF2-40B4-BE49-F238E27FC236}">
                <a16:creationId xmlns:a16="http://schemas.microsoft.com/office/drawing/2014/main" id="{191BB3C2-B118-4497-A960-E3879BBB1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411" y="3429000"/>
            <a:ext cx="1973301" cy="1744785"/>
          </a:xfrm>
          <a:prstGeom prst="rect">
            <a:avLst/>
          </a:prstGeom>
        </p:spPr>
      </p:pic>
    </p:spTree>
    <p:extLst>
      <p:ext uri="{BB962C8B-B14F-4D97-AF65-F5344CB8AC3E}">
        <p14:creationId xmlns:p14="http://schemas.microsoft.com/office/powerpoint/2010/main" val="41942522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480</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Times New Roman</vt:lpstr>
      <vt:lpstr>Gallery</vt:lpstr>
      <vt:lpstr>  INtelligent CARGO MANAGEMENT                   SYSTEM</vt:lpstr>
      <vt:lpstr>PROBLEM STATEMENT</vt:lpstr>
      <vt:lpstr>Hardware components</vt:lpstr>
      <vt:lpstr>SOFTWARE </vt:lpstr>
      <vt:lpstr>Block diagram</vt:lpstr>
      <vt:lpstr>description</vt:lpstr>
      <vt:lpstr>DHT11</vt:lpstr>
      <vt:lpstr>MQ135</vt:lpstr>
      <vt:lpstr>FLAME DETECTOR</vt:lpstr>
      <vt:lpstr>SERVO MOTOr</vt:lpstr>
      <vt:lpstr>BUZZER</vt:lpstr>
      <vt:lpstr>PROJECT working</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CARGO MANAGEMENT           SYSTEM</dc:title>
  <dc:creator>Muriki Samhitha</dc:creator>
  <cp:lastModifiedBy>Muriki Samhitha</cp:lastModifiedBy>
  <cp:revision>20</cp:revision>
  <dcterms:created xsi:type="dcterms:W3CDTF">2019-06-20T06:15:13Z</dcterms:created>
  <dcterms:modified xsi:type="dcterms:W3CDTF">2019-06-21T09:05:23Z</dcterms:modified>
</cp:coreProperties>
</file>