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9" r:id="rId5"/>
    <p:sldId id="260" r:id="rId6"/>
    <p:sldId id="261" r:id="rId7"/>
    <p:sldId id="262" r:id="rId8"/>
    <p:sldId id="264" r:id="rId9"/>
    <p:sldId id="266" r:id="rId10"/>
    <p:sldId id="263"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elprocus.com/wp-content/uploads/2013/07/GPS-Circuit.png"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C95F-94C0-46C2-BE7D-87AAE4EDD6C8}"/>
              </a:ext>
            </a:extLst>
          </p:cNvPr>
          <p:cNvSpPr>
            <a:spLocks noGrp="1"/>
          </p:cNvSpPr>
          <p:nvPr>
            <p:ph type="title"/>
          </p:nvPr>
        </p:nvSpPr>
        <p:spPr/>
        <p:txBody>
          <a:bodyPr>
            <a:normAutofit/>
          </a:bodyPr>
          <a:lstStyle/>
          <a:p>
            <a:r>
              <a:rPr lang="en-IN" dirty="0"/>
              <a:t>Smart transportation system using </a:t>
            </a:r>
            <a:r>
              <a:rPr lang="en-IN" dirty="0" err="1"/>
              <a:t>ibm</a:t>
            </a:r>
            <a:r>
              <a:rPr lang="en-IN" dirty="0"/>
              <a:t> </a:t>
            </a:r>
            <a:r>
              <a:rPr lang="en-IN" dirty="0" err="1"/>
              <a:t>watson</a:t>
            </a:r>
            <a:endParaRPr lang="en-IN" dirty="0"/>
          </a:p>
        </p:txBody>
      </p:sp>
      <p:pic>
        <p:nvPicPr>
          <p:cNvPr id="1026" name="Picture 2" descr="Image result for iot transport system pictures">
            <a:extLst>
              <a:ext uri="{FF2B5EF4-FFF2-40B4-BE49-F238E27FC236}">
                <a16:creationId xmlns:a16="http://schemas.microsoft.com/office/drawing/2014/main" id="{7C89A9BE-7E41-45C9-8752-7C74EB80D2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021" y="2193925"/>
            <a:ext cx="12046997" cy="454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194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7175E4-D675-4771-94F6-2E18C3BC478F}"/>
              </a:ext>
            </a:extLst>
          </p:cNvPr>
          <p:cNvSpPr>
            <a:spLocks noGrp="1"/>
          </p:cNvSpPr>
          <p:nvPr>
            <p:ph type="title"/>
          </p:nvPr>
        </p:nvSpPr>
        <p:spPr>
          <a:xfrm>
            <a:off x="303320" y="409266"/>
            <a:ext cx="8610600" cy="1293028"/>
          </a:xfrm>
        </p:spPr>
        <p:txBody>
          <a:bodyPr/>
          <a:lstStyle/>
          <a:p>
            <a:pPr algn="l"/>
            <a:r>
              <a:rPr lang="en-IN" dirty="0"/>
              <a:t>GPS MODULEWIRING TO NODE MCU:</a:t>
            </a:r>
          </a:p>
        </p:txBody>
      </p:sp>
      <p:graphicFrame>
        <p:nvGraphicFramePr>
          <p:cNvPr id="10" name="Content Placeholder 9">
            <a:extLst>
              <a:ext uri="{FF2B5EF4-FFF2-40B4-BE49-F238E27FC236}">
                <a16:creationId xmlns:a16="http://schemas.microsoft.com/office/drawing/2014/main" id="{9B6842EB-F3BA-47BC-8CCD-420593C8B94C}"/>
              </a:ext>
            </a:extLst>
          </p:cNvPr>
          <p:cNvGraphicFramePr>
            <a:graphicFrameLocks noGrp="1"/>
          </p:cNvGraphicFramePr>
          <p:nvPr>
            <p:ph sz="half" idx="1"/>
            <p:extLst>
              <p:ext uri="{D42A27DB-BD31-4B8C-83A1-F6EECF244321}">
                <p14:modId xmlns:p14="http://schemas.microsoft.com/office/powerpoint/2010/main" val="479257440"/>
              </p:ext>
            </p:extLst>
          </p:nvPr>
        </p:nvGraphicFramePr>
        <p:xfrm>
          <a:off x="685800" y="2193925"/>
          <a:ext cx="5334000" cy="4412166"/>
        </p:xfrm>
        <a:graphic>
          <a:graphicData uri="http://schemas.openxmlformats.org/drawingml/2006/table">
            <a:tbl>
              <a:tblPr firstRow="1" bandRow="1">
                <a:tableStyleId>{073A0DAA-6AF3-43AB-8588-CEC1D06C72B9}</a:tableStyleId>
              </a:tblPr>
              <a:tblGrid>
                <a:gridCol w="2667000">
                  <a:extLst>
                    <a:ext uri="{9D8B030D-6E8A-4147-A177-3AD203B41FA5}">
                      <a16:colId xmlns:a16="http://schemas.microsoft.com/office/drawing/2014/main" val="2779820689"/>
                    </a:ext>
                  </a:extLst>
                </a:gridCol>
                <a:gridCol w="2667000">
                  <a:extLst>
                    <a:ext uri="{9D8B030D-6E8A-4147-A177-3AD203B41FA5}">
                      <a16:colId xmlns:a16="http://schemas.microsoft.com/office/drawing/2014/main" val="2480563110"/>
                    </a:ext>
                  </a:extLst>
                </a:gridCol>
              </a:tblGrid>
              <a:tr h="850962">
                <a:tc>
                  <a:txBody>
                    <a:bodyPr/>
                    <a:lstStyle/>
                    <a:p>
                      <a:r>
                        <a:rPr lang="en-IN" sz="2800" dirty="0"/>
                        <a:t>GPS module</a:t>
                      </a:r>
                    </a:p>
                  </a:txBody>
                  <a:tcPr/>
                </a:tc>
                <a:tc>
                  <a:txBody>
                    <a:bodyPr/>
                    <a:lstStyle/>
                    <a:p>
                      <a:r>
                        <a:rPr lang="en-IN" sz="2800" dirty="0">
                          <a:latin typeface="Cambria" panose="02040503050406030204" pitchFamily="18" charset="0"/>
                          <a:ea typeface="Cambria" panose="02040503050406030204" pitchFamily="18" charset="0"/>
                        </a:rPr>
                        <a:t>Wiring to NODE MCU</a:t>
                      </a:r>
                    </a:p>
                  </a:txBody>
                  <a:tcPr/>
                </a:tc>
                <a:extLst>
                  <a:ext uri="{0D108BD9-81ED-4DB2-BD59-A6C34878D82A}">
                    <a16:rowId xmlns:a16="http://schemas.microsoft.com/office/drawing/2014/main" val="2193875245"/>
                  </a:ext>
                </a:extLst>
              </a:tr>
              <a:tr h="850962">
                <a:tc>
                  <a:txBody>
                    <a:bodyPr/>
                    <a:lstStyle/>
                    <a:p>
                      <a:r>
                        <a:rPr lang="en-IN" dirty="0"/>
                        <a:t>VCC</a:t>
                      </a:r>
                    </a:p>
                  </a:txBody>
                  <a:tcPr/>
                </a:tc>
                <a:tc>
                  <a:txBody>
                    <a:bodyPr/>
                    <a:lstStyle/>
                    <a:p>
                      <a:r>
                        <a:rPr lang="en-IN" dirty="0"/>
                        <a:t>5V</a:t>
                      </a:r>
                    </a:p>
                  </a:txBody>
                  <a:tcPr/>
                </a:tc>
                <a:extLst>
                  <a:ext uri="{0D108BD9-81ED-4DB2-BD59-A6C34878D82A}">
                    <a16:rowId xmlns:a16="http://schemas.microsoft.com/office/drawing/2014/main" val="170840679"/>
                  </a:ext>
                </a:extLst>
              </a:tr>
              <a:tr h="850962">
                <a:tc>
                  <a:txBody>
                    <a:bodyPr/>
                    <a:lstStyle/>
                    <a:p>
                      <a:r>
                        <a:rPr lang="en-IN" dirty="0"/>
                        <a:t>RX</a:t>
                      </a:r>
                    </a:p>
                  </a:txBody>
                  <a:tcPr/>
                </a:tc>
                <a:tc>
                  <a:txBody>
                    <a:bodyPr/>
                    <a:lstStyle/>
                    <a:p>
                      <a:r>
                        <a:rPr lang="en-IN" dirty="0"/>
                        <a:t>TX pin defined in the software serial</a:t>
                      </a:r>
                    </a:p>
                  </a:txBody>
                  <a:tcPr/>
                </a:tc>
                <a:extLst>
                  <a:ext uri="{0D108BD9-81ED-4DB2-BD59-A6C34878D82A}">
                    <a16:rowId xmlns:a16="http://schemas.microsoft.com/office/drawing/2014/main" val="4257570338"/>
                  </a:ext>
                </a:extLst>
              </a:tr>
              <a:tr h="850962">
                <a:tc>
                  <a:txBody>
                    <a:bodyPr/>
                    <a:lstStyle/>
                    <a:p>
                      <a:r>
                        <a:rPr lang="en-IN" dirty="0"/>
                        <a:t>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RX pin defined in the software serial</a:t>
                      </a:r>
                    </a:p>
                    <a:p>
                      <a:endParaRPr lang="en-IN" dirty="0"/>
                    </a:p>
                  </a:txBody>
                  <a:tcPr/>
                </a:tc>
                <a:extLst>
                  <a:ext uri="{0D108BD9-81ED-4DB2-BD59-A6C34878D82A}">
                    <a16:rowId xmlns:a16="http://schemas.microsoft.com/office/drawing/2014/main" val="1177746932"/>
                  </a:ext>
                </a:extLst>
              </a:tr>
              <a:tr h="850962">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3395868486"/>
                  </a:ext>
                </a:extLst>
              </a:tr>
            </a:tbl>
          </a:graphicData>
        </a:graphic>
      </p:graphicFrame>
      <p:pic>
        <p:nvPicPr>
          <p:cNvPr id="4098" name="Picture 2" descr="Image result for Wiring neo 6m gps module to nodemcu">
            <a:extLst>
              <a:ext uri="{FF2B5EF4-FFF2-40B4-BE49-F238E27FC236}">
                <a16:creationId xmlns:a16="http://schemas.microsoft.com/office/drawing/2014/main" id="{E0147F11-C105-4A1B-8432-CCBA67C3FF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40276" y="1118587"/>
            <a:ext cx="4942737" cy="55485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Wiring neo 6m gps module to nodemcu">
            <a:extLst>
              <a:ext uri="{FF2B5EF4-FFF2-40B4-BE49-F238E27FC236}">
                <a16:creationId xmlns:a16="http://schemas.microsoft.com/office/drawing/2014/main" id="{E112F025-E1FC-4F1C-98DE-6279C3699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276" y="1057547"/>
            <a:ext cx="4942737" cy="554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61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8F79731-3081-4310-963E-1BDAF90C679D}"/>
              </a:ext>
            </a:extLst>
          </p:cNvPr>
          <p:cNvSpPr>
            <a:spLocks noGrp="1"/>
          </p:cNvSpPr>
          <p:nvPr>
            <p:ph type="title"/>
          </p:nvPr>
        </p:nvSpPr>
        <p:spPr>
          <a:xfrm>
            <a:off x="90256" y="160691"/>
            <a:ext cx="12101743" cy="1293028"/>
          </a:xfrm>
        </p:spPr>
        <p:txBody>
          <a:bodyPr/>
          <a:lstStyle/>
          <a:p>
            <a:pPr algn="l"/>
            <a:r>
              <a:rPr lang="en-IN" dirty="0"/>
              <a:t>NODE RED </a:t>
            </a:r>
            <a:br>
              <a:rPr lang="en-IN" dirty="0"/>
            </a:br>
            <a:r>
              <a:rPr lang="en-IN" dirty="0"/>
              <a:t>CONNECTIONS                                  OUTPUT   </a:t>
            </a:r>
          </a:p>
        </p:txBody>
      </p:sp>
      <p:pic>
        <p:nvPicPr>
          <p:cNvPr id="13" name="Content Placeholder 12">
            <a:extLst>
              <a:ext uri="{FF2B5EF4-FFF2-40B4-BE49-F238E27FC236}">
                <a16:creationId xmlns:a16="http://schemas.microsoft.com/office/drawing/2014/main" id="{D3CCD479-BF6C-4C02-9E4D-C2E236402969}"/>
              </a:ext>
            </a:extLst>
          </p:cNvPr>
          <p:cNvPicPr>
            <a:picLocks noGrp="1" noChangeAspect="1"/>
          </p:cNvPicPr>
          <p:nvPr>
            <p:ph sz="half" idx="1"/>
          </p:nvPr>
        </p:nvPicPr>
        <p:blipFill>
          <a:blip r:embed="rId2"/>
          <a:stretch>
            <a:fillRect/>
          </a:stretch>
        </p:blipFill>
        <p:spPr>
          <a:xfrm>
            <a:off x="228600" y="1757780"/>
            <a:ext cx="5334000" cy="4749552"/>
          </a:xfrm>
        </p:spPr>
      </p:pic>
      <p:pic>
        <p:nvPicPr>
          <p:cNvPr id="15" name="Content Placeholder 14">
            <a:extLst>
              <a:ext uri="{FF2B5EF4-FFF2-40B4-BE49-F238E27FC236}">
                <a16:creationId xmlns:a16="http://schemas.microsoft.com/office/drawing/2014/main" id="{8B09D2B0-CA6C-411D-AACE-F0CC93330BB4}"/>
              </a:ext>
            </a:extLst>
          </p:cNvPr>
          <p:cNvPicPr>
            <a:picLocks noGrp="1" noChangeAspect="1"/>
          </p:cNvPicPr>
          <p:nvPr>
            <p:ph sz="half" idx="2"/>
          </p:nvPr>
        </p:nvPicPr>
        <p:blipFill>
          <a:blip r:embed="rId3"/>
          <a:stretch>
            <a:fillRect/>
          </a:stretch>
        </p:blipFill>
        <p:spPr>
          <a:xfrm>
            <a:off x="7208668" y="1695635"/>
            <a:ext cx="4754732" cy="4749552"/>
          </a:xfrm>
        </p:spPr>
      </p:pic>
    </p:spTree>
    <p:extLst>
      <p:ext uri="{BB962C8B-B14F-4D97-AF65-F5344CB8AC3E}">
        <p14:creationId xmlns:p14="http://schemas.microsoft.com/office/powerpoint/2010/main" val="289175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0B0A-87E9-47DC-BC19-2D33D5A43924}"/>
              </a:ext>
            </a:extLst>
          </p:cNvPr>
          <p:cNvSpPr>
            <a:spLocks noGrp="1"/>
          </p:cNvSpPr>
          <p:nvPr>
            <p:ph type="title"/>
          </p:nvPr>
        </p:nvSpPr>
        <p:spPr>
          <a:xfrm>
            <a:off x="1500325" y="204186"/>
            <a:ext cx="9695157" cy="1402672"/>
          </a:xfrm>
        </p:spPr>
        <p:txBody>
          <a:bodyPr>
            <a:normAutofit/>
          </a:bodyPr>
          <a:lstStyle/>
          <a:p>
            <a:pPr algn="l"/>
            <a:r>
              <a:rPr lang="en-IN" sz="8800" dirty="0"/>
              <a:t>Advantages:</a:t>
            </a:r>
          </a:p>
        </p:txBody>
      </p:sp>
      <p:sp>
        <p:nvSpPr>
          <p:cNvPr id="3" name="Content Placeholder 2">
            <a:extLst>
              <a:ext uri="{FF2B5EF4-FFF2-40B4-BE49-F238E27FC236}">
                <a16:creationId xmlns:a16="http://schemas.microsoft.com/office/drawing/2014/main" id="{81348629-3E96-4A4B-B85E-BFBFFDE6E74F}"/>
              </a:ext>
            </a:extLst>
          </p:cNvPr>
          <p:cNvSpPr>
            <a:spLocks noGrp="1"/>
          </p:cNvSpPr>
          <p:nvPr>
            <p:ph idx="1"/>
          </p:nvPr>
        </p:nvSpPr>
        <p:spPr>
          <a:xfrm>
            <a:off x="-1" y="1606858"/>
            <a:ext cx="12112101" cy="5885895"/>
          </a:xfrm>
        </p:spPr>
        <p:txBody>
          <a:bodyPr>
            <a:noAutofit/>
          </a:bodyPr>
          <a:lstStyle/>
          <a:p>
            <a:pPr>
              <a:buFont typeface="Wingdings" panose="05000000000000000000" pitchFamily="2" charset="2"/>
              <a:buChar char="v"/>
            </a:pPr>
            <a:r>
              <a:rPr lang="en-US" sz="4800" dirty="0">
                <a:latin typeface="Cambria" panose="02040503050406030204" pitchFamily="18" charset="0"/>
                <a:ea typeface="Cambria" panose="02040503050406030204" pitchFamily="18" charset="0"/>
              </a:rPr>
              <a:t>Improves customer service.</a:t>
            </a:r>
          </a:p>
          <a:p>
            <a:pPr>
              <a:buFont typeface="Wingdings" panose="05000000000000000000" pitchFamily="2" charset="2"/>
              <a:buChar char="v"/>
            </a:pPr>
            <a:r>
              <a:rPr lang="en-US" sz="4800" dirty="0">
                <a:latin typeface="Cambria" panose="02040503050406030204" pitchFamily="18" charset="0"/>
                <a:ea typeface="Cambria" panose="02040503050406030204" pitchFamily="18" charset="0"/>
              </a:rPr>
              <a:t>Ensuring the safety of drivers.</a:t>
            </a:r>
          </a:p>
          <a:p>
            <a:pPr>
              <a:buFont typeface="Wingdings" panose="05000000000000000000" pitchFamily="2" charset="2"/>
              <a:buChar char="v"/>
            </a:pPr>
            <a:r>
              <a:rPr lang="en-US" sz="4800" dirty="0">
                <a:latin typeface="Cambria" panose="02040503050406030204" pitchFamily="18" charset="0"/>
                <a:ea typeface="Cambria" panose="02040503050406030204" pitchFamily="18" charset="0"/>
              </a:rPr>
              <a:t>Improving the productivity.</a:t>
            </a:r>
          </a:p>
          <a:p>
            <a:pPr>
              <a:buFont typeface="Wingdings" panose="05000000000000000000" pitchFamily="2" charset="2"/>
              <a:buChar char="v"/>
            </a:pPr>
            <a:r>
              <a:rPr lang="en-US" sz="4800" dirty="0">
                <a:latin typeface="Cambria" panose="02040503050406030204" pitchFamily="18" charset="0"/>
                <a:ea typeface="Cambria" panose="02040503050406030204" pitchFamily="18" charset="0"/>
              </a:rPr>
              <a:t>Reduces the fuel consumption.</a:t>
            </a:r>
          </a:p>
          <a:p>
            <a:pPr>
              <a:buFont typeface="Wingdings" panose="05000000000000000000" pitchFamily="2" charset="2"/>
              <a:buChar char="v"/>
            </a:pPr>
            <a:r>
              <a:rPr lang="en-US" sz="4800" dirty="0">
                <a:latin typeface="Cambria" panose="02040503050406030204" pitchFamily="18" charset="0"/>
                <a:ea typeface="Cambria" panose="02040503050406030204" pitchFamily="18" charset="0"/>
              </a:rPr>
              <a:t>Reduces the loss of vehicles.</a:t>
            </a:r>
            <a:br>
              <a:rPr lang="en-US" sz="4800" dirty="0">
                <a:latin typeface="Cambria" panose="02040503050406030204" pitchFamily="18" charset="0"/>
                <a:ea typeface="Cambria" panose="02040503050406030204" pitchFamily="18" charset="0"/>
              </a:rPr>
            </a:br>
            <a:endParaRPr lang="en-IN"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4688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thank you images">
            <a:extLst>
              <a:ext uri="{FF2B5EF4-FFF2-40B4-BE49-F238E27FC236}">
                <a16:creationId xmlns:a16="http://schemas.microsoft.com/office/drawing/2014/main" id="{D52BE33A-30FF-4DEE-B19C-884EF8245B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4313" y="834501"/>
            <a:ext cx="8185210" cy="29651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2AB8816-5446-4160-B2DF-EF1F276321AD}"/>
              </a:ext>
            </a:extLst>
          </p:cNvPr>
          <p:cNvSpPr>
            <a:spLocks noGrp="1"/>
          </p:cNvSpPr>
          <p:nvPr>
            <p:ph idx="1"/>
          </p:nvPr>
        </p:nvSpPr>
        <p:spPr>
          <a:xfrm>
            <a:off x="8433786" y="4314548"/>
            <a:ext cx="3072414" cy="2396970"/>
          </a:xfrm>
        </p:spPr>
        <p:txBody>
          <a:bodyPr/>
          <a:lstStyle/>
          <a:p>
            <a:r>
              <a:rPr lang="en-IN" dirty="0"/>
              <a:t>PROJECT DONE BY:</a:t>
            </a:r>
          </a:p>
          <a:p>
            <a:pPr>
              <a:buFont typeface="Wingdings" panose="05000000000000000000" pitchFamily="2" charset="2"/>
              <a:buChar char="Ø"/>
            </a:pPr>
            <a:r>
              <a:rPr lang="en-IN" dirty="0"/>
              <a:t>T. Sai </a:t>
            </a:r>
            <a:r>
              <a:rPr lang="en-IN" dirty="0" err="1"/>
              <a:t>Manasa</a:t>
            </a:r>
            <a:endParaRPr lang="en-IN" dirty="0"/>
          </a:p>
          <a:p>
            <a:pPr>
              <a:buFont typeface="Wingdings" panose="05000000000000000000" pitchFamily="2" charset="2"/>
              <a:buChar char="Ø"/>
            </a:pPr>
            <a:r>
              <a:rPr lang="en-IN" dirty="0"/>
              <a:t>A. Sai </a:t>
            </a:r>
            <a:r>
              <a:rPr lang="en-IN" dirty="0" err="1"/>
              <a:t>Ishwarya</a:t>
            </a:r>
            <a:endParaRPr lang="en-IN" dirty="0"/>
          </a:p>
          <a:p>
            <a:pPr>
              <a:buFont typeface="Wingdings" panose="05000000000000000000" pitchFamily="2" charset="2"/>
              <a:buChar char="Ø"/>
            </a:pPr>
            <a:r>
              <a:rPr lang="en-IN" dirty="0"/>
              <a:t>K. </a:t>
            </a:r>
            <a:r>
              <a:rPr lang="en-IN" dirty="0" err="1"/>
              <a:t>Bindhu</a:t>
            </a:r>
            <a:r>
              <a:rPr lang="en-IN" dirty="0"/>
              <a:t> Madhavi</a:t>
            </a:r>
          </a:p>
          <a:p>
            <a:pPr>
              <a:buFont typeface="Wingdings" panose="05000000000000000000" pitchFamily="2" charset="2"/>
              <a:buChar char="Ø"/>
            </a:pPr>
            <a:r>
              <a:rPr lang="en-IN" dirty="0"/>
              <a:t>J. Madhu Priya</a:t>
            </a:r>
          </a:p>
        </p:txBody>
      </p:sp>
    </p:spTree>
    <p:extLst>
      <p:ext uri="{BB962C8B-B14F-4D97-AF65-F5344CB8AC3E}">
        <p14:creationId xmlns:p14="http://schemas.microsoft.com/office/powerpoint/2010/main" val="147120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B05B-67A4-4F3D-A6ED-B718F103DB31}"/>
              </a:ext>
            </a:extLst>
          </p:cNvPr>
          <p:cNvSpPr>
            <a:spLocks noGrp="1"/>
          </p:cNvSpPr>
          <p:nvPr>
            <p:ph type="title"/>
          </p:nvPr>
        </p:nvSpPr>
        <p:spPr>
          <a:xfrm>
            <a:off x="284085" y="764373"/>
            <a:ext cx="11222115" cy="1293028"/>
          </a:xfrm>
        </p:spPr>
        <p:txBody>
          <a:bodyPr/>
          <a:lstStyle/>
          <a:p>
            <a:pPr algn="l"/>
            <a:r>
              <a:rPr lang="en-IN" dirty="0">
                <a:latin typeface="Times New Roman" panose="02020603050405020304" pitchFamily="18" charset="0"/>
                <a:cs typeface="Times New Roman" panose="02020603050405020304" pitchFamily="18" charset="0"/>
              </a:rPr>
              <a:t>Project description:</a:t>
            </a:r>
          </a:p>
        </p:txBody>
      </p:sp>
      <p:sp>
        <p:nvSpPr>
          <p:cNvPr id="5" name="Content Placeholder 4">
            <a:extLst>
              <a:ext uri="{FF2B5EF4-FFF2-40B4-BE49-F238E27FC236}">
                <a16:creationId xmlns:a16="http://schemas.microsoft.com/office/drawing/2014/main" id="{D42AC081-20E0-4FEA-9DF2-C3CA21A4888C}"/>
              </a:ext>
            </a:extLst>
          </p:cNvPr>
          <p:cNvSpPr>
            <a:spLocks noGrp="1"/>
          </p:cNvSpPr>
          <p:nvPr>
            <p:ph idx="1"/>
          </p:nvPr>
        </p:nvSpPr>
        <p:spPr>
          <a:xfrm>
            <a:off x="142043" y="2194560"/>
            <a:ext cx="11364157" cy="3899067"/>
          </a:xfrm>
        </p:spPr>
        <p:txBody>
          <a:bodyPr>
            <a:normAutofit fontScale="47500" lnSpcReduction="20000"/>
          </a:bodyPr>
          <a:lstStyle/>
          <a:p>
            <a:r>
              <a:rPr lang="en-US" sz="5900" dirty="0">
                <a:latin typeface="MV Boli" panose="02000500030200090000" pitchFamily="2" charset="0"/>
                <a:cs typeface="MV Boli" panose="02000500030200090000" pitchFamily="2" charset="0"/>
              </a:rPr>
              <a:t>Automated fleet management solutions helps to connect vehicles and monitor driver activities, managers gain an unprecedented level of insight into fleet performance and driver behavior. This enables them to know where vehicles and drivers are at all times, identify potential problems much sooner and mitigate risks before they become larger issues which can impact client satisfaction, impact driver safety or increase costs. The authorities can track their vehicles along with the time. They can even track different data like when the vehicle has started from one particular location and when it reached its destination by considering the time and </a:t>
            </a:r>
            <a:r>
              <a:rPr lang="en-US" sz="5900" dirty="0" err="1">
                <a:latin typeface="MV Boli" panose="02000500030200090000" pitchFamily="2" charset="0"/>
                <a:cs typeface="MV Boli" panose="02000500030200090000" pitchFamily="2" charset="0"/>
              </a:rPr>
              <a:t>gps</a:t>
            </a:r>
            <a:r>
              <a:rPr lang="en-US" sz="5900" dirty="0">
                <a:latin typeface="MV Boli" panose="02000500030200090000" pitchFamily="2" charset="0"/>
                <a:cs typeface="MV Boli" panose="02000500030200090000" pitchFamily="2" charset="0"/>
              </a:rPr>
              <a:t> coordinates.</a:t>
            </a:r>
            <a:br>
              <a:rPr lang="en-US" sz="5900" dirty="0">
                <a:latin typeface="MV Boli" panose="02000500030200090000" pitchFamily="2" charset="0"/>
                <a:cs typeface="MV Boli" panose="02000500030200090000" pitchFamily="2" charset="0"/>
              </a:rPr>
            </a:br>
            <a:endParaRPr lang="en-US" sz="5900" dirty="0">
              <a:latin typeface="MV Boli" panose="02000500030200090000" pitchFamily="2" charset="0"/>
              <a:cs typeface="MV Boli" panose="02000500030200090000" pitchFamily="2" charset="0"/>
            </a:endParaRPr>
          </a:p>
          <a:p>
            <a:pPr marL="0" indent="0">
              <a:buNone/>
            </a:pPr>
            <a:endParaRPr lang="en-US" sz="5900" dirty="0">
              <a:latin typeface="MV Boli" panose="02000500030200090000" pitchFamily="2" charset="0"/>
              <a:cs typeface="MV Boli" panose="02000500030200090000" pitchFamily="2" charset="0"/>
            </a:endParaRPr>
          </a:p>
          <a:p>
            <a:pPr marL="0" indent="0">
              <a:buNone/>
            </a:pPr>
            <a:endParaRPr lang="en-IN" dirty="0">
              <a:latin typeface="Segoe Script" panose="030B0504020000000003" pitchFamily="66" charset="0"/>
            </a:endParaRPr>
          </a:p>
        </p:txBody>
      </p:sp>
    </p:spTree>
    <p:extLst>
      <p:ext uri="{BB962C8B-B14F-4D97-AF65-F5344CB8AC3E}">
        <p14:creationId xmlns:p14="http://schemas.microsoft.com/office/powerpoint/2010/main" val="183295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D611-7FEF-4BA6-A57E-51EBE6A2BCCF}"/>
              </a:ext>
            </a:extLst>
          </p:cNvPr>
          <p:cNvSpPr>
            <a:spLocks noGrp="1"/>
          </p:cNvSpPr>
          <p:nvPr>
            <p:ph type="title"/>
          </p:nvPr>
        </p:nvSpPr>
        <p:spPr>
          <a:xfrm>
            <a:off x="870012" y="764373"/>
            <a:ext cx="10636188" cy="1293028"/>
          </a:xfrm>
        </p:spPr>
        <p:txBody>
          <a:bodyPr/>
          <a:lstStyle/>
          <a:p>
            <a:pPr algn="l"/>
            <a:r>
              <a:rPr lang="en-IN" dirty="0"/>
              <a:t>PROJECT HIGHLIGHTS</a:t>
            </a:r>
          </a:p>
        </p:txBody>
      </p:sp>
      <p:sp>
        <p:nvSpPr>
          <p:cNvPr id="3" name="Content Placeholder 2">
            <a:extLst>
              <a:ext uri="{FF2B5EF4-FFF2-40B4-BE49-F238E27FC236}">
                <a16:creationId xmlns:a16="http://schemas.microsoft.com/office/drawing/2014/main" id="{D7CE0A78-A9C8-4535-B957-C84FE1EEFC9D}"/>
              </a:ext>
            </a:extLst>
          </p:cNvPr>
          <p:cNvSpPr>
            <a:spLocks noGrp="1"/>
          </p:cNvSpPr>
          <p:nvPr>
            <p:ph idx="1"/>
          </p:nvPr>
        </p:nvSpPr>
        <p:spPr>
          <a:xfrm>
            <a:off x="685800" y="1722268"/>
            <a:ext cx="10820400" cy="4496417"/>
          </a:xfrm>
        </p:spPr>
        <p:txBody>
          <a:bodyPr>
            <a:normAutofit/>
          </a:bodyPr>
          <a:lstStyle/>
          <a:p>
            <a:pPr marL="0" indent="0">
              <a:buNone/>
            </a:pPr>
            <a:endParaRPr lang="en-US" dirty="0"/>
          </a:p>
          <a:p>
            <a:r>
              <a:rPr lang="en-US" dirty="0"/>
              <a:t>Working with IBM Watson cloud services</a:t>
            </a:r>
          </a:p>
          <a:p>
            <a:r>
              <a:rPr lang="en-US" dirty="0"/>
              <a:t>Accessing Sensor data from anywhere in the world.</a:t>
            </a:r>
          </a:p>
          <a:p>
            <a:r>
              <a:rPr lang="en-US" dirty="0"/>
              <a:t>Tracking of Vehicle Location is made much easier for the customer as well as the delivery authority.</a:t>
            </a:r>
          </a:p>
          <a:p>
            <a:r>
              <a:rPr lang="en-US" dirty="0"/>
              <a:t>Improves Client Satisfaction, Driver safety .</a:t>
            </a:r>
          </a:p>
          <a:p>
            <a:pPr marL="0" indent="0">
              <a:buNone/>
            </a:pPr>
            <a:endParaRPr lang="en-US" dirty="0"/>
          </a:p>
          <a:p>
            <a:endParaRPr lang="en-IN" dirty="0"/>
          </a:p>
        </p:txBody>
      </p:sp>
    </p:spTree>
    <p:extLst>
      <p:ext uri="{BB962C8B-B14F-4D97-AF65-F5344CB8AC3E}">
        <p14:creationId xmlns:p14="http://schemas.microsoft.com/office/powerpoint/2010/main" val="120829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B919-A3B4-45E1-A64D-5B4F5D1D5184}"/>
              </a:ext>
            </a:extLst>
          </p:cNvPr>
          <p:cNvSpPr>
            <a:spLocks noGrp="1"/>
          </p:cNvSpPr>
          <p:nvPr>
            <p:ph type="title"/>
          </p:nvPr>
        </p:nvSpPr>
        <p:spPr/>
        <p:txBody>
          <a:bodyPr/>
          <a:lstStyle/>
          <a:p>
            <a:pPr algn="l"/>
            <a:r>
              <a:rPr lang="en-IN" dirty="0"/>
              <a:t>Components required:</a:t>
            </a:r>
          </a:p>
        </p:txBody>
      </p:sp>
      <p:sp>
        <p:nvSpPr>
          <p:cNvPr id="4" name="Text Placeholder 3">
            <a:extLst>
              <a:ext uri="{FF2B5EF4-FFF2-40B4-BE49-F238E27FC236}">
                <a16:creationId xmlns:a16="http://schemas.microsoft.com/office/drawing/2014/main" id="{4A4E4C8C-3A21-46D8-A3C2-D0067C80E8D8}"/>
              </a:ext>
            </a:extLst>
          </p:cNvPr>
          <p:cNvSpPr>
            <a:spLocks noGrp="1"/>
          </p:cNvSpPr>
          <p:nvPr>
            <p:ph type="body" idx="1"/>
          </p:nvPr>
        </p:nvSpPr>
        <p:spPr>
          <a:xfrm>
            <a:off x="914409" y="2183803"/>
            <a:ext cx="5079991" cy="452866"/>
          </a:xfrm>
        </p:spPr>
        <p:txBody>
          <a:bodyPr>
            <a:normAutofit fontScale="92500" lnSpcReduction="20000"/>
          </a:bodyPr>
          <a:lstStyle/>
          <a:p>
            <a:r>
              <a:rPr lang="en-IN" dirty="0">
                <a:latin typeface="MV Boli" panose="02000500030200090000" pitchFamily="2" charset="0"/>
                <a:cs typeface="MV Boli" panose="02000500030200090000" pitchFamily="2" charset="0"/>
              </a:rPr>
              <a:t>NODEMCU-ESP8266</a:t>
            </a:r>
          </a:p>
        </p:txBody>
      </p:sp>
      <p:sp>
        <p:nvSpPr>
          <p:cNvPr id="3" name="Content Placeholder 2">
            <a:extLst>
              <a:ext uri="{FF2B5EF4-FFF2-40B4-BE49-F238E27FC236}">
                <a16:creationId xmlns:a16="http://schemas.microsoft.com/office/drawing/2014/main" id="{5A4A4E88-D2D5-4F4D-9745-3E68050B0075}"/>
              </a:ext>
            </a:extLst>
          </p:cNvPr>
          <p:cNvSpPr>
            <a:spLocks noGrp="1"/>
          </p:cNvSpPr>
          <p:nvPr>
            <p:ph sz="half" idx="2"/>
          </p:nvPr>
        </p:nvSpPr>
        <p:spPr>
          <a:xfrm>
            <a:off x="685800" y="4938337"/>
            <a:ext cx="5311775" cy="1280348"/>
          </a:xfrm>
        </p:spPr>
        <p:txBody>
          <a:bodyPr/>
          <a:lstStyle/>
          <a:p>
            <a:pPr marL="0" indent="0">
              <a:buNone/>
            </a:pPr>
            <a:endParaRPr lang="en-IN" dirty="0"/>
          </a:p>
          <a:p>
            <a:pPr marL="0" indent="0">
              <a:buNone/>
            </a:pPr>
            <a:endParaRPr lang="en-IN" dirty="0"/>
          </a:p>
          <a:p>
            <a:pPr marL="0" indent="0">
              <a:buNone/>
            </a:pPr>
            <a:endParaRPr lang="en-IN" dirty="0">
              <a:latin typeface="MV Boli" panose="02000500030200090000" pitchFamily="2" charset="0"/>
              <a:cs typeface="MV Boli" panose="02000500030200090000" pitchFamily="2" charset="0"/>
            </a:endParaRPr>
          </a:p>
        </p:txBody>
      </p:sp>
      <p:sp>
        <p:nvSpPr>
          <p:cNvPr id="5" name="Text Placeholder 4">
            <a:extLst>
              <a:ext uri="{FF2B5EF4-FFF2-40B4-BE49-F238E27FC236}">
                <a16:creationId xmlns:a16="http://schemas.microsoft.com/office/drawing/2014/main" id="{6D36B817-C200-49A6-8D3E-DFA0007D4BE9}"/>
              </a:ext>
            </a:extLst>
          </p:cNvPr>
          <p:cNvSpPr>
            <a:spLocks noGrp="1"/>
          </p:cNvSpPr>
          <p:nvPr>
            <p:ph type="body" sz="quarter" idx="3"/>
          </p:nvPr>
        </p:nvSpPr>
        <p:spPr>
          <a:xfrm>
            <a:off x="6684884" y="2183802"/>
            <a:ext cx="4821315" cy="823912"/>
          </a:xfrm>
        </p:spPr>
        <p:txBody>
          <a:bodyPr>
            <a:normAutofit fontScale="92500" lnSpcReduction="20000"/>
          </a:bodyPr>
          <a:lstStyle/>
          <a:p>
            <a:r>
              <a:rPr lang="en-IN" dirty="0">
                <a:latin typeface="MV Boli" panose="02000500030200090000" pitchFamily="2" charset="0"/>
                <a:cs typeface="MV Boli" panose="02000500030200090000" pitchFamily="2" charset="0"/>
              </a:rPr>
              <a:t>GPS MODULE:</a:t>
            </a:r>
          </a:p>
          <a:p>
            <a:r>
              <a:rPr lang="en-IN" dirty="0" err="1">
                <a:latin typeface="MV Boli" panose="02000500030200090000" pitchFamily="2" charset="0"/>
                <a:cs typeface="MV Boli" panose="02000500030200090000" pitchFamily="2" charset="0"/>
              </a:rPr>
              <a:t>uBlox</a:t>
            </a:r>
            <a:r>
              <a:rPr lang="en-IN" dirty="0">
                <a:latin typeface="MV Boli" panose="02000500030200090000" pitchFamily="2" charset="0"/>
                <a:cs typeface="MV Boli" panose="02000500030200090000" pitchFamily="2" charset="0"/>
              </a:rPr>
              <a:t> NEO-6M</a:t>
            </a:r>
          </a:p>
        </p:txBody>
      </p:sp>
      <p:pic>
        <p:nvPicPr>
          <p:cNvPr id="3076" name="Picture 4" descr="Image result for gps module">
            <a:extLst>
              <a:ext uri="{FF2B5EF4-FFF2-40B4-BE49-F238E27FC236}">
                <a16:creationId xmlns:a16="http://schemas.microsoft.com/office/drawing/2014/main" id="{C3326F01-D638-489D-85F3-ABD55713A2EB}"/>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759550" y="3250707"/>
            <a:ext cx="3928479" cy="284529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lated image">
            <a:extLst>
              <a:ext uri="{FF2B5EF4-FFF2-40B4-BE49-F238E27FC236}">
                <a16:creationId xmlns:a16="http://schemas.microsoft.com/office/drawing/2014/main" id="{C404CBBB-D55C-4BDE-B3E3-7598F6C6F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57" y="3250707"/>
            <a:ext cx="4170285" cy="284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18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7E5C-AB2C-4BA9-8BEC-FA9DD6126B30}"/>
              </a:ext>
            </a:extLst>
          </p:cNvPr>
          <p:cNvSpPr>
            <a:spLocks noGrp="1"/>
          </p:cNvSpPr>
          <p:nvPr>
            <p:ph type="title"/>
          </p:nvPr>
        </p:nvSpPr>
        <p:spPr>
          <a:xfrm>
            <a:off x="685800" y="292963"/>
            <a:ext cx="4114800" cy="1127464"/>
          </a:xfrm>
        </p:spPr>
        <p:txBody>
          <a:bodyPr>
            <a:normAutofit fontScale="90000"/>
          </a:bodyPr>
          <a:lstStyle/>
          <a:p>
            <a:pPr algn="l"/>
            <a:br>
              <a:rPr lang="en-IN" dirty="0"/>
            </a:br>
            <a:r>
              <a:rPr lang="en-IN" sz="6000" dirty="0" err="1"/>
              <a:t>Nodemcu</a:t>
            </a:r>
            <a:r>
              <a:rPr lang="en-IN" sz="6000" dirty="0"/>
              <a:t>:</a:t>
            </a:r>
            <a:br>
              <a:rPr lang="en-IN" dirty="0"/>
            </a:br>
            <a:endParaRPr lang="en-IN" dirty="0"/>
          </a:p>
        </p:txBody>
      </p:sp>
      <p:pic>
        <p:nvPicPr>
          <p:cNvPr id="1028" name="Picture 4" descr="Image result for pin description for nodemcu">
            <a:extLst>
              <a:ext uri="{FF2B5EF4-FFF2-40B4-BE49-F238E27FC236}">
                <a16:creationId xmlns:a16="http://schemas.microsoft.com/office/drawing/2014/main" id="{ADE4EA53-F62D-4B2A-A96C-B54A8F00FD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6311" y="97654"/>
            <a:ext cx="5069889" cy="6498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1953E182-1F08-43A6-AA6E-C567EFC5E0F4}"/>
              </a:ext>
            </a:extLst>
          </p:cNvPr>
          <p:cNvSpPr>
            <a:spLocks noGrp="1"/>
          </p:cNvSpPr>
          <p:nvPr>
            <p:ph type="body" sz="half" idx="2"/>
          </p:nvPr>
        </p:nvSpPr>
        <p:spPr>
          <a:xfrm>
            <a:off x="685800" y="1056443"/>
            <a:ext cx="5555202" cy="5162241"/>
          </a:xfrm>
        </p:spPr>
        <p:txBody>
          <a:bodyPr>
            <a:normAutofit/>
          </a:bodyPr>
          <a:lstStyle/>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It consists of 13 GPIO pins(General Purpose Input </a:t>
            </a:r>
            <a:r>
              <a:rPr lang="en-IN" sz="2400" dirty="0" err="1">
                <a:latin typeface="Cambria" panose="02040503050406030204" pitchFamily="18" charset="0"/>
                <a:ea typeface="Cambria" panose="02040503050406030204" pitchFamily="18" charset="0"/>
              </a:rPr>
              <a:t>andOutput</a:t>
            </a:r>
            <a:r>
              <a:rPr lang="en-IN" sz="2400" dirty="0">
                <a:latin typeface="Cambria" panose="02040503050406030204" pitchFamily="18" charset="0"/>
                <a:ea typeface="Cambria" panose="02040503050406030204" pitchFamily="18" charset="0"/>
              </a:rPr>
              <a:t>)</a:t>
            </a:r>
            <a:r>
              <a:rPr lang="en-IN" sz="2400" dirty="0"/>
              <a:t> </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This board is 32 bit MCU</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Flash memory of 4MB</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SRAM of 128KB</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Crystal oscillator clock frequency of 80MHz</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ADC0 is an </a:t>
            </a:r>
            <a:r>
              <a:rPr lang="en-IN" sz="2400" dirty="0" err="1">
                <a:latin typeface="Cambria" panose="02040503050406030204" pitchFamily="18" charset="0"/>
                <a:ea typeface="Cambria" panose="02040503050406030204" pitchFamily="18" charset="0"/>
              </a:rPr>
              <a:t>analog</a:t>
            </a:r>
            <a:r>
              <a:rPr lang="en-IN" sz="2400" dirty="0">
                <a:latin typeface="Cambria" panose="02040503050406030204" pitchFamily="18" charset="0"/>
                <a:ea typeface="Cambria" panose="02040503050406030204" pitchFamily="18" charset="0"/>
              </a:rPr>
              <a:t> pin</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13 GPIO pins are digital</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D2,D5,D6,D8 are </a:t>
            </a:r>
            <a:r>
              <a:rPr lang="en-IN" sz="2400" dirty="0" err="1">
                <a:latin typeface="Cambria" panose="02040503050406030204" pitchFamily="18" charset="0"/>
                <a:ea typeface="Cambria" panose="02040503050406030204" pitchFamily="18" charset="0"/>
              </a:rPr>
              <a:t>analog</a:t>
            </a:r>
            <a:r>
              <a:rPr lang="en-IN" sz="2400" dirty="0">
                <a:latin typeface="Cambria" panose="02040503050406030204" pitchFamily="18" charset="0"/>
                <a:ea typeface="Cambria" panose="02040503050406030204" pitchFamily="18" charset="0"/>
              </a:rPr>
              <a:t> output/PWM pins</a:t>
            </a:r>
          </a:p>
          <a:p>
            <a:pPr marL="342900" indent="-342900">
              <a:buFont typeface="Wingdings" panose="05000000000000000000" pitchFamily="2" charset="2"/>
              <a:buChar char="Ø"/>
            </a:pPr>
            <a:r>
              <a:rPr lang="en-IN" sz="2400" dirty="0">
                <a:latin typeface="Cambria" panose="02040503050406030204" pitchFamily="18" charset="0"/>
                <a:ea typeface="Cambria" panose="02040503050406030204" pitchFamily="18" charset="0"/>
              </a:rPr>
              <a:t>It has reset and enable pins</a:t>
            </a:r>
          </a:p>
        </p:txBody>
      </p:sp>
    </p:spTree>
    <p:extLst>
      <p:ext uri="{BB962C8B-B14F-4D97-AF65-F5344CB8AC3E}">
        <p14:creationId xmlns:p14="http://schemas.microsoft.com/office/powerpoint/2010/main" val="116365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3C7F-C551-4293-A95D-5F498B828C84}"/>
              </a:ext>
            </a:extLst>
          </p:cNvPr>
          <p:cNvSpPr>
            <a:spLocks noGrp="1"/>
          </p:cNvSpPr>
          <p:nvPr>
            <p:ph type="title"/>
          </p:nvPr>
        </p:nvSpPr>
        <p:spPr>
          <a:xfrm>
            <a:off x="685800" y="124288"/>
            <a:ext cx="4114800" cy="1260630"/>
          </a:xfrm>
        </p:spPr>
        <p:txBody>
          <a:bodyPr/>
          <a:lstStyle/>
          <a:p>
            <a:r>
              <a:rPr lang="en-IN" dirty="0"/>
              <a:t>GPS MODULE:</a:t>
            </a:r>
          </a:p>
        </p:txBody>
      </p:sp>
      <p:pic>
        <p:nvPicPr>
          <p:cNvPr id="2050" name="Picture 2" descr="Image result for gps module pin diagram">
            <a:extLst>
              <a:ext uri="{FF2B5EF4-FFF2-40B4-BE49-F238E27FC236}">
                <a16:creationId xmlns:a16="http://schemas.microsoft.com/office/drawing/2014/main" id="{BA26242D-D404-4055-B3FF-063880A33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3531" y="1384917"/>
            <a:ext cx="5715000" cy="34736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BF0ED65-22F2-44F0-A23E-2B30C94237F7}"/>
              </a:ext>
            </a:extLst>
          </p:cNvPr>
          <p:cNvSpPr>
            <a:spLocks noGrp="1"/>
          </p:cNvSpPr>
          <p:nvPr>
            <p:ph type="body" sz="half" idx="2"/>
          </p:nvPr>
        </p:nvSpPr>
        <p:spPr>
          <a:xfrm>
            <a:off x="685800" y="1455939"/>
            <a:ext cx="4114800" cy="4762746"/>
          </a:xfrm>
        </p:spPr>
        <p:txBody>
          <a:bodyPr>
            <a:normAutofit/>
          </a:bodyPr>
          <a:lstStyle/>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This module has an external antenna and built in EEPROM</a:t>
            </a:r>
          </a:p>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Interface:RS232 TTL</a:t>
            </a:r>
          </a:p>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Power supply:3V to 5V</a:t>
            </a:r>
          </a:p>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Default baudrate:9600bps</a:t>
            </a:r>
          </a:p>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Works with standard NMEA sentences</a:t>
            </a:r>
          </a:p>
          <a:p>
            <a:pPr marL="285750" indent="-285750">
              <a:buFont typeface="Wingdings" panose="05000000000000000000" pitchFamily="2" charset="2"/>
              <a:buChar char="Ø"/>
            </a:pPr>
            <a:r>
              <a:rPr lang="en-IN" sz="2400" dirty="0">
                <a:latin typeface="Cambria" panose="02040503050406030204" pitchFamily="18" charset="0"/>
                <a:ea typeface="Cambria" panose="02040503050406030204" pitchFamily="18" charset="0"/>
              </a:rPr>
              <a:t>It is also compatible with other micro controller boards</a:t>
            </a:r>
          </a:p>
        </p:txBody>
      </p:sp>
    </p:spTree>
    <p:extLst>
      <p:ext uri="{BB962C8B-B14F-4D97-AF65-F5344CB8AC3E}">
        <p14:creationId xmlns:p14="http://schemas.microsoft.com/office/powerpoint/2010/main" val="358921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8B12-32EE-479C-9C10-F630B482A408}"/>
              </a:ext>
            </a:extLst>
          </p:cNvPr>
          <p:cNvSpPr>
            <a:spLocks noGrp="1"/>
          </p:cNvSpPr>
          <p:nvPr>
            <p:ph type="title"/>
          </p:nvPr>
        </p:nvSpPr>
        <p:spPr>
          <a:xfrm>
            <a:off x="685800" y="93218"/>
            <a:ext cx="4114800" cy="750162"/>
          </a:xfrm>
        </p:spPr>
        <p:txBody>
          <a:bodyPr>
            <a:normAutofit fontScale="90000"/>
          </a:bodyPr>
          <a:lstStyle/>
          <a:p>
            <a:r>
              <a:rPr lang="en-IN" dirty="0"/>
              <a:t>Basic principle of GPS:</a:t>
            </a:r>
          </a:p>
        </p:txBody>
      </p:sp>
      <p:pic>
        <p:nvPicPr>
          <p:cNvPr id="3074" name="Picture 2" descr="GPS Circuit">
            <a:extLst>
              <a:ext uri="{FF2B5EF4-FFF2-40B4-BE49-F238E27FC236}">
                <a16:creationId xmlns:a16="http://schemas.microsoft.com/office/drawing/2014/main" id="{B233936B-D060-49FD-8295-8808F4E31B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3056" y="1815306"/>
            <a:ext cx="56959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91F94CC-1568-4FE5-A2F4-902251AC1643}"/>
              </a:ext>
            </a:extLst>
          </p:cNvPr>
          <p:cNvSpPr>
            <a:spLocks noGrp="1"/>
          </p:cNvSpPr>
          <p:nvPr>
            <p:ph type="body" sz="half" idx="2"/>
          </p:nvPr>
        </p:nvSpPr>
        <p:spPr>
          <a:xfrm>
            <a:off x="1" y="1091953"/>
            <a:ext cx="6205490" cy="5672831"/>
          </a:xfrm>
        </p:spPr>
        <p:txBody>
          <a:bodyPr>
            <a:noAutofit/>
          </a:bodyPr>
          <a:lstStyle/>
          <a:p>
            <a:pPr fontAlgn="base"/>
            <a:r>
              <a:rPr lang="en-US" sz="2000" dirty="0"/>
              <a:t>The working/operation of Global positioning system is based on the ‘trilateration’ mathematical principle. </a:t>
            </a:r>
          </a:p>
          <a:p>
            <a:pPr marL="457200" indent="-457200" fontAlgn="base">
              <a:buFont typeface="Wingdings" panose="05000000000000000000" pitchFamily="2" charset="2"/>
              <a:buChar char="q"/>
            </a:pPr>
            <a:r>
              <a:rPr lang="en-US" sz="2000" dirty="0"/>
              <a:t>The position is determined from the distance measurements to satellites. From the figure, the four satellites are used to determine the position of the receiver on the earth. </a:t>
            </a:r>
          </a:p>
          <a:p>
            <a:pPr marL="457200" indent="-457200" fontAlgn="base">
              <a:buFont typeface="Wingdings" panose="05000000000000000000" pitchFamily="2" charset="2"/>
              <a:buChar char="q"/>
            </a:pPr>
            <a:r>
              <a:rPr lang="en-US" sz="2000" dirty="0"/>
              <a:t>The target location is confirmed by the 4</a:t>
            </a:r>
            <a:r>
              <a:rPr lang="en-US" sz="2000" baseline="30000" dirty="0"/>
              <a:t>th</a:t>
            </a:r>
            <a:r>
              <a:rPr lang="en-US" sz="2000" dirty="0"/>
              <a:t> satellite. And three satellites are used to trace the location place. A fourth satellite is used to confirm the target location of each of those space vehicles. </a:t>
            </a:r>
          </a:p>
          <a:p>
            <a:pPr marL="457200" indent="-457200" fontAlgn="base">
              <a:buFont typeface="Wingdings" panose="05000000000000000000" pitchFamily="2" charset="2"/>
              <a:buChar char="q"/>
            </a:pPr>
            <a:r>
              <a:rPr lang="en-US" sz="2000" dirty="0"/>
              <a:t>Global positioning system consists of satellite, control station and monitor station and receiver. The GPS receiver takes the information from the satellite and uses the method of triangulation to determine a user’s exact position.</a:t>
            </a:r>
          </a:p>
          <a:p>
            <a:br>
              <a:rPr lang="en-US" sz="2000" dirty="0">
                <a:hlinkClick r:id="rId3"/>
              </a:rPr>
            </a:br>
            <a:endParaRPr lang="en-IN" sz="2000" dirty="0"/>
          </a:p>
        </p:txBody>
      </p:sp>
    </p:spTree>
    <p:extLst>
      <p:ext uri="{BB962C8B-B14F-4D97-AF65-F5344CB8AC3E}">
        <p14:creationId xmlns:p14="http://schemas.microsoft.com/office/powerpoint/2010/main" val="154249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0C0D536-206C-48BB-A117-57D40F47AE9D}"/>
              </a:ext>
            </a:extLst>
          </p:cNvPr>
          <p:cNvSpPr>
            <a:spLocks noGrp="1"/>
          </p:cNvSpPr>
          <p:nvPr>
            <p:ph type="title"/>
          </p:nvPr>
        </p:nvSpPr>
        <p:spPr>
          <a:xfrm>
            <a:off x="1342007" y="612559"/>
            <a:ext cx="8610600" cy="5353235"/>
          </a:xfrm>
        </p:spPr>
        <p:txBody>
          <a:bodyPr>
            <a:normAutofit/>
          </a:bodyPr>
          <a:lstStyle/>
          <a:p>
            <a:pPr algn="l"/>
            <a:r>
              <a:rPr lang="en-IN" sz="9600" dirty="0"/>
              <a:t>BLOCK DIAGRAM</a:t>
            </a:r>
          </a:p>
        </p:txBody>
      </p:sp>
    </p:spTree>
    <p:extLst>
      <p:ext uri="{BB962C8B-B14F-4D97-AF65-F5344CB8AC3E}">
        <p14:creationId xmlns:p14="http://schemas.microsoft.com/office/powerpoint/2010/main" val="28485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F9E2A0-F867-41FA-B248-4183038B4979}"/>
              </a:ext>
            </a:extLst>
          </p:cNvPr>
          <p:cNvSpPr/>
          <p:nvPr/>
        </p:nvSpPr>
        <p:spPr>
          <a:xfrm>
            <a:off x="88779" y="3604335"/>
            <a:ext cx="1979718" cy="27875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 MODULE</a:t>
            </a:r>
          </a:p>
        </p:txBody>
      </p:sp>
      <p:sp>
        <p:nvSpPr>
          <p:cNvPr id="6" name="Rectangle 5">
            <a:extLst>
              <a:ext uri="{FF2B5EF4-FFF2-40B4-BE49-F238E27FC236}">
                <a16:creationId xmlns:a16="http://schemas.microsoft.com/office/drawing/2014/main" id="{0471F85A-30DE-4378-9F5A-9A4228A0D4D2}"/>
              </a:ext>
            </a:extLst>
          </p:cNvPr>
          <p:cNvSpPr/>
          <p:nvPr/>
        </p:nvSpPr>
        <p:spPr>
          <a:xfrm>
            <a:off x="3915053" y="3429000"/>
            <a:ext cx="1606858" cy="27875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a:t>
            </a:r>
          </a:p>
          <a:p>
            <a:pPr algn="ctr"/>
            <a:r>
              <a:rPr lang="en-IN" dirty="0"/>
              <a:t>MCU</a:t>
            </a:r>
          </a:p>
        </p:txBody>
      </p:sp>
      <p:sp>
        <p:nvSpPr>
          <p:cNvPr id="8" name="Thought Bubble: Cloud 7">
            <a:extLst>
              <a:ext uri="{FF2B5EF4-FFF2-40B4-BE49-F238E27FC236}">
                <a16:creationId xmlns:a16="http://schemas.microsoft.com/office/drawing/2014/main" id="{F86C6371-3359-4185-85ED-C6B2824ABB7A}"/>
              </a:ext>
            </a:extLst>
          </p:cNvPr>
          <p:cNvSpPr/>
          <p:nvPr/>
        </p:nvSpPr>
        <p:spPr>
          <a:xfrm>
            <a:off x="5878527" y="328474"/>
            <a:ext cx="2361458" cy="1220679"/>
          </a:xfrm>
          <a:prstGeom prst="cloudCallou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IBM</a:t>
            </a:r>
          </a:p>
          <a:p>
            <a:pPr algn="ctr"/>
            <a:r>
              <a:rPr lang="en-IN" dirty="0"/>
              <a:t>CLOUD</a:t>
            </a:r>
          </a:p>
        </p:txBody>
      </p:sp>
      <p:sp>
        <p:nvSpPr>
          <p:cNvPr id="9" name="Rectangle 8">
            <a:extLst>
              <a:ext uri="{FF2B5EF4-FFF2-40B4-BE49-F238E27FC236}">
                <a16:creationId xmlns:a16="http://schemas.microsoft.com/office/drawing/2014/main" id="{AA978DE7-9EE8-4A1C-A5D1-CC03A57C66A9}"/>
              </a:ext>
            </a:extLst>
          </p:cNvPr>
          <p:cNvSpPr/>
          <p:nvPr/>
        </p:nvSpPr>
        <p:spPr>
          <a:xfrm>
            <a:off x="9951868" y="1835458"/>
            <a:ext cx="1305018" cy="15935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NODERED</a:t>
            </a:r>
          </a:p>
          <a:p>
            <a:pPr algn="ctr"/>
            <a:r>
              <a:rPr lang="en-IN" dirty="0"/>
              <a:t>FLOW</a:t>
            </a:r>
          </a:p>
        </p:txBody>
      </p:sp>
      <p:sp>
        <p:nvSpPr>
          <p:cNvPr id="16" name="Arrow: Bent 15">
            <a:extLst>
              <a:ext uri="{FF2B5EF4-FFF2-40B4-BE49-F238E27FC236}">
                <a16:creationId xmlns:a16="http://schemas.microsoft.com/office/drawing/2014/main" id="{0529D0CE-86B9-458C-81CB-D007865F274F}"/>
              </a:ext>
            </a:extLst>
          </p:cNvPr>
          <p:cNvSpPr/>
          <p:nvPr/>
        </p:nvSpPr>
        <p:spPr>
          <a:xfrm>
            <a:off x="4740676" y="739066"/>
            <a:ext cx="1137851" cy="2689933"/>
          </a:xfrm>
          <a:prstGeom prst="ben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1"/>
            <a:r>
              <a:rPr lang="en-IN" dirty="0">
                <a:solidFill>
                  <a:schemeClr val="tx1"/>
                </a:solidFill>
              </a:rPr>
              <a:t>WIFI</a:t>
            </a:r>
          </a:p>
        </p:txBody>
      </p:sp>
      <p:sp>
        <p:nvSpPr>
          <p:cNvPr id="17" name="Arrow: Right 16">
            <a:extLst>
              <a:ext uri="{FF2B5EF4-FFF2-40B4-BE49-F238E27FC236}">
                <a16:creationId xmlns:a16="http://schemas.microsoft.com/office/drawing/2014/main" id="{529F4010-E0E9-4C47-98DA-3F0870822899}"/>
              </a:ext>
            </a:extLst>
          </p:cNvPr>
          <p:cNvSpPr/>
          <p:nvPr/>
        </p:nvSpPr>
        <p:spPr>
          <a:xfrm>
            <a:off x="2068497" y="4181383"/>
            <a:ext cx="1846556" cy="13280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a:t>
            </a:r>
          </a:p>
        </p:txBody>
      </p:sp>
      <p:sp>
        <p:nvSpPr>
          <p:cNvPr id="20" name="Arrow: Bent-Up 19">
            <a:extLst>
              <a:ext uri="{FF2B5EF4-FFF2-40B4-BE49-F238E27FC236}">
                <a16:creationId xmlns:a16="http://schemas.microsoft.com/office/drawing/2014/main" id="{B7AA11FB-D437-4D68-9FBD-9E8D2B799B55}"/>
              </a:ext>
            </a:extLst>
          </p:cNvPr>
          <p:cNvSpPr/>
          <p:nvPr/>
        </p:nvSpPr>
        <p:spPr>
          <a:xfrm rot="10800000" flipH="1">
            <a:off x="8309498" y="621436"/>
            <a:ext cx="2707689" cy="1214021"/>
          </a:xfrm>
          <a:prstGeom prst="ben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Down 20">
            <a:extLst>
              <a:ext uri="{FF2B5EF4-FFF2-40B4-BE49-F238E27FC236}">
                <a16:creationId xmlns:a16="http://schemas.microsoft.com/office/drawing/2014/main" id="{C88CDBE8-056A-4207-B934-D95AE970DEF6}"/>
              </a:ext>
            </a:extLst>
          </p:cNvPr>
          <p:cNvSpPr/>
          <p:nvPr/>
        </p:nvSpPr>
        <p:spPr>
          <a:xfrm>
            <a:off x="10298095" y="3428999"/>
            <a:ext cx="719091" cy="103167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4084F34-6DFD-4F61-975E-F709EF701C7F}"/>
              </a:ext>
            </a:extLst>
          </p:cNvPr>
          <p:cNvSpPr/>
          <p:nvPr/>
        </p:nvSpPr>
        <p:spPr>
          <a:xfrm>
            <a:off x="9410329" y="4460674"/>
            <a:ext cx="2281562" cy="11411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WORLD MAP</a:t>
            </a:r>
          </a:p>
        </p:txBody>
      </p:sp>
    </p:spTree>
    <p:extLst>
      <p:ext uri="{BB962C8B-B14F-4D97-AF65-F5344CB8AC3E}">
        <p14:creationId xmlns:p14="http://schemas.microsoft.com/office/powerpoint/2010/main" val="31590020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329</TotalTime>
  <Words>426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Cambria</vt:lpstr>
      <vt:lpstr>Century Gothic</vt:lpstr>
      <vt:lpstr>MV Boli</vt:lpstr>
      <vt:lpstr>Segoe Script</vt:lpstr>
      <vt:lpstr>Times New Roman</vt:lpstr>
      <vt:lpstr>Wingdings</vt:lpstr>
      <vt:lpstr>Vapor Trail</vt:lpstr>
      <vt:lpstr>Smart transportation system using ibm watson</vt:lpstr>
      <vt:lpstr>Project description:</vt:lpstr>
      <vt:lpstr>PROJECT HIGHLIGHTS</vt:lpstr>
      <vt:lpstr>Components required:</vt:lpstr>
      <vt:lpstr> Nodemcu: </vt:lpstr>
      <vt:lpstr>GPS MODULE:</vt:lpstr>
      <vt:lpstr>Basic principle of GPS:</vt:lpstr>
      <vt:lpstr>BLOCK DIAGRAM</vt:lpstr>
      <vt:lpstr>PowerPoint Presentation</vt:lpstr>
      <vt:lpstr>GPS MODULEWIRING TO NODE MCU:</vt:lpstr>
      <vt:lpstr>NODE RED  CONNECTIONS                                  OUTPUT   </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transportation system using ibm watson</dc:title>
  <dc:creator>Madhu Priya Jami</dc:creator>
  <cp:lastModifiedBy>Madhu Priya Jami</cp:lastModifiedBy>
  <cp:revision>40</cp:revision>
  <dcterms:created xsi:type="dcterms:W3CDTF">2019-06-20T06:44:52Z</dcterms:created>
  <dcterms:modified xsi:type="dcterms:W3CDTF">2019-06-22T05:46:05Z</dcterms:modified>
</cp:coreProperties>
</file>