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6"/>
  </p:notesMasterIdLst>
  <p:sldIdLst>
    <p:sldId id="256" r:id="rId2"/>
    <p:sldId id="257" r:id="rId3"/>
    <p:sldId id="264" r:id="rId4"/>
    <p:sldId id="258" r:id="rId5"/>
    <p:sldId id="263" r:id="rId6"/>
    <p:sldId id="259" r:id="rId7"/>
    <p:sldId id="260" r:id="rId8"/>
    <p:sldId id="261" r:id="rId9"/>
    <p:sldId id="262" r:id="rId10"/>
    <p:sldId id="265" r:id="rId11"/>
    <p:sldId id="266" r:id="rId12"/>
    <p:sldId id="269" r:id="rId13"/>
    <p:sldId id="267" r:id="rId14"/>
    <p:sldId id="26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A29692-161E-48C9-9CBE-FE3CE5519CA2}" type="datetimeFigureOut">
              <a:rPr lang="en-US" smtClean="0"/>
              <a:t>6/22/2019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B0D2D3-6A04-4A0B-9385-635930DE460E}" type="slidenum">
              <a:rPr lang="en-US" smtClean="0"/>
              <a:t>‹#›</a:t>
            </a:fld>
            <a:endParaRPr lang="en-US"/>
          </a:p>
        </p:txBody>
      </p:sp>
    </p:spTree>
    <p:extLst>
      <p:ext uri="{BB962C8B-B14F-4D97-AF65-F5344CB8AC3E}">
        <p14:creationId xmlns:p14="http://schemas.microsoft.com/office/powerpoint/2010/main" val="4211102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B0D2D3-6A04-4A0B-9385-635930DE460E}" type="slidenum">
              <a:rPr lang="en-US" smtClean="0"/>
              <a:t>1</a:t>
            </a:fld>
            <a:endParaRPr lang="en-US"/>
          </a:p>
        </p:txBody>
      </p:sp>
    </p:spTree>
    <p:extLst>
      <p:ext uri="{BB962C8B-B14F-4D97-AF65-F5344CB8AC3E}">
        <p14:creationId xmlns:p14="http://schemas.microsoft.com/office/powerpoint/2010/main" val="3384991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7767F82A-2157-4A4B-99BE-3F1B02099B66}" type="datetimeFigureOut">
              <a:rPr lang="en-US" smtClean="0"/>
              <a:t>6/22/2019</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85CBCD2F-02A9-4B1D-A85E-EDC95140FB2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767F82A-2157-4A4B-99BE-3F1B02099B66}" type="datetimeFigureOut">
              <a:rPr lang="en-US" smtClean="0"/>
              <a:t>6/22/2019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CBCD2F-02A9-4B1D-A85E-EDC95140FB2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767F82A-2157-4A4B-99BE-3F1B02099B66}" type="datetimeFigureOut">
              <a:rPr lang="en-US" smtClean="0"/>
              <a:t>6/22/2019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CBCD2F-02A9-4B1D-A85E-EDC95140FB2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7767F82A-2157-4A4B-99BE-3F1B02099B66}" type="datetimeFigureOut">
              <a:rPr lang="en-US" smtClean="0"/>
              <a:t>6/22/2019</a:t>
            </a:fld>
            <a:endParaRPr lang="en-US"/>
          </a:p>
        </p:txBody>
      </p:sp>
      <p:sp>
        <p:nvSpPr>
          <p:cNvPr id="9" name="Slide Number Placeholder 8"/>
          <p:cNvSpPr>
            <a:spLocks noGrp="1"/>
          </p:cNvSpPr>
          <p:nvPr>
            <p:ph type="sldNum" sz="quarter" idx="15"/>
          </p:nvPr>
        </p:nvSpPr>
        <p:spPr/>
        <p:txBody>
          <a:bodyPr rtlCol="0"/>
          <a:lstStyle/>
          <a:p>
            <a:fld id="{85CBCD2F-02A9-4B1D-A85E-EDC95140FB2E}"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7767F82A-2157-4A4B-99BE-3F1B02099B66}" type="datetimeFigureOut">
              <a:rPr lang="en-US" smtClean="0"/>
              <a:t>6/22/2019</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85CBCD2F-02A9-4B1D-A85E-EDC95140FB2E}"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767F82A-2157-4A4B-99BE-3F1B02099B66}" type="datetimeFigureOut">
              <a:rPr lang="en-US" smtClean="0"/>
              <a:t>6/22/2019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CBCD2F-02A9-4B1D-A85E-EDC95140FB2E}"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7767F82A-2157-4A4B-99BE-3F1B02099B66}" type="datetimeFigureOut">
              <a:rPr lang="en-US" smtClean="0"/>
              <a:t>6/22/2019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CBCD2F-02A9-4B1D-A85E-EDC95140FB2E}"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7767F82A-2157-4A4B-99BE-3F1B02099B66}" type="datetimeFigureOut">
              <a:rPr lang="en-US" smtClean="0"/>
              <a:t>6/22/2019</a:t>
            </a:fld>
            <a:endParaRPr lang="en-US"/>
          </a:p>
        </p:txBody>
      </p:sp>
      <p:sp>
        <p:nvSpPr>
          <p:cNvPr id="7" name="Slide Number Placeholder 6"/>
          <p:cNvSpPr>
            <a:spLocks noGrp="1"/>
          </p:cNvSpPr>
          <p:nvPr>
            <p:ph type="sldNum" sz="quarter" idx="11"/>
          </p:nvPr>
        </p:nvSpPr>
        <p:spPr/>
        <p:txBody>
          <a:bodyPr rtlCol="0"/>
          <a:lstStyle/>
          <a:p>
            <a:fld id="{85CBCD2F-02A9-4B1D-A85E-EDC95140FB2E}"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67F82A-2157-4A4B-99BE-3F1B02099B66}" type="datetimeFigureOut">
              <a:rPr lang="en-US" smtClean="0"/>
              <a:t>6/22/2019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CBCD2F-02A9-4B1D-A85E-EDC95140FB2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7767F82A-2157-4A4B-99BE-3F1B02099B66}" type="datetimeFigureOut">
              <a:rPr lang="en-US" smtClean="0"/>
              <a:t>6/22/2019</a:t>
            </a:fld>
            <a:endParaRPr lang="en-US"/>
          </a:p>
        </p:txBody>
      </p:sp>
      <p:sp>
        <p:nvSpPr>
          <p:cNvPr id="22" name="Slide Number Placeholder 21"/>
          <p:cNvSpPr>
            <a:spLocks noGrp="1"/>
          </p:cNvSpPr>
          <p:nvPr>
            <p:ph type="sldNum" sz="quarter" idx="15"/>
          </p:nvPr>
        </p:nvSpPr>
        <p:spPr/>
        <p:txBody>
          <a:bodyPr rtlCol="0"/>
          <a:lstStyle/>
          <a:p>
            <a:fld id="{85CBCD2F-02A9-4B1D-A85E-EDC95140FB2E}"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7767F82A-2157-4A4B-99BE-3F1B02099B66}" type="datetimeFigureOut">
              <a:rPr lang="en-US" smtClean="0"/>
              <a:t>6/22/2019</a:t>
            </a:fld>
            <a:endParaRPr lang="en-US"/>
          </a:p>
        </p:txBody>
      </p:sp>
      <p:sp>
        <p:nvSpPr>
          <p:cNvPr id="18" name="Slide Number Placeholder 17"/>
          <p:cNvSpPr>
            <a:spLocks noGrp="1"/>
          </p:cNvSpPr>
          <p:nvPr>
            <p:ph type="sldNum" sz="quarter" idx="11"/>
          </p:nvPr>
        </p:nvSpPr>
        <p:spPr/>
        <p:txBody>
          <a:bodyPr rtlCol="0"/>
          <a:lstStyle/>
          <a:p>
            <a:fld id="{85CBCD2F-02A9-4B1D-A85E-EDC95140FB2E}"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7767F82A-2157-4A4B-99BE-3F1B02099B66}" type="datetimeFigureOut">
              <a:rPr lang="en-US" smtClean="0"/>
              <a:t>6/22/2019</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85CBCD2F-02A9-4B1D-A85E-EDC95140FB2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066800"/>
            <a:ext cx="8077200" cy="1673352"/>
          </a:xfrm>
        </p:spPr>
        <p:txBody>
          <a:bodyPr>
            <a:noAutofit/>
          </a:bodyPr>
          <a:lstStyle/>
          <a:p>
            <a:r>
              <a:rPr lang="en-US" sz="6600" b="1" dirty="0" smtClean="0">
                <a:latin typeface="Century Gothic" pitchFamily="34" charset="0"/>
              </a:rPr>
              <a:t>Smart Billing System for Water Suppliers.</a:t>
            </a:r>
            <a:endParaRPr lang="en-US" sz="6600" b="1" dirty="0">
              <a:latin typeface="Century Gothic" pitchFamily="34" charset="0"/>
            </a:endParaRPr>
          </a:p>
        </p:txBody>
      </p:sp>
      <p:sp>
        <p:nvSpPr>
          <p:cNvPr id="3" name="Subtitle 2"/>
          <p:cNvSpPr>
            <a:spLocks noGrp="1"/>
          </p:cNvSpPr>
          <p:nvPr>
            <p:ph type="subTitle" idx="1"/>
          </p:nvPr>
        </p:nvSpPr>
        <p:spPr>
          <a:xfrm>
            <a:off x="2286000" y="3581400"/>
            <a:ext cx="6172200" cy="1371600"/>
          </a:xfrm>
        </p:spPr>
        <p:txBody>
          <a:bodyPr>
            <a:noAutofit/>
          </a:bodyPr>
          <a:lstStyle/>
          <a:p>
            <a:r>
              <a:rPr lang="en-US" sz="2400" b="0" dirty="0" smtClean="0">
                <a:solidFill>
                  <a:schemeClr val="tx1">
                    <a:lumMod val="95000"/>
                    <a:lumOff val="5000"/>
                  </a:schemeClr>
                </a:solidFill>
                <a:latin typeface="Century Gothic" pitchFamily="34" charset="0"/>
              </a:rPr>
              <a:t>Done by:</a:t>
            </a:r>
          </a:p>
          <a:p>
            <a:r>
              <a:rPr lang="en-US" sz="3200" dirty="0" smtClean="0">
                <a:solidFill>
                  <a:schemeClr val="tx1">
                    <a:lumMod val="95000"/>
                    <a:lumOff val="5000"/>
                  </a:schemeClr>
                </a:solidFill>
                <a:latin typeface="Century Gothic" pitchFamily="34" charset="0"/>
              </a:rPr>
              <a:t>Team TRIS</a:t>
            </a:r>
          </a:p>
          <a:p>
            <a:r>
              <a:rPr lang="en-US" sz="2400" b="0" dirty="0" smtClean="0">
                <a:solidFill>
                  <a:schemeClr val="tx1">
                    <a:lumMod val="95000"/>
                    <a:lumOff val="5000"/>
                  </a:schemeClr>
                </a:solidFill>
                <a:latin typeface="Century Gothic" pitchFamily="34" charset="0"/>
              </a:rPr>
              <a:t>K.R </a:t>
            </a:r>
            <a:r>
              <a:rPr lang="en-US" sz="2400" b="0" dirty="0" err="1" smtClean="0">
                <a:solidFill>
                  <a:schemeClr val="tx1">
                    <a:lumMod val="95000"/>
                    <a:lumOff val="5000"/>
                  </a:schemeClr>
                </a:solidFill>
                <a:latin typeface="Century Gothic" pitchFamily="34" charset="0"/>
              </a:rPr>
              <a:t>Varshitha</a:t>
            </a:r>
            <a:endParaRPr lang="en-US" sz="2400" b="0" dirty="0" smtClean="0">
              <a:solidFill>
                <a:schemeClr val="tx1">
                  <a:lumMod val="95000"/>
                  <a:lumOff val="5000"/>
                </a:schemeClr>
              </a:solidFill>
              <a:latin typeface="Century Gothic" pitchFamily="34" charset="0"/>
            </a:endParaRPr>
          </a:p>
          <a:p>
            <a:r>
              <a:rPr lang="en-US" sz="2400" b="0" dirty="0" smtClean="0">
                <a:solidFill>
                  <a:schemeClr val="tx1">
                    <a:lumMod val="95000"/>
                    <a:lumOff val="5000"/>
                  </a:schemeClr>
                </a:solidFill>
                <a:latin typeface="Century Gothic" pitchFamily="34" charset="0"/>
              </a:rPr>
              <a:t>Ch. </a:t>
            </a:r>
            <a:r>
              <a:rPr lang="en-US" sz="2400" b="0" dirty="0" err="1" smtClean="0">
                <a:solidFill>
                  <a:schemeClr val="tx1">
                    <a:lumMod val="95000"/>
                    <a:lumOff val="5000"/>
                  </a:schemeClr>
                </a:solidFill>
                <a:latin typeface="Century Gothic" pitchFamily="34" charset="0"/>
              </a:rPr>
              <a:t>Manasvini</a:t>
            </a:r>
            <a:r>
              <a:rPr lang="en-US" sz="2400" b="0" dirty="0" smtClean="0">
                <a:solidFill>
                  <a:schemeClr val="tx1">
                    <a:lumMod val="95000"/>
                    <a:lumOff val="5000"/>
                  </a:schemeClr>
                </a:solidFill>
                <a:latin typeface="Century Gothic" pitchFamily="34" charset="0"/>
              </a:rPr>
              <a:t> </a:t>
            </a:r>
            <a:r>
              <a:rPr lang="en-US" sz="2400" b="0" dirty="0" err="1" smtClean="0">
                <a:solidFill>
                  <a:schemeClr val="tx1">
                    <a:lumMod val="95000"/>
                    <a:lumOff val="5000"/>
                  </a:schemeClr>
                </a:solidFill>
                <a:latin typeface="Century Gothic" pitchFamily="34" charset="0"/>
              </a:rPr>
              <a:t>Abhigna</a:t>
            </a:r>
            <a:endParaRPr lang="en-US" sz="2400" b="0" dirty="0" smtClean="0">
              <a:solidFill>
                <a:schemeClr val="tx1">
                  <a:lumMod val="95000"/>
                  <a:lumOff val="5000"/>
                </a:schemeClr>
              </a:solidFill>
              <a:latin typeface="Century Gothic" pitchFamily="34" charset="0"/>
            </a:endParaRPr>
          </a:p>
          <a:p>
            <a:r>
              <a:rPr lang="en-US" sz="2400" b="0" dirty="0" err="1" smtClean="0">
                <a:solidFill>
                  <a:schemeClr val="tx1">
                    <a:lumMod val="95000"/>
                    <a:lumOff val="5000"/>
                  </a:schemeClr>
                </a:solidFill>
                <a:latin typeface="Century Gothic" pitchFamily="34" charset="0"/>
              </a:rPr>
              <a:t>B.Ruthvika</a:t>
            </a:r>
            <a:r>
              <a:rPr lang="en-US" sz="2400" b="0" dirty="0" smtClean="0">
                <a:solidFill>
                  <a:schemeClr val="tx1">
                    <a:lumMod val="95000"/>
                    <a:lumOff val="5000"/>
                  </a:schemeClr>
                </a:solidFill>
                <a:latin typeface="Century Gothic" pitchFamily="34" charset="0"/>
              </a:rPr>
              <a:t> </a:t>
            </a:r>
            <a:r>
              <a:rPr lang="en-US" sz="2400" b="0" dirty="0" err="1" smtClean="0">
                <a:solidFill>
                  <a:schemeClr val="tx1">
                    <a:lumMod val="95000"/>
                    <a:lumOff val="5000"/>
                  </a:schemeClr>
                </a:solidFill>
                <a:latin typeface="Century Gothic" pitchFamily="34" charset="0"/>
              </a:rPr>
              <a:t>Rathod</a:t>
            </a:r>
            <a:endParaRPr lang="en-US" sz="2400" b="0" dirty="0">
              <a:solidFill>
                <a:schemeClr val="tx1">
                  <a:lumMod val="95000"/>
                  <a:lumOff val="5000"/>
                </a:schemeClr>
              </a:solidFill>
              <a:latin typeface="Century Gothic" pitchFamily="34" charset="0"/>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12551" b="17409"/>
          <a:stretch/>
        </p:blipFill>
        <p:spPr>
          <a:xfrm>
            <a:off x="6172200" y="2743200"/>
            <a:ext cx="2704408" cy="2396837"/>
          </a:xfrm>
          <a:prstGeom prst="rect">
            <a:avLst/>
          </a:prstGeom>
        </p:spPr>
      </p:pic>
    </p:spTree>
    <p:extLst>
      <p:ext uri="{BB962C8B-B14F-4D97-AF65-F5344CB8AC3E}">
        <p14:creationId xmlns:p14="http://schemas.microsoft.com/office/powerpoint/2010/main" val="346696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latin typeface="Century Gothic" pitchFamily="34" charset="0"/>
              </a:rPr>
              <a:t>Connections</a:t>
            </a:r>
            <a:endParaRPr lang="en-US" sz="6000" b="1" dirty="0">
              <a:latin typeface="Century Gothic" pitchFamily="34" charset="0"/>
            </a:endParaRPr>
          </a:p>
        </p:txBody>
      </p:sp>
      <p:pic>
        <p:nvPicPr>
          <p:cNvPr id="5" name="Content Placeholder 4"/>
          <p:cNvPicPr>
            <a:picLocks noGrp="1" noChangeAspect="1"/>
          </p:cNvPicPr>
          <p:nvPr>
            <p:ph sz="quarter" idx="1"/>
          </p:nvPr>
        </p:nvPicPr>
        <p:blipFill rotWithShape="1">
          <a:blip r:embed="rId2" cstate="print">
            <a:extLst>
              <a:ext uri="{28A0092B-C50C-407E-A947-70E740481C1C}">
                <a14:useLocalDpi xmlns:a14="http://schemas.microsoft.com/office/drawing/2010/main" val="0"/>
              </a:ext>
            </a:extLst>
          </a:blip>
          <a:srcRect l="854" t="569" r="-101" b="28362"/>
          <a:stretch/>
        </p:blipFill>
        <p:spPr>
          <a:xfrm>
            <a:off x="304800" y="1524000"/>
            <a:ext cx="8229294" cy="4419599"/>
          </a:xfrm>
        </p:spPr>
      </p:pic>
    </p:spTree>
    <p:extLst>
      <p:ext uri="{BB962C8B-B14F-4D97-AF65-F5344CB8AC3E}">
        <p14:creationId xmlns:p14="http://schemas.microsoft.com/office/powerpoint/2010/main" val="34527928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US" b="1" dirty="0" smtClean="0">
                <a:latin typeface="Century Gothic" pitchFamily="34" charset="0"/>
              </a:rPr>
              <a:t>The Following Libraries are to be included:</a:t>
            </a:r>
            <a:endParaRPr lang="en-US" b="1" dirty="0">
              <a:latin typeface="Century Gothic" pitchFamily="34" charset="0"/>
            </a:endParaRPr>
          </a:p>
        </p:txBody>
      </p:sp>
      <p:pic>
        <p:nvPicPr>
          <p:cNvPr id="4" name="Content Placeholder 3"/>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533400" y="990600"/>
            <a:ext cx="8001000" cy="56038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795223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entury Gothic" pitchFamily="34" charset="0"/>
              </a:rPr>
              <a:t>OUTPUT (in Serial Monitor):</a:t>
            </a:r>
            <a:endParaRPr lang="en-US" b="1" dirty="0">
              <a:latin typeface="Century Gothic" pitchFamily="34" charset="0"/>
            </a:endParaRPr>
          </a:p>
        </p:txBody>
      </p:sp>
      <p:pic>
        <p:nvPicPr>
          <p:cNvPr id="4" name="Content Placeholder 3"/>
          <p:cNvPicPr>
            <a:picLocks noGrp="1" noChangeAspect="1"/>
          </p:cNvPicPr>
          <p:nvPr>
            <p:ph sz="quarter" idx="1"/>
          </p:nvPr>
        </p:nvPicPr>
        <p:blipFill rotWithShape="1">
          <a:blip r:embed="rId2">
            <a:extLst>
              <a:ext uri="{28A0092B-C50C-407E-A947-70E740481C1C}">
                <a14:useLocalDpi xmlns:a14="http://schemas.microsoft.com/office/drawing/2010/main" val="0"/>
              </a:ext>
            </a:extLst>
          </a:blip>
          <a:srcRect l="15797" t="18501" r="19873" b="19108"/>
          <a:stretch/>
        </p:blipFill>
        <p:spPr>
          <a:xfrm>
            <a:off x="533400" y="1981200"/>
            <a:ext cx="7394067" cy="4190999"/>
          </a:xfrm>
        </p:spPr>
      </p:pic>
    </p:spTree>
    <p:extLst>
      <p:ext uri="{BB962C8B-B14F-4D97-AF65-F5344CB8AC3E}">
        <p14:creationId xmlns:p14="http://schemas.microsoft.com/office/powerpoint/2010/main" val="383977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entury Gothic" pitchFamily="34" charset="0"/>
              </a:rPr>
              <a:t>OUTPUT (in Node RED):</a:t>
            </a:r>
            <a:endParaRPr lang="en-US" sz="3200" b="1" dirty="0">
              <a:latin typeface="Century Gothic" pitchFamily="34" charset="0"/>
            </a:endParaRP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04800" y="1524000"/>
            <a:ext cx="8203559" cy="4612249"/>
          </a:xfrm>
        </p:spPr>
      </p:pic>
    </p:spTree>
    <p:extLst>
      <p:ext uri="{BB962C8B-B14F-4D97-AF65-F5344CB8AC3E}">
        <p14:creationId xmlns:p14="http://schemas.microsoft.com/office/powerpoint/2010/main" val="40783136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1752600" y="838200"/>
            <a:ext cx="4873625" cy="4873625"/>
          </a:xfrm>
        </p:spPr>
      </p:pic>
    </p:spTree>
    <p:extLst>
      <p:ext uri="{BB962C8B-B14F-4D97-AF65-F5344CB8AC3E}">
        <p14:creationId xmlns:p14="http://schemas.microsoft.com/office/powerpoint/2010/main" val="5623883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700" b="1" dirty="0" smtClean="0">
                <a:latin typeface="Century Gothic" pitchFamily="34" charset="0"/>
              </a:rPr>
              <a:t>Project </a:t>
            </a:r>
            <a:r>
              <a:rPr lang="en-US" sz="6700" b="1" dirty="0">
                <a:latin typeface="Century Gothic" pitchFamily="34" charset="0"/>
              </a:rPr>
              <a:t>Description</a:t>
            </a:r>
            <a:r>
              <a:rPr lang="en-US" dirty="0"/>
              <a:t/>
            </a:r>
            <a:br>
              <a:rPr lang="en-US" dirty="0"/>
            </a:br>
            <a:endParaRPr lang="en-US" dirty="0"/>
          </a:p>
        </p:txBody>
      </p:sp>
      <p:sp>
        <p:nvSpPr>
          <p:cNvPr id="3" name="Content Placeholder 2"/>
          <p:cNvSpPr>
            <a:spLocks noGrp="1"/>
          </p:cNvSpPr>
          <p:nvPr>
            <p:ph sz="quarter" idx="1"/>
          </p:nvPr>
        </p:nvSpPr>
        <p:spPr>
          <a:xfrm>
            <a:off x="457200" y="1295400"/>
            <a:ext cx="7467600" cy="5178552"/>
          </a:xfrm>
        </p:spPr>
        <p:txBody>
          <a:bodyPr>
            <a:normAutofit/>
          </a:bodyPr>
          <a:lstStyle/>
          <a:p>
            <a:pPr marL="0" indent="0" algn="just">
              <a:buNone/>
            </a:pPr>
            <a:r>
              <a:rPr lang="en-US" sz="2000" dirty="0" smtClean="0">
                <a:latin typeface="Century Gothic" pitchFamily="34" charset="0"/>
              </a:rPr>
              <a:t>Now </a:t>
            </a:r>
            <a:r>
              <a:rPr lang="en-US" sz="2000" dirty="0">
                <a:latin typeface="Century Gothic" pitchFamily="34" charset="0"/>
              </a:rPr>
              <a:t>a day's metropolitan cities operates water tanker service for delivery to residents needing drinking </a:t>
            </a:r>
            <a:r>
              <a:rPr lang="en-US" sz="2000" dirty="0" smtClean="0">
                <a:latin typeface="Century Gothic" pitchFamily="34" charset="0"/>
              </a:rPr>
              <a:t>water. Once </a:t>
            </a:r>
            <a:r>
              <a:rPr lang="en-US" sz="2000" dirty="0">
                <a:latin typeface="Century Gothic" pitchFamily="34" charset="0"/>
              </a:rPr>
              <a:t>Water tankers operators </a:t>
            </a:r>
            <a:r>
              <a:rPr lang="en-US" sz="2000" dirty="0" smtClean="0">
                <a:latin typeface="Century Gothic" pitchFamily="34" charset="0"/>
              </a:rPr>
              <a:t>get registered </a:t>
            </a:r>
            <a:r>
              <a:rPr lang="en-US" sz="2000" dirty="0">
                <a:latin typeface="Century Gothic" pitchFamily="34" charset="0"/>
              </a:rPr>
              <a:t>with </a:t>
            </a:r>
            <a:r>
              <a:rPr lang="en-US" sz="2000" dirty="0" smtClean="0">
                <a:latin typeface="Century Gothic" pitchFamily="34" charset="0"/>
              </a:rPr>
              <a:t>filling </a:t>
            </a:r>
            <a:r>
              <a:rPr lang="en-US" sz="2000" dirty="0">
                <a:latin typeface="Century Gothic" pitchFamily="34" charset="0"/>
              </a:rPr>
              <a:t>stations </a:t>
            </a:r>
            <a:r>
              <a:rPr lang="en-US" sz="2000" dirty="0" smtClean="0">
                <a:latin typeface="Century Gothic" pitchFamily="34" charset="0"/>
              </a:rPr>
              <a:t>they get </a:t>
            </a:r>
            <a:r>
              <a:rPr lang="en-US" sz="2000" dirty="0">
                <a:latin typeface="Century Gothic" pitchFamily="34" charset="0"/>
              </a:rPr>
              <a:t>a </a:t>
            </a:r>
            <a:r>
              <a:rPr lang="en-US" sz="2000" dirty="0" smtClean="0">
                <a:latin typeface="Century Gothic" pitchFamily="34" charset="0"/>
              </a:rPr>
              <a:t>card </a:t>
            </a:r>
            <a:r>
              <a:rPr lang="en-US" sz="2000" dirty="0">
                <a:latin typeface="Century Gothic" pitchFamily="34" charset="0"/>
              </a:rPr>
              <a:t>issued </a:t>
            </a:r>
            <a:r>
              <a:rPr lang="en-US" sz="2000" dirty="0" smtClean="0">
                <a:latin typeface="Century Gothic" pitchFamily="34" charset="0"/>
              </a:rPr>
              <a:t>for payment purposes. Each </a:t>
            </a:r>
            <a:r>
              <a:rPr lang="en-US" sz="2000" dirty="0">
                <a:latin typeface="Century Gothic" pitchFamily="34" charset="0"/>
              </a:rPr>
              <a:t>fill station is equipped with one </a:t>
            </a:r>
            <a:r>
              <a:rPr lang="en-US" sz="2000" dirty="0" smtClean="0">
                <a:latin typeface="Century Gothic" pitchFamily="34" charset="0"/>
              </a:rPr>
              <a:t>or more </a:t>
            </a:r>
            <a:r>
              <a:rPr lang="en-US" sz="2000" dirty="0">
                <a:latin typeface="Century Gothic" pitchFamily="34" charset="0"/>
              </a:rPr>
              <a:t>hand-held </a:t>
            </a:r>
            <a:r>
              <a:rPr lang="en-US" sz="2000" dirty="0" smtClean="0">
                <a:latin typeface="Century Gothic" pitchFamily="34" charset="0"/>
              </a:rPr>
              <a:t>devices </a:t>
            </a:r>
            <a:r>
              <a:rPr lang="en-US" sz="2000" dirty="0">
                <a:latin typeface="Century Gothic" pitchFamily="34" charset="0"/>
              </a:rPr>
              <a:t>(based on number of pumps in the fill </a:t>
            </a:r>
            <a:r>
              <a:rPr lang="en-US" sz="2000" dirty="0" smtClean="0">
                <a:latin typeface="Century Gothic" pitchFamily="34" charset="0"/>
              </a:rPr>
              <a:t>station) which can read/write </a:t>
            </a:r>
            <a:r>
              <a:rPr lang="en-US" sz="2000" dirty="0">
                <a:latin typeface="Century Gothic" pitchFamily="34" charset="0"/>
              </a:rPr>
              <a:t>into a RFID based smart card as well as </a:t>
            </a:r>
            <a:r>
              <a:rPr lang="en-US" sz="2000" dirty="0" smtClean="0">
                <a:latin typeface="Century Gothic" pitchFamily="34" charset="0"/>
              </a:rPr>
              <a:t>Wi-Fi </a:t>
            </a:r>
            <a:r>
              <a:rPr lang="en-US" sz="2000" dirty="0">
                <a:latin typeface="Century Gothic" pitchFamily="34" charset="0"/>
              </a:rPr>
              <a:t>modem to communicate with a central server. </a:t>
            </a:r>
          </a:p>
          <a:p>
            <a:pPr marL="0" indent="0">
              <a:buNone/>
            </a:pPr>
            <a:r>
              <a:rPr lang="en-US" dirty="0">
                <a:latin typeface="Century Gothic" pitchFamily="34" charset="0"/>
              </a:rPr>
              <a:t/>
            </a:r>
            <a:br>
              <a:rPr lang="en-US" dirty="0">
                <a:latin typeface="Century Gothic" pitchFamily="34" charset="0"/>
              </a:rPr>
            </a:br>
            <a:endParaRPr lang="en-US" dirty="0">
              <a:latin typeface="Century Gothic"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9600" y="3810000"/>
            <a:ext cx="3657600" cy="289068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21839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marL="0" indent="0" algn="just">
              <a:buNone/>
            </a:pPr>
            <a:r>
              <a:rPr lang="en-US" sz="2000" dirty="0"/>
              <a:t>Water tanker supplier, has to tell the requirements before arriving the fill stations. Once this is done (like capacity of water required, area to be delivered) it will be saved in the central server. As the operator reaches he fills the water and swipes the card to the handled device so that the amount gets deducted from the card. If the amount is insufficient in the card a message is displayed on a screen.</a:t>
            </a:r>
          </a:p>
          <a:p>
            <a:pPr marL="0" indent="0" algn="just">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4043795"/>
            <a:ext cx="4968349" cy="2765714"/>
          </a:xfrm>
          <a:prstGeom prst="rect">
            <a:avLst/>
          </a:prstGeom>
          <a:ln>
            <a:noFill/>
          </a:ln>
          <a:effectLst>
            <a:softEdge rad="112500"/>
          </a:effectLst>
        </p:spPr>
      </p:pic>
    </p:spTree>
    <p:extLst>
      <p:ext uri="{BB962C8B-B14F-4D97-AF65-F5344CB8AC3E}">
        <p14:creationId xmlns:p14="http://schemas.microsoft.com/office/powerpoint/2010/main" val="239098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b="1" dirty="0" smtClean="0">
                <a:latin typeface="Century Gothic" pitchFamily="34" charset="0"/>
              </a:rPr>
              <a:t>Hardware Used</a:t>
            </a:r>
            <a:endParaRPr lang="en-US" sz="6600" b="1" dirty="0">
              <a:latin typeface="Century Gothic" pitchFamily="34" charset="0"/>
            </a:endParaRPr>
          </a:p>
        </p:txBody>
      </p:sp>
      <p:sp>
        <p:nvSpPr>
          <p:cNvPr id="3" name="Content Placeholder 2"/>
          <p:cNvSpPr>
            <a:spLocks noGrp="1"/>
          </p:cNvSpPr>
          <p:nvPr>
            <p:ph sz="quarter" idx="1"/>
          </p:nvPr>
        </p:nvSpPr>
        <p:spPr/>
        <p:txBody>
          <a:bodyPr/>
          <a:lstStyle/>
          <a:p>
            <a:pPr marL="0" indent="0">
              <a:buNone/>
            </a:pPr>
            <a:r>
              <a:rPr lang="en-US" dirty="0" smtClean="0">
                <a:latin typeface="Century Gothic" pitchFamily="34" charset="0"/>
              </a:rPr>
              <a:t>1. Node MCU(esp8266 Module)</a:t>
            </a:r>
            <a:endParaRPr lang="en-US" dirty="0">
              <a:latin typeface="Century Gothic"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2590800"/>
            <a:ext cx="5867400" cy="3163098"/>
          </a:xfrm>
          <a:prstGeom prst="rect">
            <a:avLst/>
          </a:prstGeom>
        </p:spPr>
      </p:pic>
    </p:spTree>
    <p:extLst>
      <p:ext uri="{BB962C8B-B14F-4D97-AF65-F5344CB8AC3E}">
        <p14:creationId xmlns:p14="http://schemas.microsoft.com/office/powerpoint/2010/main" val="2935445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marL="0" indent="0">
              <a:buNone/>
            </a:pPr>
            <a:r>
              <a:rPr lang="en-US" dirty="0" smtClean="0">
                <a:latin typeface="Century Gothic" pitchFamily="34" charset="0"/>
              </a:rPr>
              <a:t>2. Flow Sensor(Operating Voltage : 3-5V)</a:t>
            </a:r>
            <a:endParaRPr lang="en-US" dirty="0">
              <a:latin typeface="Century Gothic"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2209800"/>
            <a:ext cx="5562600" cy="3962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52870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marL="0" indent="0">
              <a:buNone/>
            </a:pPr>
            <a:r>
              <a:rPr lang="en-US" dirty="0">
                <a:latin typeface="Century Gothic" pitchFamily="34" charset="0"/>
              </a:rPr>
              <a:t>3</a:t>
            </a:r>
            <a:r>
              <a:rPr lang="en-US" dirty="0" smtClean="0">
                <a:latin typeface="Century Gothic" pitchFamily="34" charset="0"/>
              </a:rPr>
              <a:t>. Servo Motor  (Operating Voltage:  3.3V)</a:t>
            </a:r>
            <a:endParaRPr lang="en-US" dirty="0">
              <a:latin typeface="Century Gothic"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09800" y="2057400"/>
            <a:ext cx="5414010" cy="44767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5197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marL="0" indent="0">
              <a:buNone/>
            </a:pPr>
            <a:r>
              <a:rPr lang="en-US" dirty="0">
                <a:latin typeface="Century Gothic" pitchFamily="34" charset="0"/>
              </a:rPr>
              <a:t>4</a:t>
            </a:r>
            <a:r>
              <a:rPr lang="en-US" dirty="0" smtClean="0">
                <a:latin typeface="Century Gothic" pitchFamily="34" charset="0"/>
              </a:rPr>
              <a:t>. RFID Reader (Radio Frequency Identification)</a:t>
            </a:r>
            <a:endParaRPr lang="en-US" dirty="0">
              <a:latin typeface="Century Gothic"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209800"/>
            <a:ext cx="6426200" cy="4114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306840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marL="0" indent="0">
              <a:buNone/>
            </a:pPr>
            <a:r>
              <a:rPr lang="en-US" dirty="0">
                <a:latin typeface="Century Gothic" pitchFamily="34" charset="0"/>
              </a:rPr>
              <a:t>5</a:t>
            </a:r>
            <a:r>
              <a:rPr lang="en-US" dirty="0" smtClean="0">
                <a:latin typeface="Century Gothic" pitchFamily="34" charset="0"/>
              </a:rPr>
              <a:t>. RFID cards</a:t>
            </a:r>
            <a:endParaRPr lang="en-US" dirty="0">
              <a:latin typeface="Century Gothic"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1828800"/>
            <a:ext cx="4572000" cy="4572000"/>
          </a:xfrm>
          <a:prstGeom prst="rect">
            <a:avLst/>
          </a:prstGeom>
        </p:spPr>
      </p:pic>
    </p:spTree>
    <p:extLst>
      <p:ext uri="{BB962C8B-B14F-4D97-AF65-F5344CB8AC3E}">
        <p14:creationId xmlns:p14="http://schemas.microsoft.com/office/powerpoint/2010/main" val="2960862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marL="0" indent="0">
              <a:buNone/>
            </a:pPr>
            <a:r>
              <a:rPr lang="en-US" dirty="0" smtClean="0">
                <a:latin typeface="Century Gothic" pitchFamily="34" charset="0"/>
              </a:rPr>
              <a:t>6. USB Cable and Jumpers</a:t>
            </a:r>
            <a:endParaRPr lang="en-US" dirty="0">
              <a:latin typeface="Century Gothic"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9600" y="2133600"/>
            <a:ext cx="3619500" cy="3429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855" y="2133600"/>
            <a:ext cx="3810000" cy="3962400"/>
          </a:xfrm>
          <a:prstGeom prst="rect">
            <a:avLst/>
          </a:prstGeom>
        </p:spPr>
      </p:pic>
    </p:spTree>
    <p:extLst>
      <p:ext uri="{BB962C8B-B14F-4D97-AF65-F5344CB8AC3E}">
        <p14:creationId xmlns:p14="http://schemas.microsoft.com/office/powerpoint/2010/main" val="2037475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par>
                          <p:cTn id="8" fill="hold">
                            <p:stCondLst>
                              <p:cond delay="2000"/>
                            </p:stCondLst>
                            <p:childTnLst>
                              <p:par>
                                <p:cTn id="9" presetID="21" presetClass="entr" presetSubtype="1"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heel(1)">
                                      <p:cBhvr>
                                        <p:cTn id="1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111</TotalTime>
  <Words>249</Words>
  <Application>Microsoft Office PowerPoint</Application>
  <PresentationFormat>On-screen Show (4:3)</PresentationFormat>
  <Paragraphs>22</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Oriel</vt:lpstr>
      <vt:lpstr>Smart Billing System for Water Suppliers.</vt:lpstr>
      <vt:lpstr>Project Description </vt:lpstr>
      <vt:lpstr>PowerPoint Presentation</vt:lpstr>
      <vt:lpstr>Hardware Used</vt:lpstr>
      <vt:lpstr>PowerPoint Presentation</vt:lpstr>
      <vt:lpstr>PowerPoint Presentation</vt:lpstr>
      <vt:lpstr>PowerPoint Presentation</vt:lpstr>
      <vt:lpstr>PowerPoint Presentation</vt:lpstr>
      <vt:lpstr>PowerPoint Presentation</vt:lpstr>
      <vt:lpstr>Connections</vt:lpstr>
      <vt:lpstr>The Following Libraries are to be included:</vt:lpstr>
      <vt:lpstr>OUTPUT (in Serial Monitor):</vt:lpstr>
      <vt:lpstr>OUTPUT (in Node RED):</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Billing System for Water Suppliers.</dc:title>
  <dc:creator>RUTHVIKA RATHOD</dc:creator>
  <cp:lastModifiedBy>RUTHVIKA RATHOD</cp:lastModifiedBy>
  <cp:revision>12</cp:revision>
  <dcterms:created xsi:type="dcterms:W3CDTF">2019-06-20T06:15:33Z</dcterms:created>
  <dcterms:modified xsi:type="dcterms:W3CDTF">2019-06-22T05:03:19Z</dcterms:modified>
</cp:coreProperties>
</file>