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2" r:id="rId2"/>
    <p:sldMasterId id="2147483738" r:id="rId3"/>
    <p:sldMasterId id="2147483786" r:id="rId4"/>
    <p:sldMasterId id="2147483804" r:id="rId5"/>
    <p:sldMasterId id="2147483845" r:id="rId6"/>
    <p:sldMasterId id="2147483862" r:id="rId7"/>
  </p:sldMasterIdLst>
  <p:sldIdLst>
    <p:sldId id="256" r:id="rId8"/>
    <p:sldId id="257" r:id="rId9"/>
    <p:sldId id="258" r:id="rId10"/>
    <p:sldId id="259" r:id="rId11"/>
    <p:sldId id="267" r:id="rId12"/>
    <p:sldId id="268" r:id="rId13"/>
    <p:sldId id="261" r:id="rId14"/>
    <p:sldId id="262" r:id="rId15"/>
    <p:sldId id="269" r:id="rId16"/>
    <p:sldId id="26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17070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48005702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354C0-9E3C-4DB5-B981-B44E4387E001}" type="datetimeFigureOut">
              <a:rPr lang="en-IN" smtClean="0"/>
              <a:t>22-06-2019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096210794"/>
      </p:ext>
    </p:extLst>
  </p:cSld>
  <p:clrMapOvr>
    <a:masterClrMapping/>
  </p:clrMapOvr>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354C0-9E3C-4DB5-B981-B44E4387E001}"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83522523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354C0-9E3C-4DB5-B981-B44E4387E001}" type="datetimeFigureOut">
              <a:rPr lang="en-IN" smtClean="0"/>
              <a:t>22-06-2019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19234864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617151442"/>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20059735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82104670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36336235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8D3A14E-FA7B-43CC-85DB-8993C6D8FB1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137452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61693554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A354C0-9E3C-4DB5-B981-B44E4387E001}"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18241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85612691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A354C0-9E3C-4DB5-B981-B44E4387E001}"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38105953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41436575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142253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1858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075291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A354C0-9E3C-4DB5-B981-B44E4387E001}"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566881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A354C0-9E3C-4DB5-B981-B44E4387E001}"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804828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021174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533868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53344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0995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0330589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4583860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077777921"/>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354C0-9E3C-4DB5-B981-B44E4387E001}" type="datetimeFigureOut">
              <a:rPr lang="en-IN" smtClean="0"/>
              <a:t>22-06-2019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867480739"/>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5634896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7059307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367745018"/>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4674612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9128557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721527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54124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0468106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6238217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2917968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5090325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7593519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1242405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456248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6224299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0755727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00814405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354C0-9E3C-4DB5-B981-B44E4387E001}" type="datetimeFigureOut">
              <a:rPr lang="en-IN" smtClean="0"/>
              <a:t>22-06-2019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5451008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026703740"/>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2113006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910934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613105735"/>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4223328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0896936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1365775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32108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685661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0186384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11979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354C0-9E3C-4DB5-B981-B44E4387E001}" type="datetimeFigureOut">
              <a:rPr lang="en-IN" smtClean="0"/>
              <a:t>22-06-2019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855410177"/>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508488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9254163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2807814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8200248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9805143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68230626"/>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354C0-9E3C-4DB5-B981-B44E4387E001}" type="datetimeFigureOut">
              <a:rPr lang="en-IN" smtClean="0"/>
              <a:t>22-06-2019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909827098"/>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354C0-9E3C-4DB5-B981-B44E4387E001}"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9303682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354C0-9E3C-4DB5-B981-B44E4387E001}" type="datetimeFigureOut">
              <a:rPr lang="en-IN" smtClean="0"/>
              <a:t>22-06-2019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12120298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66482262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354C0-9E3C-4DB5-B981-B44E4387E001}"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0701076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2452467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14612276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08000087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69265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21122877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A354C0-9E3C-4DB5-B981-B44E4387E001}"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3896607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A354C0-9E3C-4DB5-B981-B44E4387E001}"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8423686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0454483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3811262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98915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354C0-9E3C-4DB5-B981-B44E4387E001}" type="datetimeFigureOut">
              <a:rPr lang="en-IN" smtClean="0"/>
              <a:t>22-06-2019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3300892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90293944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04550586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226905603"/>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354C0-9E3C-4DB5-B981-B44E4387E001}" type="datetimeFigureOut">
              <a:rPr lang="en-IN" smtClean="0"/>
              <a:t>22-06-2019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568128441"/>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354C0-9E3C-4DB5-B981-B44E4387E001}"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4086600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354C0-9E3C-4DB5-B981-B44E4387E001}" type="datetimeFigureOut">
              <a:rPr lang="en-IN" smtClean="0"/>
              <a:t>22-06-2019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63898853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716569613"/>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8897234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64187174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605197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474452285"/>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1800004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91994686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08873762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579197608"/>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354C0-9E3C-4DB5-B981-B44E4387E001}" type="datetimeFigureOut">
              <a:rPr lang="en-IN" smtClean="0"/>
              <a:t>22-06-2019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654004063"/>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354C0-9E3C-4DB5-B981-B44E4387E001}"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72524209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354C0-9E3C-4DB5-B981-B44E4387E001}" type="datetimeFigureOut">
              <a:rPr lang="en-IN" smtClean="0"/>
              <a:t>22-06-2019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0077724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91120711"/>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Tree>
    <p:extLst>
      <p:ext uri="{BB962C8B-B14F-4D97-AF65-F5344CB8AC3E}">
        <p14:creationId xmlns:p14="http://schemas.microsoft.com/office/powerpoint/2010/main" val="13815224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82087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20477678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03036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56725528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906793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64743957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7768513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225136562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8102577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184884997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0A354C0-9E3C-4DB5-B981-B44E4387E001}" type="datetimeFigureOut">
              <a:rPr lang="en-IN" smtClean="0"/>
              <a:t>22-06-2019</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32479057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354C0-9E3C-4DB5-B981-B44E4387E001}"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3A14E-FA7B-43CC-85DB-8993C6D8FB1E}" type="slidenum">
              <a:rPr lang="en-IN" smtClean="0"/>
              <a:t>‹#›</a:t>
            </a:fld>
            <a:endParaRPr lang="en-IN"/>
          </a:p>
        </p:txBody>
      </p:sp>
    </p:spTree>
    <p:extLst>
      <p:ext uri="{BB962C8B-B14F-4D97-AF65-F5344CB8AC3E}">
        <p14:creationId xmlns:p14="http://schemas.microsoft.com/office/powerpoint/2010/main" val="48897459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5.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21" Type="http://schemas.openxmlformats.org/officeDocument/2006/relationships/image" Target="../media/image5.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4.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3.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8.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9.jp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5.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theme" Target="../theme/theme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theme" Target="../theme/theme7.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image" Target="../media/image11.png"/><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0A354C0-9E3C-4DB5-B981-B44E4387E001}" type="datetimeFigureOut">
              <a:rPr lang="en-IN" smtClean="0"/>
              <a:t>22-06-2019</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8D3A14E-FA7B-43CC-85DB-8993C6D8FB1E}" type="slidenum">
              <a:rPr lang="en-IN" smtClean="0"/>
              <a:t>‹#›</a:t>
            </a:fld>
            <a:endParaRPr lang="en-IN"/>
          </a:p>
        </p:txBody>
      </p:sp>
    </p:spTree>
    <p:extLst>
      <p:ext uri="{BB962C8B-B14F-4D97-AF65-F5344CB8AC3E}">
        <p14:creationId xmlns:p14="http://schemas.microsoft.com/office/powerpoint/2010/main" val="270196580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0A354C0-9E3C-4DB5-B981-B44E4387E001}" type="datetimeFigureOut">
              <a:rPr lang="en-IN" smtClean="0"/>
              <a:t>22-06-2019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8D3A14E-FA7B-43CC-85DB-8993C6D8FB1E}" type="slidenum">
              <a:rPr lang="en-IN" smtClean="0"/>
              <a:t>‹#›</a:t>
            </a:fld>
            <a:endParaRPr lang="en-IN"/>
          </a:p>
        </p:txBody>
      </p:sp>
    </p:spTree>
    <p:extLst>
      <p:ext uri="{BB962C8B-B14F-4D97-AF65-F5344CB8AC3E}">
        <p14:creationId xmlns:p14="http://schemas.microsoft.com/office/powerpoint/2010/main" val="194341793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0A354C0-9E3C-4DB5-B981-B44E4387E001}" type="datetimeFigureOut">
              <a:rPr lang="en-IN" smtClean="0"/>
              <a:t>22-06-2019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8D3A14E-FA7B-43CC-85DB-8993C6D8FB1E}" type="slidenum">
              <a:rPr lang="en-IN" smtClean="0"/>
              <a:t>‹#›</a:t>
            </a:fld>
            <a:endParaRPr lang="en-IN"/>
          </a:p>
        </p:txBody>
      </p:sp>
    </p:spTree>
    <p:extLst>
      <p:ext uri="{BB962C8B-B14F-4D97-AF65-F5344CB8AC3E}">
        <p14:creationId xmlns:p14="http://schemas.microsoft.com/office/powerpoint/2010/main" val="1969873293"/>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0A354C0-9E3C-4DB5-B981-B44E4387E001}" type="datetimeFigureOut">
              <a:rPr lang="en-IN" smtClean="0"/>
              <a:t>22-06-2019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D3A14E-FA7B-43CC-85DB-8993C6D8FB1E}" type="slidenum">
              <a:rPr lang="en-IN" smtClean="0"/>
              <a:t>‹#›</a:t>
            </a:fld>
            <a:endParaRPr lang="en-IN"/>
          </a:p>
        </p:txBody>
      </p:sp>
    </p:spTree>
    <p:extLst>
      <p:ext uri="{BB962C8B-B14F-4D97-AF65-F5344CB8AC3E}">
        <p14:creationId xmlns:p14="http://schemas.microsoft.com/office/powerpoint/2010/main" val="4167498130"/>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0A354C0-9E3C-4DB5-B981-B44E4387E001}" type="datetimeFigureOut">
              <a:rPr lang="en-IN" smtClean="0"/>
              <a:t>22-06-2019</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8D3A14E-FA7B-43CC-85DB-8993C6D8FB1E}"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918898"/>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A354C0-9E3C-4DB5-B981-B44E4387E001}" type="datetimeFigureOut">
              <a:rPr lang="en-IN" smtClean="0"/>
              <a:t>22-06-2019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D3A14E-FA7B-43CC-85DB-8993C6D8FB1E}" type="slidenum">
              <a:rPr lang="en-IN" smtClean="0"/>
              <a:t>‹#›</a:t>
            </a:fld>
            <a:endParaRPr lang="en-IN"/>
          </a:p>
        </p:txBody>
      </p:sp>
    </p:spTree>
    <p:extLst>
      <p:ext uri="{BB962C8B-B14F-4D97-AF65-F5344CB8AC3E}">
        <p14:creationId xmlns:p14="http://schemas.microsoft.com/office/powerpoint/2010/main" val="169455017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0A354C0-9E3C-4DB5-B981-B44E4387E001}" type="datetimeFigureOut">
              <a:rPr lang="en-IN" smtClean="0"/>
              <a:t>22-06-2019</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D3A14E-FA7B-43CC-85DB-8993C6D8FB1E}" type="slidenum">
              <a:rPr lang="en-IN" smtClean="0"/>
              <a:t>‹#›</a:t>
            </a:fld>
            <a:endParaRPr lang="en-IN"/>
          </a:p>
        </p:txBody>
      </p:sp>
    </p:spTree>
    <p:extLst>
      <p:ext uri="{BB962C8B-B14F-4D97-AF65-F5344CB8AC3E}">
        <p14:creationId xmlns:p14="http://schemas.microsoft.com/office/powerpoint/2010/main" val="2141619342"/>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0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8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EBB253-5A40-471F-9F08-07142F720DD0}"/>
              </a:ext>
            </a:extLst>
          </p:cNvPr>
          <p:cNvSpPr>
            <a:spLocks noGrp="1"/>
          </p:cNvSpPr>
          <p:nvPr>
            <p:ph type="ctrTitle"/>
          </p:nvPr>
        </p:nvSpPr>
        <p:spPr/>
        <p:txBody>
          <a:bodyPr>
            <a:normAutofit fontScale="90000"/>
          </a:bodyPr>
          <a:lstStyle/>
          <a:p>
            <a:r>
              <a:rPr lang="en-US" dirty="0"/>
              <a:t>Automatic vehicle alert system using ibm cloud</a:t>
            </a:r>
            <a:endParaRPr lang="en-IN" dirty="0"/>
          </a:p>
        </p:txBody>
      </p:sp>
      <p:sp>
        <p:nvSpPr>
          <p:cNvPr id="3" name="Subtitle 2">
            <a:extLst>
              <a:ext uri="{FF2B5EF4-FFF2-40B4-BE49-F238E27FC236}">
                <a16:creationId xmlns:a16="http://schemas.microsoft.com/office/drawing/2014/main" xmlns="" id="{B1427BE1-CFE4-40B0-AFF1-105297C5A39D}"/>
              </a:ext>
            </a:extLst>
          </p:cNvPr>
          <p:cNvSpPr>
            <a:spLocks noGrp="1"/>
          </p:cNvSpPr>
          <p:nvPr>
            <p:ph type="subTitle" idx="1"/>
          </p:nvPr>
        </p:nvSpPr>
        <p:spPr/>
        <p:txBody>
          <a:bodyPr>
            <a:normAutofit/>
          </a:bodyPr>
          <a:lstStyle/>
          <a:p>
            <a:pPr lvl="8"/>
            <a:r>
              <a:rPr lang="en-US" sz="2400" dirty="0"/>
              <a:t>By Team Gryffindor</a:t>
            </a:r>
            <a:endParaRPr lang="en-IN" sz="2400" dirty="0"/>
          </a:p>
        </p:txBody>
      </p:sp>
    </p:spTree>
    <p:extLst>
      <p:ext uri="{BB962C8B-B14F-4D97-AF65-F5344CB8AC3E}">
        <p14:creationId xmlns:p14="http://schemas.microsoft.com/office/powerpoint/2010/main" val="2276738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05051B8-AF95-498C-95B6-328D538D1F0D}"/>
              </a:ext>
            </a:extLst>
          </p:cNvPr>
          <p:cNvSpPr txBox="1"/>
          <p:nvPr/>
        </p:nvSpPr>
        <p:spPr>
          <a:xfrm>
            <a:off x="1491449" y="1731146"/>
            <a:ext cx="8646849" cy="4093428"/>
          </a:xfrm>
          <a:prstGeom prst="rect">
            <a:avLst/>
          </a:prstGeom>
          <a:noFill/>
        </p:spPr>
        <p:txBody>
          <a:bodyPr wrap="square" rtlCol="0">
            <a:spAutoFit/>
          </a:bodyPr>
          <a:lstStyle/>
          <a:p>
            <a:r>
              <a:rPr lang="en-IN" sz="2000" dirty="0"/>
              <a:t>In this project we are using Node MCU, Arduino UNO, Accelerometer, GPS module to store the location of the vehicle and to send the immediate alert message to the nearby hospitals, police stations…etc. Here we use serial communication to send the information from Arduino to Node MCU. </a:t>
            </a:r>
          </a:p>
          <a:p>
            <a:r>
              <a:rPr lang="en-IN" sz="2000" dirty="0"/>
              <a:t>The Arduino receives the latitude and longitude values of the vehicle from the gps module. The accelerometer reads the xyz axis values. These values are read by Arduino. The xyz values are compared with the condition given in the code to check whether the vehicle is met with an accident or not.</a:t>
            </a:r>
          </a:p>
          <a:p>
            <a:r>
              <a:rPr lang="en-IN" sz="2000" dirty="0"/>
              <a:t>If the vehicle is met with an accident, latitude and longitude values are copied to the NodeMCU and message is sent to the nearby  police stations, hospitals using msg91 application. The gps location of the vehicle is continuously stored in the IBM cloud.</a:t>
            </a:r>
          </a:p>
          <a:p>
            <a:endParaRPr lang="en-IN" sz="2000" dirty="0"/>
          </a:p>
        </p:txBody>
      </p:sp>
      <p:sp>
        <p:nvSpPr>
          <p:cNvPr id="3" name="TextBox 2">
            <a:extLst>
              <a:ext uri="{FF2B5EF4-FFF2-40B4-BE49-F238E27FC236}">
                <a16:creationId xmlns:a16="http://schemas.microsoft.com/office/drawing/2014/main" xmlns="" id="{9AF23C5D-60C3-4F4D-84A9-6627AF0828ED}"/>
              </a:ext>
            </a:extLst>
          </p:cNvPr>
          <p:cNvSpPr txBox="1"/>
          <p:nvPr/>
        </p:nvSpPr>
        <p:spPr>
          <a:xfrm>
            <a:off x="1464816" y="355107"/>
            <a:ext cx="3755254" cy="584775"/>
          </a:xfrm>
          <a:prstGeom prst="rect">
            <a:avLst/>
          </a:prstGeom>
          <a:noFill/>
        </p:spPr>
        <p:txBody>
          <a:bodyPr wrap="square" rtlCol="0">
            <a:spAutoFit/>
          </a:bodyPr>
          <a:lstStyle/>
          <a:p>
            <a:r>
              <a:rPr lang="en-US" sz="3200" dirty="0"/>
              <a:t>Working:</a:t>
            </a:r>
            <a:endParaRPr lang="en-IN" sz="3200" dirty="0"/>
          </a:p>
        </p:txBody>
      </p:sp>
    </p:spTree>
    <p:extLst>
      <p:ext uri="{BB962C8B-B14F-4D97-AF65-F5344CB8AC3E}">
        <p14:creationId xmlns:p14="http://schemas.microsoft.com/office/powerpoint/2010/main" val="28311836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FC24169-E0A7-4705-B397-0AFF847539E1}"/>
              </a:ext>
            </a:extLst>
          </p:cNvPr>
          <p:cNvPicPr>
            <a:picLocks noChangeAspect="1"/>
          </p:cNvPicPr>
          <p:nvPr/>
        </p:nvPicPr>
        <p:blipFill rotWithShape="1">
          <a:blip r:embed="rId2">
            <a:extLst>
              <a:ext uri="{28A0092B-C50C-407E-A947-70E740481C1C}">
                <a14:useLocalDpi xmlns:a14="http://schemas.microsoft.com/office/drawing/2010/main" val="0"/>
              </a:ext>
            </a:extLst>
          </a:blip>
          <a:srcRect t="28580" b="7828"/>
          <a:stretch/>
        </p:blipFill>
        <p:spPr>
          <a:xfrm>
            <a:off x="3480047" y="1222899"/>
            <a:ext cx="5956916" cy="4412201"/>
          </a:xfrm>
          <a:prstGeom prst="rect">
            <a:avLst/>
          </a:prstGeom>
        </p:spPr>
      </p:pic>
    </p:spTree>
    <p:extLst>
      <p:ext uri="{BB962C8B-B14F-4D97-AF65-F5344CB8AC3E}">
        <p14:creationId xmlns:p14="http://schemas.microsoft.com/office/powerpoint/2010/main" val="7820126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B282889-FDB4-4C7B-B291-196F674DA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370" y="1504256"/>
            <a:ext cx="5060272" cy="3307441"/>
          </a:xfrm>
          <a:prstGeom prst="rect">
            <a:avLst/>
          </a:prstGeom>
        </p:spPr>
      </p:pic>
      <p:pic>
        <p:nvPicPr>
          <p:cNvPr id="7" name="Picture 6">
            <a:extLst>
              <a:ext uri="{FF2B5EF4-FFF2-40B4-BE49-F238E27FC236}">
                <a16:creationId xmlns:a16="http://schemas.microsoft.com/office/drawing/2014/main" xmlns="" id="{075A0A9A-C24C-457C-B422-2F2A069F9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30763">
            <a:off x="1896164" y="2056867"/>
            <a:ext cx="3368890" cy="2367305"/>
          </a:xfrm>
          <a:prstGeom prst="rect">
            <a:avLst/>
          </a:prstGeom>
        </p:spPr>
      </p:pic>
    </p:spTree>
    <p:extLst>
      <p:ext uri="{BB962C8B-B14F-4D97-AF65-F5344CB8AC3E}">
        <p14:creationId xmlns:p14="http://schemas.microsoft.com/office/powerpoint/2010/main" val="7381824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B624E21-C134-476D-AA38-9CF4AB0C85A0}"/>
              </a:ext>
            </a:extLst>
          </p:cNvPr>
          <p:cNvSpPr txBox="1"/>
          <p:nvPr/>
        </p:nvSpPr>
        <p:spPr>
          <a:xfrm>
            <a:off x="887767" y="621437"/>
            <a:ext cx="3965359" cy="584775"/>
          </a:xfrm>
          <a:prstGeom prst="rect">
            <a:avLst/>
          </a:prstGeom>
          <a:noFill/>
        </p:spPr>
        <p:txBody>
          <a:bodyPr wrap="square" rtlCol="0">
            <a:spAutoFit/>
          </a:bodyPr>
          <a:lstStyle/>
          <a:p>
            <a:r>
              <a:rPr lang="en-US" sz="3200" dirty="0"/>
              <a:t>Our Project Aims at:</a:t>
            </a:r>
            <a:endParaRPr lang="en-IN" sz="3200" dirty="0"/>
          </a:p>
        </p:txBody>
      </p:sp>
      <p:sp>
        <p:nvSpPr>
          <p:cNvPr id="4" name="TextBox 3">
            <a:extLst>
              <a:ext uri="{FF2B5EF4-FFF2-40B4-BE49-F238E27FC236}">
                <a16:creationId xmlns:a16="http://schemas.microsoft.com/office/drawing/2014/main" xmlns="" id="{8120C08C-7E15-43B6-91EC-C862150D1FB5}"/>
              </a:ext>
            </a:extLst>
          </p:cNvPr>
          <p:cNvSpPr txBox="1"/>
          <p:nvPr/>
        </p:nvSpPr>
        <p:spPr>
          <a:xfrm flipH="1">
            <a:off x="1945539" y="1775534"/>
            <a:ext cx="7615711"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Using </a:t>
            </a:r>
            <a:r>
              <a:rPr lang="en-US" sz="2800" dirty="0" err="1"/>
              <a:t>Iot</a:t>
            </a:r>
            <a:r>
              <a:rPr lang="en-US" sz="2800" dirty="0"/>
              <a:t> as a platform to store real time data</a:t>
            </a:r>
          </a:p>
          <a:p>
            <a:pPr marL="285750" indent="-285750">
              <a:buFont typeface="Arial" panose="020B0604020202020204" pitchFamily="34" charset="0"/>
              <a:buChar char="•"/>
            </a:pPr>
            <a:r>
              <a:rPr lang="en-US" sz="2800" dirty="0"/>
              <a:t>Making an alert system</a:t>
            </a:r>
          </a:p>
          <a:p>
            <a:r>
              <a:rPr lang="en-US" sz="2800" dirty="0"/>
              <a:t>Sending the location of the accident to the nearby rescue systems</a:t>
            </a:r>
          </a:p>
          <a:p>
            <a:r>
              <a:rPr lang="en-US" sz="2800" dirty="0"/>
              <a:t> </a:t>
            </a:r>
            <a:endParaRPr lang="en-IN" sz="2800" dirty="0"/>
          </a:p>
        </p:txBody>
      </p:sp>
    </p:spTree>
    <p:extLst>
      <p:ext uri="{BB962C8B-B14F-4D97-AF65-F5344CB8AC3E}">
        <p14:creationId xmlns:p14="http://schemas.microsoft.com/office/powerpoint/2010/main" val="1246536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29CE381-7351-4220-BCFA-6385E66F969D}"/>
              </a:ext>
            </a:extLst>
          </p:cNvPr>
          <p:cNvSpPr txBox="1"/>
          <p:nvPr/>
        </p:nvSpPr>
        <p:spPr>
          <a:xfrm>
            <a:off x="1313895" y="887767"/>
            <a:ext cx="5743853" cy="1077218"/>
          </a:xfrm>
          <a:prstGeom prst="rect">
            <a:avLst/>
          </a:prstGeom>
          <a:noFill/>
        </p:spPr>
        <p:txBody>
          <a:bodyPr wrap="square" rtlCol="0">
            <a:spAutoFit/>
          </a:bodyPr>
          <a:lstStyle/>
          <a:p>
            <a:r>
              <a:rPr lang="en-US" sz="3200" dirty="0"/>
              <a:t>Hardware components:</a:t>
            </a:r>
          </a:p>
          <a:p>
            <a:endParaRPr lang="en-IN" sz="3200" dirty="0"/>
          </a:p>
        </p:txBody>
      </p:sp>
      <p:sp>
        <p:nvSpPr>
          <p:cNvPr id="3" name="TextBox 2">
            <a:extLst>
              <a:ext uri="{FF2B5EF4-FFF2-40B4-BE49-F238E27FC236}">
                <a16:creationId xmlns:a16="http://schemas.microsoft.com/office/drawing/2014/main" xmlns="" id="{79A8F5EA-4439-4295-960E-24DA4E1B4F29}"/>
              </a:ext>
            </a:extLst>
          </p:cNvPr>
          <p:cNvSpPr txBox="1"/>
          <p:nvPr/>
        </p:nvSpPr>
        <p:spPr>
          <a:xfrm>
            <a:off x="1393794" y="2246050"/>
            <a:ext cx="9587883" cy="1815882"/>
          </a:xfrm>
          <a:prstGeom prst="rect">
            <a:avLst/>
          </a:prstGeom>
          <a:noFill/>
        </p:spPr>
        <p:txBody>
          <a:bodyPr wrap="square" rtlCol="0">
            <a:spAutoFit/>
          </a:bodyPr>
          <a:lstStyle/>
          <a:p>
            <a:pPr marL="285750" indent="-285750">
              <a:buFont typeface="Wingdings" panose="05000000000000000000" pitchFamily="2" charset="2"/>
              <a:buChar char="§"/>
            </a:pPr>
            <a:r>
              <a:rPr lang="en-US" sz="2800" dirty="0"/>
              <a:t> Arduino</a:t>
            </a:r>
          </a:p>
          <a:p>
            <a:pPr marL="285750" indent="-285750">
              <a:buFont typeface="Wingdings" panose="05000000000000000000" pitchFamily="2" charset="2"/>
              <a:buChar char="§"/>
            </a:pPr>
            <a:r>
              <a:rPr lang="en-US" sz="2800" dirty="0"/>
              <a:t>Node MCU</a:t>
            </a:r>
          </a:p>
          <a:p>
            <a:pPr marL="285750" indent="-285750">
              <a:buFont typeface="Wingdings" panose="05000000000000000000" pitchFamily="2" charset="2"/>
              <a:buChar char="§"/>
            </a:pPr>
            <a:r>
              <a:rPr lang="en-US" sz="2800" dirty="0"/>
              <a:t>GPS Module- NEO-6m</a:t>
            </a:r>
          </a:p>
          <a:p>
            <a:pPr marL="285750" indent="-285750">
              <a:buFont typeface="Wingdings" panose="05000000000000000000" pitchFamily="2" charset="2"/>
              <a:buChar char="§"/>
            </a:pPr>
            <a:r>
              <a:rPr lang="en-US" sz="2800" dirty="0"/>
              <a:t>Accelerometer- ADXL-335</a:t>
            </a:r>
            <a:endParaRPr lang="en-IN" sz="2800" dirty="0"/>
          </a:p>
        </p:txBody>
      </p:sp>
    </p:spTree>
    <p:extLst>
      <p:ext uri="{BB962C8B-B14F-4D97-AF65-F5344CB8AC3E}">
        <p14:creationId xmlns:p14="http://schemas.microsoft.com/office/powerpoint/2010/main" val="13117170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E1316B-C26C-4928-9AC3-8B3F3611B9E8}"/>
              </a:ext>
            </a:extLst>
          </p:cNvPr>
          <p:cNvSpPr txBox="1"/>
          <p:nvPr/>
        </p:nvSpPr>
        <p:spPr>
          <a:xfrm>
            <a:off x="648069" y="834501"/>
            <a:ext cx="7670307" cy="1077218"/>
          </a:xfrm>
          <a:prstGeom prst="rect">
            <a:avLst/>
          </a:prstGeom>
          <a:noFill/>
        </p:spPr>
        <p:txBody>
          <a:bodyPr wrap="square" rtlCol="0">
            <a:spAutoFit/>
          </a:bodyPr>
          <a:lstStyle/>
          <a:p>
            <a:r>
              <a:rPr lang="en-US" sz="3200" dirty="0"/>
              <a:t>Software Components:</a:t>
            </a:r>
          </a:p>
          <a:p>
            <a:endParaRPr lang="en-IN" sz="3200" dirty="0"/>
          </a:p>
        </p:txBody>
      </p:sp>
      <p:sp>
        <p:nvSpPr>
          <p:cNvPr id="3" name="TextBox 2">
            <a:extLst>
              <a:ext uri="{FF2B5EF4-FFF2-40B4-BE49-F238E27FC236}">
                <a16:creationId xmlns:a16="http://schemas.microsoft.com/office/drawing/2014/main" xmlns="" id="{AACD7A62-74CE-4190-9281-E90BD2DB8B8A}"/>
              </a:ext>
            </a:extLst>
          </p:cNvPr>
          <p:cNvSpPr txBox="1"/>
          <p:nvPr/>
        </p:nvSpPr>
        <p:spPr>
          <a:xfrm>
            <a:off x="1568389" y="2148396"/>
            <a:ext cx="3737499"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Arduino IDE</a:t>
            </a:r>
          </a:p>
          <a:p>
            <a:pPr marL="285750" indent="-285750">
              <a:buFont typeface="Arial" panose="020B0604020202020204" pitchFamily="34" charset="0"/>
              <a:buChar char="•"/>
            </a:pPr>
            <a:r>
              <a:rPr lang="en-US" sz="2800" dirty="0"/>
              <a:t>IBM Cloud</a:t>
            </a:r>
          </a:p>
          <a:p>
            <a:pPr marL="285750" indent="-285750">
              <a:buFont typeface="Arial" panose="020B0604020202020204" pitchFamily="34" charset="0"/>
              <a:buChar char="•"/>
            </a:pPr>
            <a:r>
              <a:rPr lang="en-US" sz="2800" dirty="0"/>
              <a:t>msg91</a:t>
            </a:r>
            <a:endParaRPr lang="en-IN" sz="2800" dirty="0"/>
          </a:p>
        </p:txBody>
      </p:sp>
    </p:spTree>
    <p:extLst>
      <p:ext uri="{BB962C8B-B14F-4D97-AF65-F5344CB8AC3E}">
        <p14:creationId xmlns:p14="http://schemas.microsoft.com/office/powerpoint/2010/main" val="1284470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95C00F3-9DFC-4E00-B111-BD0848ECF0CD}"/>
              </a:ext>
            </a:extLst>
          </p:cNvPr>
          <p:cNvSpPr txBox="1"/>
          <p:nvPr/>
        </p:nvSpPr>
        <p:spPr>
          <a:xfrm>
            <a:off x="887767" y="550416"/>
            <a:ext cx="3559946" cy="369332"/>
          </a:xfrm>
          <a:prstGeom prst="rect">
            <a:avLst/>
          </a:prstGeom>
          <a:noFill/>
        </p:spPr>
        <p:txBody>
          <a:bodyPr wrap="square" rtlCol="0">
            <a:spAutoFit/>
          </a:bodyPr>
          <a:lstStyle/>
          <a:p>
            <a:r>
              <a:rPr lang="en-US" dirty="0"/>
              <a:t>Arduino UNO:</a:t>
            </a:r>
            <a:endParaRPr lang="en-IN" dirty="0"/>
          </a:p>
        </p:txBody>
      </p:sp>
      <p:sp>
        <p:nvSpPr>
          <p:cNvPr id="3" name="TextBox 2">
            <a:extLst>
              <a:ext uri="{FF2B5EF4-FFF2-40B4-BE49-F238E27FC236}">
                <a16:creationId xmlns:a16="http://schemas.microsoft.com/office/drawing/2014/main" xmlns="" id="{1008B9C0-44E9-498E-8AD4-17FED4E3C372}"/>
              </a:ext>
            </a:extLst>
          </p:cNvPr>
          <p:cNvSpPr txBox="1"/>
          <p:nvPr/>
        </p:nvSpPr>
        <p:spPr>
          <a:xfrm>
            <a:off x="887767" y="1606858"/>
            <a:ext cx="5208233"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Arduino Uno is a microcontroller board based on the ATmega328 . </a:t>
            </a:r>
          </a:p>
          <a:p>
            <a:pPr marL="285750" indent="-285750">
              <a:buFont typeface="Arial" panose="020B0604020202020204" pitchFamily="34" charset="0"/>
              <a:buChar char="•"/>
            </a:pPr>
            <a:r>
              <a:rPr lang="en-US" dirty="0"/>
              <a:t>It has14 digital input/output pins (of which 6 can be used as PWM outputs), 6 analog inputs, a 16 MHz crystal oscillator, a USB connection, a power jack, an ICSP header, and a reset button. </a:t>
            </a:r>
          </a:p>
          <a:p>
            <a:pPr marL="285750" indent="-285750">
              <a:buFont typeface="Arial" panose="020B0604020202020204" pitchFamily="34" charset="0"/>
              <a:buChar char="•"/>
            </a:pPr>
            <a:r>
              <a:rPr lang="en-US" dirty="0"/>
              <a:t>It contains everything needed to support the</a:t>
            </a:r>
          </a:p>
          <a:p>
            <a:r>
              <a:rPr lang="en-US" dirty="0"/>
              <a:t>     microcontroller; simply connect it to a computer                                     with a USB cable or power it with a AC-to-DC </a:t>
            </a:r>
          </a:p>
          <a:p>
            <a:r>
              <a:rPr lang="en-US" dirty="0"/>
              <a:t>      adapter  or battery to get started.</a:t>
            </a:r>
          </a:p>
          <a:p>
            <a:pPr marL="285750" indent="-285750">
              <a:buFont typeface="Arial" panose="020B0604020202020204" pitchFamily="34" charset="0"/>
              <a:buChar char="•"/>
            </a:pPr>
            <a:r>
              <a:rPr lang="en-US" dirty="0"/>
              <a:t> The Uno differs from all preceding boards in that it does not use the FTDI USB-to-serial driver chip.</a:t>
            </a:r>
          </a:p>
          <a:p>
            <a:pPr marL="285750" indent="-285750">
              <a:buFont typeface="Arial" panose="020B0604020202020204" pitchFamily="34" charset="0"/>
              <a:buChar char="•"/>
            </a:pPr>
            <a:r>
              <a:rPr lang="en-US" dirty="0"/>
              <a:t>Instead, it features the Atmega16U2 (Atmega8U2 up to version R2)programmed as a USB-to-serial converter.</a:t>
            </a:r>
            <a:endParaRPr lang="en-IN" dirty="0"/>
          </a:p>
        </p:txBody>
      </p:sp>
      <p:pic>
        <p:nvPicPr>
          <p:cNvPr id="4" name="Picture 3" descr="File:ArduinoUno r2 front.jpg">
            <a:extLst>
              <a:ext uri="{FF2B5EF4-FFF2-40B4-BE49-F238E27FC236}">
                <a16:creationId xmlns:a16="http://schemas.microsoft.com/office/drawing/2014/main" xmlns="" id="{D8AF5B00-D8C8-45C2-9DE8-0311820DD8C1}"/>
              </a:ext>
            </a:extLst>
          </p:cNvPr>
          <p:cNvPicPr/>
          <p:nvPr/>
        </p:nvPicPr>
        <p:blipFill>
          <a:blip r:embed="rId2"/>
          <a:srcRect/>
          <a:stretch>
            <a:fillRect/>
          </a:stretch>
        </p:blipFill>
        <p:spPr bwMode="auto">
          <a:xfrm>
            <a:off x="6871871" y="1855553"/>
            <a:ext cx="4076700" cy="3146894"/>
          </a:xfrm>
          <a:prstGeom prst="rect">
            <a:avLst/>
          </a:prstGeom>
          <a:noFill/>
          <a:ln w="9525">
            <a:noFill/>
            <a:miter lim="800000"/>
            <a:headEnd/>
            <a:tailEnd/>
          </a:ln>
        </p:spPr>
      </p:pic>
    </p:spTree>
    <p:extLst>
      <p:ext uri="{BB962C8B-B14F-4D97-AF65-F5344CB8AC3E}">
        <p14:creationId xmlns:p14="http://schemas.microsoft.com/office/powerpoint/2010/main" val="6186853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3551952-23E8-4BF3-9B4C-7473F8663AC8}"/>
              </a:ext>
            </a:extLst>
          </p:cNvPr>
          <p:cNvSpPr txBox="1"/>
          <p:nvPr/>
        </p:nvSpPr>
        <p:spPr>
          <a:xfrm>
            <a:off x="1464816" y="488272"/>
            <a:ext cx="3204838" cy="369332"/>
          </a:xfrm>
          <a:prstGeom prst="rect">
            <a:avLst/>
          </a:prstGeom>
          <a:noFill/>
        </p:spPr>
        <p:txBody>
          <a:bodyPr wrap="square" rtlCol="0">
            <a:spAutoFit/>
          </a:bodyPr>
          <a:lstStyle/>
          <a:p>
            <a:r>
              <a:rPr lang="en-US" dirty="0"/>
              <a:t>Node MCU:</a:t>
            </a:r>
            <a:endParaRPr lang="en-IN" dirty="0"/>
          </a:p>
        </p:txBody>
      </p:sp>
      <p:sp>
        <p:nvSpPr>
          <p:cNvPr id="3" name="TextBox 2">
            <a:extLst>
              <a:ext uri="{FF2B5EF4-FFF2-40B4-BE49-F238E27FC236}">
                <a16:creationId xmlns:a16="http://schemas.microsoft.com/office/drawing/2014/main" xmlns="" id="{5229A09A-A272-483D-97BF-8389FC0A1A3E}"/>
              </a:ext>
            </a:extLst>
          </p:cNvPr>
          <p:cNvSpPr txBox="1"/>
          <p:nvPr/>
        </p:nvSpPr>
        <p:spPr>
          <a:xfrm>
            <a:off x="1189608" y="1281915"/>
            <a:ext cx="4785064" cy="5355312"/>
          </a:xfrm>
          <a:prstGeom prst="rect">
            <a:avLst/>
          </a:prstGeom>
          <a:noFill/>
        </p:spPr>
        <p:txBody>
          <a:bodyPr wrap="square" rtlCol="0">
            <a:spAutoFit/>
          </a:bodyPr>
          <a:lstStyle/>
          <a:p>
            <a:pPr marL="285750" indent="-285750">
              <a:buFont typeface="Wingdings" panose="05000000000000000000" pitchFamily="2" charset="2"/>
              <a:buChar char="§"/>
            </a:pPr>
            <a:r>
              <a:rPr lang="en-IN" dirty="0"/>
              <a:t>NodeMCU is an open source </a:t>
            </a:r>
            <a:r>
              <a:rPr lang="en-IN" u="sng" dirty="0"/>
              <a:t>LUA</a:t>
            </a:r>
            <a:r>
              <a:rPr lang="en-IN" dirty="0"/>
              <a:t> based firmware developed for ESP8266 Wi-Fi chip. </a:t>
            </a:r>
          </a:p>
          <a:p>
            <a:pPr marL="285750" indent="-285750">
              <a:buFont typeface="Wingdings" panose="05000000000000000000" pitchFamily="2" charset="2"/>
              <a:buChar char="§"/>
            </a:pPr>
            <a:r>
              <a:rPr lang="en-IN" dirty="0"/>
              <a:t>By exploring functionality with ESP8266 chip, NodeMCU firmware comes with ESP8266 Development board/kit i.e. NodeMCU Development board. </a:t>
            </a:r>
          </a:p>
          <a:p>
            <a:pPr marL="285750" indent="-285750">
              <a:buFont typeface="Wingdings" panose="05000000000000000000" pitchFamily="2" charset="2"/>
              <a:buChar char="§"/>
            </a:pPr>
            <a:r>
              <a:rPr lang="en-IN" dirty="0"/>
              <a:t>Since NodeMCU is open source platform, their hardware design is open for edit/modify/build.</a:t>
            </a:r>
          </a:p>
          <a:p>
            <a:pPr marL="285750" indent="-285750">
              <a:buFont typeface="Wingdings" panose="05000000000000000000" pitchFamily="2" charset="2"/>
              <a:buChar char="§"/>
            </a:pPr>
            <a:r>
              <a:rPr lang="en-IN" dirty="0"/>
              <a:t>NodeMCU Dev Kit/board consist of ESP8266 Wi-Fi enabled chip. </a:t>
            </a:r>
          </a:p>
          <a:p>
            <a:pPr marL="285750" indent="-285750">
              <a:buFont typeface="Wingdings" panose="05000000000000000000" pitchFamily="2" charset="2"/>
              <a:buChar char="§"/>
            </a:pPr>
            <a:r>
              <a:rPr lang="en-IN" dirty="0"/>
              <a:t>The </a:t>
            </a:r>
            <a:r>
              <a:rPr lang="en-IN" b="1" dirty="0"/>
              <a:t>ESP8266</a:t>
            </a:r>
            <a:r>
              <a:rPr lang="en-IN" dirty="0"/>
              <a:t> is a low-cost </a:t>
            </a:r>
            <a:r>
              <a:rPr lang="en-IN" u="sng" dirty="0"/>
              <a:t>Wi-Fi</a:t>
            </a:r>
            <a:r>
              <a:rPr lang="en-IN" dirty="0"/>
              <a:t> chip developed by Espressif Systems with TCP/IP protocol.</a:t>
            </a:r>
          </a:p>
          <a:p>
            <a:pPr marL="285750" indent="-285750">
              <a:buFont typeface="Wingdings" panose="05000000000000000000" pitchFamily="2" charset="2"/>
              <a:buChar char="§"/>
            </a:pPr>
            <a:r>
              <a:rPr lang="en-IN" dirty="0"/>
              <a:t>NodeMCU Dev Kit has </a:t>
            </a:r>
            <a:r>
              <a:rPr lang="en-IN" b="1" dirty="0"/>
              <a:t>Arduino like</a:t>
            </a:r>
            <a:r>
              <a:rPr lang="en-IN" dirty="0"/>
              <a:t> Analog (i.e. A0) and Digital (D0-D8) pins on its board.</a:t>
            </a:r>
          </a:p>
          <a:p>
            <a:pPr marL="285750" indent="-285750">
              <a:buFont typeface="Wingdings" panose="05000000000000000000" pitchFamily="2" charset="2"/>
              <a:buChar char="§"/>
            </a:pPr>
            <a:r>
              <a:rPr lang="en-IN" dirty="0"/>
              <a:t>It supports serial communication protocols i.e. UART, SPI, I2C etc. </a:t>
            </a:r>
          </a:p>
          <a:p>
            <a:pPr marL="285750" indent="-285750">
              <a:buFont typeface="Wingdings" panose="05000000000000000000" pitchFamily="2" charset="2"/>
              <a:buChar char="§"/>
            </a:pPr>
            <a:endParaRPr lang="en-IN" dirty="0"/>
          </a:p>
        </p:txBody>
      </p:sp>
      <p:pic>
        <p:nvPicPr>
          <p:cNvPr id="4" name="Picture 3" descr="NodeMCU Dev Board v1.0">
            <a:extLst>
              <a:ext uri="{FF2B5EF4-FFF2-40B4-BE49-F238E27FC236}">
                <a16:creationId xmlns:a16="http://schemas.microsoft.com/office/drawing/2014/main" xmlns="" id="{9620FCB6-5F41-448F-A3C7-B9FDAA1C1E00}"/>
              </a:ext>
            </a:extLst>
          </p:cNvPr>
          <p:cNvPicPr/>
          <p:nvPr/>
        </p:nvPicPr>
        <p:blipFill>
          <a:blip r:embed="rId2"/>
          <a:srcRect/>
          <a:stretch>
            <a:fillRect/>
          </a:stretch>
        </p:blipFill>
        <p:spPr bwMode="auto">
          <a:xfrm>
            <a:off x="5974672" y="1369587"/>
            <a:ext cx="5731510" cy="4019159"/>
          </a:xfrm>
          <a:prstGeom prst="rect">
            <a:avLst/>
          </a:prstGeom>
          <a:noFill/>
          <a:ln w="9525">
            <a:noFill/>
            <a:miter lim="800000"/>
            <a:headEnd/>
            <a:tailEnd/>
          </a:ln>
        </p:spPr>
      </p:pic>
    </p:spTree>
    <p:extLst>
      <p:ext uri="{BB962C8B-B14F-4D97-AF65-F5344CB8AC3E}">
        <p14:creationId xmlns:p14="http://schemas.microsoft.com/office/powerpoint/2010/main" val="9229229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E56644D-2306-4420-85C7-D904A08E5CE4}"/>
              </a:ext>
            </a:extLst>
          </p:cNvPr>
          <p:cNvSpPr txBox="1"/>
          <p:nvPr/>
        </p:nvSpPr>
        <p:spPr>
          <a:xfrm>
            <a:off x="1580226" y="825623"/>
            <a:ext cx="3657599" cy="369332"/>
          </a:xfrm>
          <a:prstGeom prst="rect">
            <a:avLst/>
          </a:prstGeom>
          <a:noFill/>
        </p:spPr>
        <p:txBody>
          <a:bodyPr wrap="square" rtlCol="0">
            <a:spAutoFit/>
          </a:bodyPr>
          <a:lstStyle/>
          <a:p>
            <a:r>
              <a:rPr lang="en-US" dirty="0"/>
              <a:t>Accelerometer  ADXL-335</a:t>
            </a:r>
            <a:endParaRPr lang="en-IN" dirty="0"/>
          </a:p>
        </p:txBody>
      </p:sp>
      <p:pic>
        <p:nvPicPr>
          <p:cNvPr id="4" name="Picture 3">
            <a:extLst>
              <a:ext uri="{FF2B5EF4-FFF2-40B4-BE49-F238E27FC236}">
                <a16:creationId xmlns:a16="http://schemas.microsoft.com/office/drawing/2014/main" xmlns="" id="{807B63B8-85EE-4367-B690-F92F1D4B3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20039"/>
            <a:ext cx="5249570" cy="3173397"/>
          </a:xfrm>
          <a:prstGeom prst="rect">
            <a:avLst/>
          </a:prstGeom>
        </p:spPr>
      </p:pic>
      <p:sp>
        <p:nvSpPr>
          <p:cNvPr id="5" name="TextBox 4">
            <a:extLst>
              <a:ext uri="{FF2B5EF4-FFF2-40B4-BE49-F238E27FC236}">
                <a16:creationId xmlns:a16="http://schemas.microsoft.com/office/drawing/2014/main" xmlns="" id="{512F8441-DA4A-46F6-B37F-3DB0EBAFBF32}"/>
              </a:ext>
            </a:extLst>
          </p:cNvPr>
          <p:cNvSpPr txBox="1"/>
          <p:nvPr/>
        </p:nvSpPr>
        <p:spPr>
          <a:xfrm>
            <a:off x="887767" y="1600240"/>
            <a:ext cx="4820575" cy="4524315"/>
          </a:xfrm>
          <a:prstGeom prst="rect">
            <a:avLst/>
          </a:prstGeom>
          <a:noFill/>
        </p:spPr>
        <p:txBody>
          <a:bodyPr wrap="square" rtlCol="0">
            <a:spAutoFit/>
          </a:bodyPr>
          <a:lstStyle/>
          <a:p>
            <a:r>
              <a:rPr lang="en-US" dirty="0"/>
              <a:t>An accelerometer is an electromechanical device that will measure acceleration force. It shows acceleration, only due to cause of gravity i.e. g force. It measures acceleration in g unit.</a:t>
            </a:r>
          </a:p>
          <a:p>
            <a:r>
              <a:rPr lang="en-US" dirty="0"/>
              <a:t>Accelerometer can be used for tilt-sensing applications as well as dynamic acceleration resulting from motion, shock, or vibration.</a:t>
            </a:r>
            <a:endParaRPr lang="en-IN" b="1" dirty="0"/>
          </a:p>
          <a:p>
            <a:r>
              <a:rPr lang="en-IN" b="1" dirty="0"/>
              <a:t>VCC: </a:t>
            </a:r>
            <a:r>
              <a:rPr lang="en-IN" dirty="0"/>
              <a:t>Power supply pin i.e. connect 5V here.</a:t>
            </a:r>
          </a:p>
          <a:p>
            <a:r>
              <a:rPr lang="en-IN" b="1" dirty="0"/>
              <a:t>X_OUT: </a:t>
            </a:r>
            <a:r>
              <a:rPr lang="en-IN" dirty="0"/>
              <a:t>X axis analog output.</a:t>
            </a:r>
          </a:p>
          <a:p>
            <a:r>
              <a:rPr lang="en-IN" b="1" dirty="0"/>
              <a:t>Y_OUT: </a:t>
            </a:r>
            <a:r>
              <a:rPr lang="en-IN" dirty="0"/>
              <a:t>Y axis analog output.</a:t>
            </a:r>
          </a:p>
          <a:p>
            <a:r>
              <a:rPr lang="en-IN" b="1" dirty="0"/>
              <a:t>Z_OUT: </a:t>
            </a:r>
            <a:r>
              <a:rPr lang="en-IN" dirty="0"/>
              <a:t>Z axis analog output.</a:t>
            </a:r>
          </a:p>
          <a:p>
            <a:r>
              <a:rPr lang="en-IN" b="1" dirty="0"/>
              <a:t>GND: </a:t>
            </a:r>
            <a:r>
              <a:rPr lang="en-IN" dirty="0"/>
              <a:t>Ground pin i.e. connect ground here.</a:t>
            </a:r>
          </a:p>
          <a:p>
            <a:r>
              <a:rPr lang="en-IN" dirty="0"/>
              <a:t>ADXL335 accelerometer provides analog voltage at the output X, Y, Z pins; which is proportional to the acceleration in respective directions i.e. X, Y, Z.</a:t>
            </a:r>
          </a:p>
          <a:p>
            <a:endParaRPr lang="en-IN" dirty="0"/>
          </a:p>
        </p:txBody>
      </p:sp>
    </p:spTree>
    <p:extLst>
      <p:ext uri="{BB962C8B-B14F-4D97-AF65-F5344CB8AC3E}">
        <p14:creationId xmlns:p14="http://schemas.microsoft.com/office/powerpoint/2010/main" val="11399524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2585426-23B7-469D-8014-F734830A52C6}"/>
              </a:ext>
            </a:extLst>
          </p:cNvPr>
          <p:cNvSpPr txBox="1"/>
          <p:nvPr/>
        </p:nvSpPr>
        <p:spPr>
          <a:xfrm>
            <a:off x="1349406" y="416707"/>
            <a:ext cx="3524435" cy="523220"/>
          </a:xfrm>
          <a:prstGeom prst="rect">
            <a:avLst/>
          </a:prstGeom>
          <a:noFill/>
        </p:spPr>
        <p:txBody>
          <a:bodyPr wrap="square" rtlCol="0">
            <a:spAutoFit/>
          </a:bodyPr>
          <a:lstStyle/>
          <a:p>
            <a:r>
              <a:rPr lang="en-US" sz="2800" dirty="0"/>
              <a:t>NEO-6m GPS Module</a:t>
            </a:r>
          </a:p>
        </p:txBody>
      </p:sp>
      <p:pic>
        <p:nvPicPr>
          <p:cNvPr id="4" name="Picture 3">
            <a:extLst>
              <a:ext uri="{FF2B5EF4-FFF2-40B4-BE49-F238E27FC236}">
                <a16:creationId xmlns:a16="http://schemas.microsoft.com/office/drawing/2014/main" xmlns="" id="{914DEC95-FCA3-46EA-B1DC-FF5FB1B2A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227" y="1099683"/>
            <a:ext cx="6350000" cy="5080000"/>
          </a:xfrm>
          <a:prstGeom prst="rect">
            <a:avLst/>
          </a:prstGeom>
        </p:spPr>
      </p:pic>
      <p:sp>
        <p:nvSpPr>
          <p:cNvPr id="5" name="TextBox 4">
            <a:extLst>
              <a:ext uri="{FF2B5EF4-FFF2-40B4-BE49-F238E27FC236}">
                <a16:creationId xmlns:a16="http://schemas.microsoft.com/office/drawing/2014/main" xmlns="" id="{59EB1866-77E1-47E5-ADEA-FFE6164679CF}"/>
              </a:ext>
            </a:extLst>
          </p:cNvPr>
          <p:cNvSpPr txBox="1"/>
          <p:nvPr/>
        </p:nvSpPr>
        <p:spPr>
          <a:xfrm>
            <a:off x="1216240" y="1819922"/>
            <a:ext cx="2920753" cy="1938992"/>
          </a:xfrm>
          <a:prstGeom prst="rect">
            <a:avLst/>
          </a:prstGeom>
          <a:noFill/>
        </p:spPr>
        <p:txBody>
          <a:bodyPr wrap="square" rtlCol="0">
            <a:spAutoFit/>
          </a:bodyPr>
          <a:lstStyle/>
          <a:p>
            <a:r>
              <a:rPr lang="en-US" sz="2400" dirty="0"/>
              <a:t>GPS module is used to read the values geographical location, accuracy of this sensor is quite good.</a:t>
            </a:r>
            <a:endParaRPr lang="en-IN" sz="2400" dirty="0"/>
          </a:p>
        </p:txBody>
      </p:sp>
    </p:spTree>
    <p:extLst>
      <p:ext uri="{BB962C8B-B14F-4D97-AF65-F5344CB8AC3E}">
        <p14:creationId xmlns:p14="http://schemas.microsoft.com/office/powerpoint/2010/main" val="34971081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AB35D4F-0CD5-4803-AB52-F316696E8BD3}"/>
              </a:ext>
            </a:extLst>
          </p:cNvPr>
          <p:cNvSpPr txBox="1"/>
          <p:nvPr/>
        </p:nvSpPr>
        <p:spPr>
          <a:xfrm>
            <a:off x="1260629" y="399495"/>
            <a:ext cx="31249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Block Diagram:</a:t>
            </a:r>
            <a:endParaRPr lang="en-IN" dirty="0"/>
          </a:p>
        </p:txBody>
      </p:sp>
      <p:sp>
        <p:nvSpPr>
          <p:cNvPr id="3" name="Rectangle: Rounded Corners 2">
            <a:extLst>
              <a:ext uri="{FF2B5EF4-FFF2-40B4-BE49-F238E27FC236}">
                <a16:creationId xmlns:a16="http://schemas.microsoft.com/office/drawing/2014/main" xmlns="" id="{B3348B51-9779-469D-B64B-7B053409D751}"/>
              </a:ext>
            </a:extLst>
          </p:cNvPr>
          <p:cNvSpPr/>
          <p:nvPr/>
        </p:nvSpPr>
        <p:spPr>
          <a:xfrm>
            <a:off x="3346880" y="2354062"/>
            <a:ext cx="2192785" cy="94843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Arduino Uno</a:t>
            </a:r>
            <a:endParaRPr lang="en-IN" dirty="0"/>
          </a:p>
        </p:txBody>
      </p:sp>
      <p:sp>
        <p:nvSpPr>
          <p:cNvPr id="4" name="Rectangle: Rounded Corners 3">
            <a:extLst>
              <a:ext uri="{FF2B5EF4-FFF2-40B4-BE49-F238E27FC236}">
                <a16:creationId xmlns:a16="http://schemas.microsoft.com/office/drawing/2014/main" xmlns="" id="{01BF66FA-000E-4EEF-90F5-AF2D57CA3B45}"/>
              </a:ext>
            </a:extLst>
          </p:cNvPr>
          <p:cNvSpPr/>
          <p:nvPr/>
        </p:nvSpPr>
        <p:spPr>
          <a:xfrm>
            <a:off x="241176" y="2024108"/>
            <a:ext cx="2192784" cy="86113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xmlns="" id="{6365FFA7-4FEA-443E-891A-0EAD0E9E06CE}"/>
              </a:ext>
            </a:extLst>
          </p:cNvPr>
          <p:cNvSpPr/>
          <p:nvPr/>
        </p:nvSpPr>
        <p:spPr>
          <a:xfrm>
            <a:off x="3480047" y="4503937"/>
            <a:ext cx="1811044" cy="8492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xmlns="" id="{97DF4CF5-5A08-4CFC-B803-5D86E4943380}"/>
              </a:ext>
            </a:extLst>
          </p:cNvPr>
          <p:cNvSpPr/>
          <p:nvPr/>
        </p:nvSpPr>
        <p:spPr>
          <a:xfrm>
            <a:off x="7834778" y="3302493"/>
            <a:ext cx="2192785" cy="10727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5C14FAD5-0CC8-4B5B-AEF7-AFFE4FBA264A}"/>
              </a:ext>
            </a:extLst>
          </p:cNvPr>
          <p:cNvSpPr txBox="1"/>
          <p:nvPr/>
        </p:nvSpPr>
        <p:spPr>
          <a:xfrm>
            <a:off x="8309498" y="3607293"/>
            <a:ext cx="146481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chemeClr val="bg1"/>
                </a:solidFill>
              </a:rPr>
              <a:t>NODE MCU</a:t>
            </a:r>
            <a:endParaRPr lang="en-IN" dirty="0">
              <a:solidFill>
                <a:schemeClr val="bg1"/>
              </a:solidFill>
            </a:endParaRPr>
          </a:p>
        </p:txBody>
      </p:sp>
      <p:sp>
        <p:nvSpPr>
          <p:cNvPr id="9" name="TextBox 8">
            <a:extLst>
              <a:ext uri="{FF2B5EF4-FFF2-40B4-BE49-F238E27FC236}">
                <a16:creationId xmlns:a16="http://schemas.microsoft.com/office/drawing/2014/main" xmlns="" id="{8679E18C-9C5E-40C6-B7AC-14A08DCC6D91}"/>
              </a:ext>
            </a:extLst>
          </p:cNvPr>
          <p:cNvSpPr txBox="1"/>
          <p:nvPr/>
        </p:nvSpPr>
        <p:spPr>
          <a:xfrm>
            <a:off x="3821835" y="4605419"/>
            <a:ext cx="1242874"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GPS Module</a:t>
            </a:r>
            <a:endParaRPr lang="en-IN" dirty="0"/>
          </a:p>
        </p:txBody>
      </p:sp>
      <p:sp>
        <p:nvSpPr>
          <p:cNvPr id="10" name="TextBox 9">
            <a:extLst>
              <a:ext uri="{FF2B5EF4-FFF2-40B4-BE49-F238E27FC236}">
                <a16:creationId xmlns:a16="http://schemas.microsoft.com/office/drawing/2014/main" xmlns="" id="{4B676470-E4A3-40EB-BC64-9A79307FAEED}"/>
              </a:ext>
            </a:extLst>
          </p:cNvPr>
          <p:cNvSpPr txBox="1"/>
          <p:nvPr/>
        </p:nvSpPr>
        <p:spPr>
          <a:xfrm>
            <a:off x="665824" y="2270009"/>
            <a:ext cx="164236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Accelerometer</a:t>
            </a:r>
            <a:endParaRPr lang="en-IN" dirty="0"/>
          </a:p>
        </p:txBody>
      </p:sp>
      <p:sp>
        <p:nvSpPr>
          <p:cNvPr id="11" name="Arrow: Right 10">
            <a:extLst>
              <a:ext uri="{FF2B5EF4-FFF2-40B4-BE49-F238E27FC236}">
                <a16:creationId xmlns:a16="http://schemas.microsoft.com/office/drawing/2014/main" xmlns="" id="{325C909E-C065-4B6E-9773-E9BB0DBB695D}"/>
              </a:ext>
            </a:extLst>
          </p:cNvPr>
          <p:cNvSpPr/>
          <p:nvPr/>
        </p:nvSpPr>
        <p:spPr>
          <a:xfrm rot="5400000">
            <a:off x="3977892" y="3710982"/>
            <a:ext cx="1200633" cy="3852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xmlns="" id="{F2B65064-C5AB-4520-9644-CE42ADAB67C8}"/>
              </a:ext>
            </a:extLst>
          </p:cNvPr>
          <p:cNvSpPr/>
          <p:nvPr/>
        </p:nvSpPr>
        <p:spPr>
          <a:xfrm rot="3977163">
            <a:off x="9651801" y="4580607"/>
            <a:ext cx="1091029" cy="4447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xmlns="" id="{513B1667-394B-4F91-A05B-C4B4A1971E81}"/>
              </a:ext>
            </a:extLst>
          </p:cNvPr>
          <p:cNvSpPr/>
          <p:nvPr/>
        </p:nvSpPr>
        <p:spPr>
          <a:xfrm rot="1338777">
            <a:off x="2437408" y="2735538"/>
            <a:ext cx="860508" cy="4276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xmlns="" id="{A1FAC6A7-4E4F-499D-93D0-CE787760AEA3}"/>
              </a:ext>
            </a:extLst>
          </p:cNvPr>
          <p:cNvSpPr/>
          <p:nvPr/>
        </p:nvSpPr>
        <p:spPr>
          <a:xfrm rot="911723">
            <a:off x="5520938" y="3286171"/>
            <a:ext cx="2285998" cy="3818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Cloud 14">
            <a:extLst>
              <a:ext uri="{FF2B5EF4-FFF2-40B4-BE49-F238E27FC236}">
                <a16:creationId xmlns:a16="http://schemas.microsoft.com/office/drawing/2014/main" xmlns="" id="{B57E4328-97A8-474D-B69F-A8C1F37FC511}"/>
              </a:ext>
            </a:extLst>
          </p:cNvPr>
          <p:cNvSpPr/>
          <p:nvPr/>
        </p:nvSpPr>
        <p:spPr>
          <a:xfrm>
            <a:off x="9926129" y="5251750"/>
            <a:ext cx="1579331" cy="1228949"/>
          </a:xfrm>
          <a:prstGeom prst="clou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Single Corner Snipped 16">
            <a:extLst>
              <a:ext uri="{FF2B5EF4-FFF2-40B4-BE49-F238E27FC236}">
                <a16:creationId xmlns:a16="http://schemas.microsoft.com/office/drawing/2014/main" xmlns="" id="{F4124A1A-0BE7-429B-A985-93A48530773E}"/>
              </a:ext>
            </a:extLst>
          </p:cNvPr>
          <p:cNvSpPr/>
          <p:nvPr/>
        </p:nvSpPr>
        <p:spPr>
          <a:xfrm>
            <a:off x="9451590" y="2068642"/>
            <a:ext cx="1491450" cy="630315"/>
          </a:xfrm>
          <a:prstGeom prst="snip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Arrow: Right 17">
            <a:extLst>
              <a:ext uri="{FF2B5EF4-FFF2-40B4-BE49-F238E27FC236}">
                <a16:creationId xmlns:a16="http://schemas.microsoft.com/office/drawing/2014/main" xmlns="" id="{C2CFF8F8-ECC6-4877-90A3-F28630DB27DC}"/>
              </a:ext>
            </a:extLst>
          </p:cNvPr>
          <p:cNvSpPr/>
          <p:nvPr/>
        </p:nvSpPr>
        <p:spPr>
          <a:xfrm rot="16375185">
            <a:off x="9584502" y="2860269"/>
            <a:ext cx="571050" cy="3174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xmlns="" id="{F5CE4829-1043-4DF8-8D77-0B835676CF2C}"/>
              </a:ext>
            </a:extLst>
          </p:cNvPr>
          <p:cNvSpPr txBox="1"/>
          <p:nvPr/>
        </p:nvSpPr>
        <p:spPr>
          <a:xfrm rot="952135">
            <a:off x="5852692" y="2841042"/>
            <a:ext cx="193090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Serial Communication</a:t>
            </a:r>
            <a:endParaRPr lang="en-IN" sz="1600" dirty="0"/>
          </a:p>
        </p:txBody>
      </p:sp>
      <p:sp>
        <p:nvSpPr>
          <p:cNvPr id="22" name="TextBox 21">
            <a:extLst>
              <a:ext uri="{FF2B5EF4-FFF2-40B4-BE49-F238E27FC236}">
                <a16:creationId xmlns:a16="http://schemas.microsoft.com/office/drawing/2014/main" xmlns="" id="{232418CA-4EEC-4E00-BD55-588005CE417B}"/>
              </a:ext>
            </a:extLst>
          </p:cNvPr>
          <p:cNvSpPr txBox="1"/>
          <p:nvPr/>
        </p:nvSpPr>
        <p:spPr>
          <a:xfrm>
            <a:off x="9774313" y="2270009"/>
            <a:ext cx="93215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MSG91</a:t>
            </a:r>
            <a:endParaRPr lang="en-IN" dirty="0"/>
          </a:p>
        </p:txBody>
      </p:sp>
      <p:sp>
        <p:nvSpPr>
          <p:cNvPr id="23" name="TextBox 22">
            <a:extLst>
              <a:ext uri="{FF2B5EF4-FFF2-40B4-BE49-F238E27FC236}">
                <a16:creationId xmlns:a16="http://schemas.microsoft.com/office/drawing/2014/main" xmlns="" id="{73692D43-9998-4F41-BA9E-658DD13D19BA}"/>
              </a:ext>
            </a:extLst>
          </p:cNvPr>
          <p:cNvSpPr txBox="1"/>
          <p:nvPr/>
        </p:nvSpPr>
        <p:spPr>
          <a:xfrm>
            <a:off x="10369118" y="5629368"/>
            <a:ext cx="103868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Cloud</a:t>
            </a:r>
            <a:endParaRPr lang="en-IN" dirty="0"/>
          </a:p>
        </p:txBody>
      </p:sp>
    </p:spTree>
    <p:extLst>
      <p:ext uri="{BB962C8B-B14F-4D97-AF65-F5344CB8AC3E}">
        <p14:creationId xmlns:p14="http://schemas.microsoft.com/office/powerpoint/2010/main" val="32375457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Damask">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Io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1_Io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5.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6.xml><?xml version="1.0" encoding="utf-8"?>
<a:theme xmlns:a="http://schemas.openxmlformats.org/drawingml/2006/main" name="1_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7.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TM03457475[[fn=Frame]]</Template>
  <TotalTime>138</TotalTime>
  <Words>451</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12</vt:i4>
      </vt:variant>
    </vt:vector>
  </HeadingPairs>
  <TitlesOfParts>
    <vt:vector size="27" baseType="lpstr">
      <vt:lpstr>Arial</vt:lpstr>
      <vt:lpstr>Bookman Old Style</vt:lpstr>
      <vt:lpstr>Century Gothic</vt:lpstr>
      <vt:lpstr>Rockwell</vt:lpstr>
      <vt:lpstr>Trebuchet MS</vt:lpstr>
      <vt:lpstr>Tw Cen MT</vt:lpstr>
      <vt:lpstr>Wingdings</vt:lpstr>
      <vt:lpstr>Wingdings 3</vt:lpstr>
      <vt:lpstr>Damask</vt:lpstr>
      <vt:lpstr>Ion</vt:lpstr>
      <vt:lpstr>1_Ion</vt:lpstr>
      <vt:lpstr>Circuit</vt:lpstr>
      <vt:lpstr>Gallery</vt:lpstr>
      <vt:lpstr>1_Facet</vt:lpstr>
      <vt:lpstr>Vapor Trail</vt:lpstr>
      <vt:lpstr>Automatic vehicle alert system using ibm cloud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vehicle alert system using ibm cloud</dc:title>
  <dc:creator>samhitha reddy</dc:creator>
  <cp:lastModifiedBy>jyothi katta</cp:lastModifiedBy>
  <cp:revision>14</cp:revision>
  <dcterms:created xsi:type="dcterms:W3CDTF">2019-06-17T07:23:49Z</dcterms:created>
  <dcterms:modified xsi:type="dcterms:W3CDTF">2019-06-22T05:22:46Z</dcterms:modified>
</cp:coreProperties>
</file>