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154" r:id="rId1"/>
  </p:sldMasterIdLst>
  <p:sldIdLst>
    <p:sldId id="256" r:id="rId2"/>
    <p:sldId id="257" r:id="rId3"/>
    <p:sldId id="259" r:id="rId4"/>
    <p:sldId id="258" r:id="rId5"/>
    <p:sldId id="261" r:id="rId6"/>
    <p:sldId id="262" r:id="rId7"/>
    <p:sldId id="263" r:id="rId8"/>
    <p:sldId id="264" r:id="rId9"/>
    <p:sldId id="260"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4646"/>
  </p:normalViewPr>
  <p:slideViewPr>
    <p:cSldViewPr snapToGrid="0" snapToObjects="1">
      <p:cViewPr varScale="1">
        <p:scale>
          <a:sx n="115" d="100"/>
          <a:sy n="115" d="100"/>
        </p:scale>
        <p:origin x="472"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B61BEF0D-F0BB-DE4B-95CE-6DB70DBA9567}" type="datetimeFigureOut">
              <a:rPr lang="en-US" smtClean="0"/>
              <a:pPr/>
              <a:t>6/22/19</a:t>
            </a:fld>
            <a:endParaRPr lang="en-US" dirty="0"/>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013367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6/22/19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5731119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6/22/19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7872153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6/22/19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7175856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6/22/19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1956481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B61BEF0D-F0BB-DE4B-95CE-6DB70DBA9567}" type="datetimeFigureOut">
              <a:rPr lang="en-US" smtClean="0"/>
              <a:pPr/>
              <a:t>6/22/19</a:t>
            </a:fld>
            <a:endParaRPr lang="en-US" dirty="0"/>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8604504" y="5211060"/>
            <a:ext cx="2112264" cy="228600"/>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3857046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6/22/19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0432206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6/22/19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0049525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6/22/19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1618796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6/22/19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6936449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B61BEF0D-F0BB-DE4B-95CE-6DB70DBA9567}" type="datetimeFigureOut">
              <a:rPr lang="en-US" smtClean="0"/>
              <a:pPr/>
              <a:t>6/22/19</a:t>
            </a:fld>
            <a:endParaRPr lang="en-US" dirty="0"/>
          </a:p>
        </p:txBody>
      </p:sp>
      <p:sp>
        <p:nvSpPr>
          <p:cNvPr id="9" name="Footer Placeholder 8"/>
          <p:cNvSpPr>
            <a:spLocks noGrp="1"/>
          </p:cNvSpPr>
          <p:nvPr>
            <p:ph type="ftr" sz="quarter" idx="11"/>
          </p:nvPr>
        </p:nvSpPr>
        <p:spPr/>
        <p:txBody>
          <a:bodyPr/>
          <a:lstStyle>
            <a:lvl1pPr algn="r">
              <a:defRPr/>
            </a:lvl1pPr>
          </a:lstStyle>
          <a:p>
            <a:endParaRPr lang="en-US" dirty="0"/>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D57F1E4F-1CFF-5643-939E-217C01CDF565}" type="slidenum">
              <a:rPr lang="en-US" smtClean="0"/>
              <a:pPr/>
              <a:t>‹#›</a:t>
            </a:fld>
            <a:endParaRPr lang="en-US" dirty="0"/>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2505995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B61BEF0D-F0BB-DE4B-95CE-6DB70DBA9567}" type="datetimeFigureOut">
              <a:rPr lang="en-US" smtClean="0"/>
              <a:pPr/>
              <a:t>6/22/19</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D57F1E4F-1CFF-5643-939E-217C01CDF565}" type="slidenum">
              <a:rPr lang="en-US" smtClean="0"/>
              <a:pPr/>
              <a:t>‹#›</a:t>
            </a:fld>
            <a:endParaRPr lang="en-US" dirty="0"/>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8512291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B61BEF0D-F0BB-DE4B-95CE-6DB70DBA9567}" type="datetimeFigureOut">
              <a:rPr lang="en-US" smtClean="0"/>
              <a:pPr/>
              <a:t>6/22/19</a:t>
            </a:fld>
            <a:endParaRPr lang="en-US" dirty="0"/>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1695353"/>
      </p:ext>
    </p:extLst>
  </p:cSld>
  <p:clrMap bg1="lt1" tx1="dk1" bg2="lt2" tx2="dk2" accent1="accent1" accent2="accent2" accent3="accent3" accent4="accent4" accent5="accent5" accent6="accent6" hlink="hlink" folHlink="folHlink"/>
  <p:sldLayoutIdLst>
    <p:sldLayoutId id="2147484155" r:id="rId1"/>
    <p:sldLayoutId id="2147484156" r:id="rId2"/>
    <p:sldLayoutId id="2147484157" r:id="rId3"/>
    <p:sldLayoutId id="2147484158" r:id="rId4"/>
    <p:sldLayoutId id="2147484159" r:id="rId5"/>
    <p:sldLayoutId id="2147484160" r:id="rId6"/>
    <p:sldLayoutId id="2147484161" r:id="rId7"/>
    <p:sldLayoutId id="2147484162" r:id="rId8"/>
    <p:sldLayoutId id="2147484163" r:id="rId9"/>
    <p:sldLayoutId id="2147484164" r:id="rId10"/>
    <p:sldLayoutId id="2147484165" r:id="rId11"/>
    <p:sldLayoutId id="2147484166" r:id="rId12"/>
  </p:sldLayoutIdLst>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tif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tif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tif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3D5FB-F0BF-DE4B-88D5-604EF1E15D48}"/>
              </a:ext>
            </a:extLst>
          </p:cNvPr>
          <p:cNvSpPr>
            <a:spLocks noGrp="1"/>
          </p:cNvSpPr>
          <p:nvPr>
            <p:ph type="ctrTitle"/>
          </p:nvPr>
        </p:nvSpPr>
        <p:spPr>
          <a:xfrm>
            <a:off x="1677986" y="687541"/>
            <a:ext cx="6815669" cy="2564781"/>
          </a:xfrm>
        </p:spPr>
        <p:txBody>
          <a:bodyPr>
            <a:normAutofit/>
          </a:bodyPr>
          <a:lstStyle/>
          <a:p>
            <a:r>
              <a:rPr lang="en-US" sz="4000" i="1" dirty="0">
                <a:solidFill>
                  <a:schemeClr val="bg1"/>
                </a:solidFill>
                <a:latin typeface="Times New Roman" panose="02020603050405020304" pitchFamily="18" charset="0"/>
              </a:rPr>
              <a:t>INTELLIGENT AND WEATHER ADAPTIVE STREET LIGHTING SYSTEM</a:t>
            </a:r>
          </a:p>
        </p:txBody>
      </p:sp>
      <p:sp>
        <p:nvSpPr>
          <p:cNvPr id="3" name="Subtitle 2">
            <a:extLst>
              <a:ext uri="{FF2B5EF4-FFF2-40B4-BE49-F238E27FC236}">
                <a16:creationId xmlns:a16="http://schemas.microsoft.com/office/drawing/2014/main" id="{4E091BBC-1066-4149-954F-A57D6B79070D}"/>
              </a:ext>
            </a:extLst>
          </p:cNvPr>
          <p:cNvSpPr>
            <a:spLocks noGrp="1"/>
          </p:cNvSpPr>
          <p:nvPr>
            <p:ph type="subTitle" idx="1"/>
          </p:nvPr>
        </p:nvSpPr>
        <p:spPr>
          <a:xfrm rot="10800000" flipV="1">
            <a:off x="7924943" y="5346658"/>
            <a:ext cx="4527395" cy="2475571"/>
          </a:xfrm>
        </p:spPr>
        <p:txBody>
          <a:bodyPr>
            <a:normAutofit/>
          </a:bodyPr>
          <a:lstStyle/>
          <a:p>
            <a:r>
              <a:rPr lang="en-US" dirty="0">
                <a:solidFill>
                  <a:schemeClr val="bg1"/>
                </a:solidFill>
                <a:latin typeface="Times New Roman" panose="02020603050405020304" pitchFamily="18" charset="0"/>
              </a:rPr>
              <a:t>T.RASHMIKA</a:t>
            </a:r>
          </a:p>
          <a:p>
            <a:r>
              <a:rPr lang="en-US" dirty="0">
                <a:solidFill>
                  <a:schemeClr val="bg1"/>
                </a:solidFill>
                <a:latin typeface="Times New Roman" panose="02020603050405020304" pitchFamily="18" charset="0"/>
              </a:rPr>
              <a:t>D.SUMA BALA</a:t>
            </a:r>
          </a:p>
          <a:p>
            <a:r>
              <a:rPr lang="en-US" dirty="0">
                <a:solidFill>
                  <a:schemeClr val="bg1"/>
                </a:solidFill>
                <a:latin typeface="Times New Roman" panose="02020603050405020304" pitchFamily="18" charset="0"/>
              </a:rPr>
              <a:t>D.A.VINEELA</a:t>
            </a:r>
          </a:p>
        </p:txBody>
      </p:sp>
    </p:spTree>
    <p:extLst>
      <p:ext uri="{BB962C8B-B14F-4D97-AF65-F5344CB8AC3E}">
        <p14:creationId xmlns:p14="http://schemas.microsoft.com/office/powerpoint/2010/main" val="93409469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23742-9D55-5045-8014-308C1FF82F25}"/>
              </a:ext>
            </a:extLst>
          </p:cNvPr>
          <p:cNvSpPr>
            <a:spLocks noGrp="1"/>
          </p:cNvSpPr>
          <p:nvPr>
            <p:ph type="title"/>
          </p:nvPr>
        </p:nvSpPr>
        <p:spPr/>
        <p:txBody>
          <a:bodyPr/>
          <a:lstStyle/>
          <a:p>
            <a:r>
              <a:rPr lang="en-US" dirty="0"/>
              <a:t>WORKING</a:t>
            </a:r>
          </a:p>
        </p:txBody>
      </p:sp>
      <p:sp>
        <p:nvSpPr>
          <p:cNvPr id="3" name="Content Placeholder 2">
            <a:extLst>
              <a:ext uri="{FF2B5EF4-FFF2-40B4-BE49-F238E27FC236}">
                <a16:creationId xmlns:a16="http://schemas.microsoft.com/office/drawing/2014/main" id="{B3DFD65C-78F5-5D45-829A-7A986273314B}"/>
              </a:ext>
            </a:extLst>
          </p:cNvPr>
          <p:cNvSpPr>
            <a:spLocks noGrp="1"/>
          </p:cNvSpPr>
          <p:nvPr>
            <p:ph idx="1"/>
          </p:nvPr>
        </p:nvSpPr>
        <p:spPr>
          <a:xfrm>
            <a:off x="2060574" y="2062162"/>
            <a:ext cx="8915400" cy="3777622"/>
          </a:xfrm>
        </p:spPr>
        <p:txBody>
          <a:bodyPr>
            <a:normAutofit/>
          </a:bodyPr>
          <a:lstStyle/>
          <a:p>
            <a:pPr marL="0" indent="0">
              <a:lnSpc>
                <a:spcPct val="150000"/>
              </a:lnSpc>
              <a:buNone/>
            </a:pPr>
            <a:r>
              <a:rPr lang="en-US" dirty="0"/>
              <a:t>                    We are creating a mesh network with the NRF modules so that if one street light which acts as coordinator is made ON then automatically the other street lights which are acting as routers will also receive data from the main module and switch on the street lights which are present there. From this router the data will be transmitted to other router and process will be continued.</a:t>
            </a:r>
          </a:p>
          <a:p>
            <a:pPr marL="0" indent="0">
              <a:buNone/>
            </a:pPr>
            <a:br>
              <a:rPr lang="en-US" dirty="0"/>
            </a:br>
            <a:endParaRPr lang="en-US" dirty="0"/>
          </a:p>
          <a:p>
            <a:endParaRPr lang="en-US" dirty="0"/>
          </a:p>
        </p:txBody>
      </p:sp>
    </p:spTree>
    <p:extLst>
      <p:ext uri="{BB962C8B-B14F-4D97-AF65-F5344CB8AC3E}">
        <p14:creationId xmlns:p14="http://schemas.microsoft.com/office/powerpoint/2010/main" val="175564607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325B3-CD91-2F43-B149-0B7B67C11191}"/>
              </a:ext>
            </a:extLst>
          </p:cNvPr>
          <p:cNvSpPr>
            <a:spLocks noGrp="1"/>
          </p:cNvSpPr>
          <p:nvPr>
            <p:ph type="title"/>
          </p:nvPr>
        </p:nvSpPr>
        <p:spPr/>
        <p:txBody>
          <a:bodyPr/>
          <a:lstStyle/>
          <a:p>
            <a:r>
              <a:rPr lang="en-US" dirty="0"/>
              <a:t>ADVANTAGES</a:t>
            </a:r>
          </a:p>
        </p:txBody>
      </p:sp>
      <p:sp>
        <p:nvSpPr>
          <p:cNvPr id="3" name="Content Placeholder 2">
            <a:extLst>
              <a:ext uri="{FF2B5EF4-FFF2-40B4-BE49-F238E27FC236}">
                <a16:creationId xmlns:a16="http://schemas.microsoft.com/office/drawing/2014/main" id="{6E9A493A-EE00-D049-9976-270E41592195}"/>
              </a:ext>
            </a:extLst>
          </p:cNvPr>
          <p:cNvSpPr>
            <a:spLocks noGrp="1"/>
          </p:cNvSpPr>
          <p:nvPr>
            <p:ph idx="1"/>
          </p:nvPr>
        </p:nvSpPr>
        <p:spPr/>
        <p:txBody>
          <a:bodyPr/>
          <a:lstStyle/>
          <a:p>
            <a:r>
              <a:rPr lang="en-US" dirty="0"/>
              <a:t>There are lower chances of the </a:t>
            </a:r>
            <a:r>
              <a:rPr lang="en-US" b="1" dirty="0"/>
              <a:t>automatic street light </a:t>
            </a:r>
            <a:r>
              <a:rPr lang="en-US" dirty="0"/>
              <a:t>system overheating &amp; risk of accidents is also minimized. </a:t>
            </a:r>
          </a:p>
          <a:p>
            <a:r>
              <a:rPr lang="en-US" dirty="0"/>
              <a:t>Cost of operating </a:t>
            </a:r>
            <a:r>
              <a:rPr lang="en-US" b="1" dirty="0"/>
              <a:t>automatic</a:t>
            </a:r>
            <a:r>
              <a:rPr lang="en-US" dirty="0"/>
              <a:t> </a:t>
            </a:r>
            <a:r>
              <a:rPr lang="en-US" b="1" dirty="0"/>
              <a:t>street lights</a:t>
            </a:r>
            <a:r>
              <a:rPr lang="en-US" dirty="0"/>
              <a:t> is far less when compared to the conventional </a:t>
            </a:r>
            <a:r>
              <a:rPr lang="en-US" b="1" dirty="0"/>
              <a:t>street lights</a:t>
            </a:r>
            <a:r>
              <a:rPr lang="en-US" dirty="0"/>
              <a:t>.</a:t>
            </a:r>
          </a:p>
          <a:p>
            <a:r>
              <a:rPr lang="en-US" dirty="0"/>
              <a:t>The emission of co</a:t>
            </a:r>
            <a:r>
              <a:rPr lang="en-US" baseline="-25000" dirty="0"/>
              <a:t>2</a:t>
            </a:r>
            <a:r>
              <a:rPr lang="en-US" dirty="0"/>
              <a:t> is reduced .</a:t>
            </a:r>
          </a:p>
          <a:p>
            <a:r>
              <a:rPr lang="en-US" dirty="0"/>
              <a:t>The light pollution is reduced.</a:t>
            </a:r>
          </a:p>
          <a:p>
            <a:r>
              <a:rPr lang="en-US" dirty="0"/>
              <a:t>The cost significantly reduced because sodium </a:t>
            </a:r>
            <a:r>
              <a:rPr lang="en-US" dirty="0" err="1"/>
              <a:t>vapour</a:t>
            </a:r>
            <a:r>
              <a:rPr lang="en-US" dirty="0"/>
              <a:t> lamps are replaced by LED.</a:t>
            </a:r>
          </a:p>
          <a:p>
            <a:r>
              <a:rPr lang="en-US" dirty="0"/>
              <a:t>Communication is made wireless.</a:t>
            </a:r>
          </a:p>
          <a:p>
            <a:r>
              <a:rPr lang="en-US" dirty="0"/>
              <a:t>Man power is entirely eliminated.</a:t>
            </a:r>
          </a:p>
        </p:txBody>
      </p:sp>
    </p:spTree>
    <p:extLst>
      <p:ext uri="{BB962C8B-B14F-4D97-AF65-F5344CB8AC3E}">
        <p14:creationId xmlns:p14="http://schemas.microsoft.com/office/powerpoint/2010/main" val="381272262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8FA38-FE60-A847-BEA8-751BA02ACD56}"/>
              </a:ext>
            </a:extLst>
          </p:cNvPr>
          <p:cNvSpPr>
            <a:spLocks noGrp="1"/>
          </p:cNvSpPr>
          <p:nvPr>
            <p:ph type="title"/>
          </p:nvPr>
        </p:nvSpPr>
        <p:spPr/>
        <p:txBody>
          <a:bodyPr/>
          <a:lstStyle/>
          <a:p>
            <a:r>
              <a:rPr lang="en-US" dirty="0">
                <a:solidFill>
                  <a:schemeClr val="tx2"/>
                </a:solidFill>
              </a:rPr>
              <a:t>PROBLEM STATEMENT</a:t>
            </a:r>
          </a:p>
        </p:txBody>
      </p:sp>
      <p:sp>
        <p:nvSpPr>
          <p:cNvPr id="3" name="Content Placeholder 2">
            <a:extLst>
              <a:ext uri="{FF2B5EF4-FFF2-40B4-BE49-F238E27FC236}">
                <a16:creationId xmlns:a16="http://schemas.microsoft.com/office/drawing/2014/main" id="{0798668A-512A-3F42-BAA9-81F379218F84}"/>
              </a:ext>
            </a:extLst>
          </p:cNvPr>
          <p:cNvSpPr>
            <a:spLocks noGrp="1"/>
          </p:cNvSpPr>
          <p:nvPr>
            <p:ph sz="quarter" idx="13"/>
          </p:nvPr>
        </p:nvSpPr>
        <p:spPr>
          <a:xfrm>
            <a:off x="623842" y="2214694"/>
            <a:ext cx="10363826" cy="3424107"/>
          </a:xfrm>
        </p:spPr>
        <p:txBody>
          <a:bodyPr>
            <a:normAutofit/>
          </a:bodyPr>
          <a:lstStyle/>
          <a:p>
            <a:pPr>
              <a:lnSpc>
                <a:spcPct val="150000"/>
              </a:lnSpc>
            </a:pPr>
            <a:r>
              <a:rPr lang="en-US" dirty="0"/>
              <a:t>The smart street lighting  controls the luminosity of light to reduce energy consumption. The turning on and turning off of street lights can be controlled based on illumination and the weather conditions. Logically, this system may save a large amount of the electrical power. </a:t>
            </a:r>
            <a:br>
              <a:rPr lang="en-US" dirty="0">
                <a:latin typeface="Gill Sans MT" panose="020B0502020104020203" pitchFamily="34" charset="77"/>
              </a:rPr>
            </a:br>
            <a:endParaRPr lang="en-US" dirty="0">
              <a:latin typeface="Gill Sans MT" panose="020B0502020104020203" pitchFamily="34" charset="77"/>
            </a:endParaRPr>
          </a:p>
          <a:p>
            <a:pPr marL="0" indent="0">
              <a:buNone/>
            </a:pPr>
            <a:endParaRPr lang="en-US" dirty="0"/>
          </a:p>
        </p:txBody>
      </p:sp>
    </p:spTree>
    <p:extLst>
      <p:ext uri="{BB962C8B-B14F-4D97-AF65-F5344CB8AC3E}">
        <p14:creationId xmlns:p14="http://schemas.microsoft.com/office/powerpoint/2010/main" val="212627808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C3802-2D79-BD45-9B6F-B106BCFFFC68}"/>
              </a:ext>
            </a:extLst>
          </p:cNvPr>
          <p:cNvSpPr>
            <a:spLocks noGrp="1"/>
          </p:cNvSpPr>
          <p:nvPr>
            <p:ph type="title"/>
          </p:nvPr>
        </p:nvSpPr>
        <p:spPr/>
        <p:txBody>
          <a:bodyPr/>
          <a:lstStyle/>
          <a:p>
            <a:r>
              <a:rPr lang="en-US" dirty="0"/>
              <a:t>SOFTWARE</a:t>
            </a:r>
          </a:p>
        </p:txBody>
      </p:sp>
      <p:sp>
        <p:nvSpPr>
          <p:cNvPr id="3" name="Content Placeholder 2">
            <a:extLst>
              <a:ext uri="{FF2B5EF4-FFF2-40B4-BE49-F238E27FC236}">
                <a16:creationId xmlns:a16="http://schemas.microsoft.com/office/drawing/2014/main" id="{1E6552DB-1ADF-9E44-8CF2-B7684B6301E2}"/>
              </a:ext>
            </a:extLst>
          </p:cNvPr>
          <p:cNvSpPr>
            <a:spLocks noGrp="1"/>
          </p:cNvSpPr>
          <p:nvPr>
            <p:ph idx="1"/>
          </p:nvPr>
        </p:nvSpPr>
        <p:spPr/>
        <p:txBody>
          <a:bodyPr/>
          <a:lstStyle/>
          <a:p>
            <a:r>
              <a:rPr lang="en-US" dirty="0"/>
              <a:t>Arduino IDE</a:t>
            </a:r>
          </a:p>
          <a:p>
            <a:r>
              <a:rPr lang="en-US" dirty="0"/>
              <a:t>IBM Cloud platform</a:t>
            </a:r>
          </a:p>
          <a:p>
            <a:pPr marL="0" indent="0">
              <a:buNone/>
            </a:pPr>
            <a:endParaRPr lang="en-US" dirty="0"/>
          </a:p>
        </p:txBody>
      </p:sp>
    </p:spTree>
    <p:extLst>
      <p:ext uri="{BB962C8B-B14F-4D97-AF65-F5344CB8AC3E}">
        <p14:creationId xmlns:p14="http://schemas.microsoft.com/office/powerpoint/2010/main" val="130297780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A3012-3D76-5D45-B9F9-02F279629FCA}"/>
              </a:ext>
            </a:extLst>
          </p:cNvPr>
          <p:cNvSpPr>
            <a:spLocks noGrp="1"/>
          </p:cNvSpPr>
          <p:nvPr>
            <p:ph type="title"/>
          </p:nvPr>
        </p:nvSpPr>
        <p:spPr/>
        <p:txBody>
          <a:bodyPr/>
          <a:lstStyle/>
          <a:p>
            <a:r>
              <a:rPr lang="en-US" dirty="0"/>
              <a:t>HARDWARE COMPONENTS</a:t>
            </a:r>
          </a:p>
        </p:txBody>
      </p:sp>
      <p:sp>
        <p:nvSpPr>
          <p:cNvPr id="3" name="Content Placeholder 2">
            <a:extLst>
              <a:ext uri="{FF2B5EF4-FFF2-40B4-BE49-F238E27FC236}">
                <a16:creationId xmlns:a16="http://schemas.microsoft.com/office/drawing/2014/main" id="{1FAF44C0-E6A3-5F44-BEE5-599CABA02967}"/>
              </a:ext>
            </a:extLst>
          </p:cNvPr>
          <p:cNvSpPr>
            <a:spLocks noGrp="1"/>
          </p:cNvSpPr>
          <p:nvPr>
            <p:ph idx="1"/>
          </p:nvPr>
        </p:nvSpPr>
        <p:spPr/>
        <p:txBody>
          <a:bodyPr/>
          <a:lstStyle/>
          <a:p>
            <a:r>
              <a:rPr lang="en-US" dirty="0"/>
              <a:t>ESP8266 12E </a:t>
            </a:r>
            <a:r>
              <a:rPr lang="en-US" cap="all" dirty="0"/>
              <a:t>module</a:t>
            </a:r>
          </a:p>
          <a:p>
            <a:r>
              <a:rPr lang="en-US" cap="all" dirty="0"/>
              <a:t>NRF modules</a:t>
            </a:r>
          </a:p>
          <a:p>
            <a:r>
              <a:rPr lang="en-US" cap="all" dirty="0"/>
              <a:t>Arduino Uno</a:t>
            </a:r>
          </a:p>
          <a:p>
            <a:r>
              <a:rPr lang="en-US" cap="all" dirty="0"/>
              <a:t>Led ’s</a:t>
            </a:r>
          </a:p>
          <a:p>
            <a:r>
              <a:rPr lang="en-US" cap="all" dirty="0"/>
              <a:t>LDR</a:t>
            </a:r>
          </a:p>
          <a:p>
            <a:pPr marL="0" indent="0">
              <a:buNone/>
            </a:pPr>
            <a:endParaRPr lang="en-US" dirty="0"/>
          </a:p>
        </p:txBody>
      </p:sp>
    </p:spTree>
    <p:extLst>
      <p:ext uri="{BB962C8B-B14F-4D97-AF65-F5344CB8AC3E}">
        <p14:creationId xmlns:p14="http://schemas.microsoft.com/office/powerpoint/2010/main" val="244960577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39326-4076-A440-90B1-E354AECA706F}"/>
              </a:ext>
            </a:extLst>
          </p:cNvPr>
          <p:cNvSpPr>
            <a:spLocks noGrp="1"/>
          </p:cNvSpPr>
          <p:nvPr>
            <p:ph type="title"/>
          </p:nvPr>
        </p:nvSpPr>
        <p:spPr/>
        <p:txBody>
          <a:bodyPr/>
          <a:lstStyle/>
          <a:p>
            <a:r>
              <a:rPr lang="en-US" dirty="0"/>
              <a:t>NODE MCU 1.0</a:t>
            </a:r>
          </a:p>
        </p:txBody>
      </p:sp>
      <p:sp>
        <p:nvSpPr>
          <p:cNvPr id="5" name="TextBox 4">
            <a:extLst>
              <a:ext uri="{FF2B5EF4-FFF2-40B4-BE49-F238E27FC236}">
                <a16:creationId xmlns:a16="http://schemas.microsoft.com/office/drawing/2014/main" id="{6D55DCB5-6A9E-704A-8FEB-8DC34D42D67F}"/>
              </a:ext>
            </a:extLst>
          </p:cNvPr>
          <p:cNvSpPr txBox="1"/>
          <p:nvPr/>
        </p:nvSpPr>
        <p:spPr>
          <a:xfrm>
            <a:off x="1066800" y="2182153"/>
            <a:ext cx="5000626" cy="3139321"/>
          </a:xfrm>
          <a:prstGeom prst="rect">
            <a:avLst/>
          </a:prstGeom>
          <a:noFill/>
        </p:spPr>
        <p:txBody>
          <a:bodyPr wrap="square" rtlCol="0">
            <a:spAutoFit/>
          </a:bodyPr>
          <a:lstStyle/>
          <a:p>
            <a:r>
              <a:rPr lang="en-US" b="1" dirty="0"/>
              <a:t>Developer :</a:t>
            </a:r>
            <a:r>
              <a:rPr lang="en-US" dirty="0"/>
              <a:t> ESP8266 Opensource Community</a:t>
            </a:r>
            <a:br>
              <a:rPr lang="en-US" dirty="0"/>
            </a:br>
            <a:r>
              <a:rPr lang="en-US" b="1" dirty="0"/>
              <a:t>CPU :</a:t>
            </a:r>
            <a:r>
              <a:rPr lang="en-US" dirty="0"/>
              <a:t> ESP8266</a:t>
            </a:r>
            <a:br>
              <a:rPr lang="en-US" dirty="0"/>
            </a:br>
            <a:r>
              <a:rPr lang="en-US" b="1" dirty="0"/>
              <a:t>Memory :</a:t>
            </a:r>
            <a:r>
              <a:rPr lang="en-US" dirty="0"/>
              <a:t> 128kBytes</a:t>
            </a:r>
            <a:br>
              <a:rPr lang="en-US" dirty="0"/>
            </a:br>
            <a:r>
              <a:rPr lang="en-US" b="1" dirty="0"/>
              <a:t>Storage :</a:t>
            </a:r>
            <a:r>
              <a:rPr lang="en-US" dirty="0"/>
              <a:t> 4MBytes</a:t>
            </a:r>
            <a:br>
              <a:rPr lang="en-US" dirty="0"/>
            </a:br>
            <a:r>
              <a:rPr lang="en-US" b="1" dirty="0"/>
              <a:t>Power By :</a:t>
            </a:r>
            <a:r>
              <a:rPr lang="en-US" dirty="0"/>
              <a:t> USB</a:t>
            </a:r>
            <a:br>
              <a:rPr lang="en-US" dirty="0"/>
            </a:br>
            <a:r>
              <a:rPr lang="en-US" b="1" dirty="0"/>
              <a:t>Power Voltage :</a:t>
            </a:r>
            <a:r>
              <a:rPr lang="en-US" dirty="0"/>
              <a:t> 3v ,5v (used with 3.3v Regulator which inbuilt on Board using Pin VIN)</a:t>
            </a:r>
            <a:br>
              <a:rPr lang="en-US" dirty="0"/>
            </a:br>
            <a:r>
              <a:rPr lang="en-US" b="1" dirty="0"/>
              <a:t>IDE Used :</a:t>
            </a:r>
            <a:r>
              <a:rPr lang="en-US" dirty="0"/>
              <a:t> Arduino IDE</a:t>
            </a:r>
            <a:br>
              <a:rPr lang="en-US" dirty="0"/>
            </a:br>
            <a:r>
              <a:rPr lang="en-US" b="1" dirty="0"/>
              <a:t>GPIO :</a:t>
            </a:r>
            <a:r>
              <a:rPr lang="en-US" dirty="0"/>
              <a:t> 10</a:t>
            </a:r>
          </a:p>
        </p:txBody>
      </p:sp>
      <p:pic>
        <p:nvPicPr>
          <p:cNvPr id="6" name="Content Placeholder 5" descr="page2image376401840">
            <a:extLst>
              <a:ext uri="{FF2B5EF4-FFF2-40B4-BE49-F238E27FC236}">
                <a16:creationId xmlns:a16="http://schemas.microsoft.com/office/drawing/2014/main" id="{176ED806-1E01-0A4C-9874-A2A03A594C27}"/>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333893" y="1405054"/>
            <a:ext cx="5133239" cy="4355640"/>
          </a:xfrm>
          <a:prstGeom prst="rect">
            <a:avLst/>
          </a:prstGeom>
          <a:noFill/>
          <a:ln>
            <a:noFill/>
          </a:ln>
        </p:spPr>
      </p:pic>
      <p:sp>
        <p:nvSpPr>
          <p:cNvPr id="7" name="TextBox 6">
            <a:extLst>
              <a:ext uri="{FF2B5EF4-FFF2-40B4-BE49-F238E27FC236}">
                <a16:creationId xmlns:a16="http://schemas.microsoft.com/office/drawing/2014/main" id="{5EDA0A09-4C68-D54F-9A98-C3DC807D8A0F}"/>
              </a:ext>
            </a:extLst>
          </p:cNvPr>
          <p:cNvSpPr txBox="1"/>
          <p:nvPr/>
        </p:nvSpPr>
        <p:spPr>
          <a:xfrm>
            <a:off x="7170234" y="5932449"/>
            <a:ext cx="184731" cy="369332"/>
          </a:xfrm>
          <a:prstGeom prst="rect">
            <a:avLst/>
          </a:prstGeom>
          <a:noFill/>
        </p:spPr>
        <p:txBody>
          <a:bodyPr wrap="none" rtlCol="0">
            <a:spAutoFit/>
          </a:bodyPr>
          <a:lstStyle/>
          <a:p>
            <a:endParaRPr lang="en-US"/>
          </a:p>
        </p:txBody>
      </p:sp>
    </p:spTree>
    <p:extLst>
      <p:ext uri="{BB962C8B-B14F-4D97-AF65-F5344CB8AC3E}">
        <p14:creationId xmlns:p14="http://schemas.microsoft.com/office/powerpoint/2010/main" val="13357035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F2E41-D488-7B47-8E5F-ACDFCE3C65F6}"/>
              </a:ext>
            </a:extLst>
          </p:cNvPr>
          <p:cNvSpPr>
            <a:spLocks noGrp="1"/>
          </p:cNvSpPr>
          <p:nvPr>
            <p:ph type="title"/>
          </p:nvPr>
        </p:nvSpPr>
        <p:spPr/>
        <p:txBody>
          <a:bodyPr/>
          <a:lstStyle/>
          <a:p>
            <a:r>
              <a:rPr lang="en-US" dirty="0"/>
              <a:t>ARDUINO UNO</a:t>
            </a:r>
          </a:p>
        </p:txBody>
      </p:sp>
      <p:sp>
        <p:nvSpPr>
          <p:cNvPr id="3" name="Content Placeholder 2">
            <a:extLst>
              <a:ext uri="{FF2B5EF4-FFF2-40B4-BE49-F238E27FC236}">
                <a16:creationId xmlns:a16="http://schemas.microsoft.com/office/drawing/2014/main" id="{5E8653C4-5BDD-524B-918E-8D32F5F92555}"/>
              </a:ext>
            </a:extLst>
          </p:cNvPr>
          <p:cNvSpPr>
            <a:spLocks noGrp="1"/>
          </p:cNvSpPr>
          <p:nvPr>
            <p:ph idx="1"/>
          </p:nvPr>
        </p:nvSpPr>
        <p:spPr>
          <a:xfrm>
            <a:off x="2589212" y="2133600"/>
            <a:ext cx="4483101" cy="3777622"/>
          </a:xfrm>
        </p:spPr>
        <p:txBody>
          <a:bodyPr>
            <a:normAutofit/>
          </a:bodyPr>
          <a:lstStyle/>
          <a:p>
            <a:r>
              <a:rPr lang="en-US" dirty="0"/>
              <a:t>Microcontroller: ATmega328.</a:t>
            </a:r>
          </a:p>
          <a:p>
            <a:r>
              <a:rPr lang="en-US" dirty="0"/>
              <a:t>Operating Voltage: 5V.</a:t>
            </a:r>
          </a:p>
          <a:p>
            <a:r>
              <a:rPr lang="en-US" dirty="0"/>
              <a:t>Input Voltage : 7-12V.</a:t>
            </a:r>
          </a:p>
          <a:p>
            <a:r>
              <a:rPr lang="en-US" dirty="0"/>
              <a:t>Input Voltage : 6-20V.</a:t>
            </a:r>
          </a:p>
          <a:p>
            <a:r>
              <a:rPr lang="en-US" dirty="0"/>
              <a:t>Digital I/O Pins: 14 (of which 6 provide PWM output)</a:t>
            </a:r>
          </a:p>
          <a:p>
            <a:r>
              <a:rPr lang="en-US" dirty="0"/>
              <a:t>Analog Input Pins: 6.</a:t>
            </a:r>
          </a:p>
          <a:p>
            <a:r>
              <a:rPr lang="en-US" dirty="0"/>
              <a:t>DC Current per I/O Pin: 40 mA.</a:t>
            </a:r>
          </a:p>
          <a:p>
            <a:r>
              <a:rPr lang="en-US" dirty="0"/>
              <a:t>DC Current for 3.3V Pin: 50 mA.</a:t>
            </a:r>
          </a:p>
          <a:p>
            <a:endParaRPr lang="en-US" dirty="0"/>
          </a:p>
        </p:txBody>
      </p:sp>
      <p:pic>
        <p:nvPicPr>
          <p:cNvPr id="4" name="Picture 3">
            <a:extLst>
              <a:ext uri="{FF2B5EF4-FFF2-40B4-BE49-F238E27FC236}">
                <a16:creationId xmlns:a16="http://schemas.microsoft.com/office/drawing/2014/main" id="{6B605067-B65A-4042-AF6F-4B403F1F73C8}"/>
              </a:ext>
            </a:extLst>
          </p:cNvPr>
          <p:cNvPicPr>
            <a:picLocks noChangeAspect="1"/>
          </p:cNvPicPr>
          <p:nvPr/>
        </p:nvPicPr>
        <p:blipFill>
          <a:blip r:embed="rId2"/>
          <a:stretch>
            <a:fillRect/>
          </a:stretch>
        </p:blipFill>
        <p:spPr>
          <a:xfrm>
            <a:off x="7934325" y="2133600"/>
            <a:ext cx="3810000" cy="3048000"/>
          </a:xfrm>
          <a:prstGeom prst="rect">
            <a:avLst/>
          </a:prstGeom>
        </p:spPr>
      </p:pic>
    </p:spTree>
    <p:extLst>
      <p:ext uri="{BB962C8B-B14F-4D97-AF65-F5344CB8AC3E}">
        <p14:creationId xmlns:p14="http://schemas.microsoft.com/office/powerpoint/2010/main" val="72642513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CE8C8-6D27-EC44-A243-ADCF35E35183}"/>
              </a:ext>
            </a:extLst>
          </p:cNvPr>
          <p:cNvSpPr>
            <a:spLocks noGrp="1"/>
          </p:cNvSpPr>
          <p:nvPr>
            <p:ph type="title"/>
          </p:nvPr>
        </p:nvSpPr>
        <p:spPr/>
        <p:txBody>
          <a:bodyPr/>
          <a:lstStyle/>
          <a:p>
            <a:r>
              <a:rPr lang="en-US" dirty="0"/>
              <a:t>NRF24L01 module</a:t>
            </a:r>
          </a:p>
        </p:txBody>
      </p:sp>
      <p:sp>
        <p:nvSpPr>
          <p:cNvPr id="3" name="Content Placeholder 2">
            <a:extLst>
              <a:ext uri="{FF2B5EF4-FFF2-40B4-BE49-F238E27FC236}">
                <a16:creationId xmlns:a16="http://schemas.microsoft.com/office/drawing/2014/main" id="{66052C69-513B-3D43-AD8B-377EAEEFB026}"/>
              </a:ext>
            </a:extLst>
          </p:cNvPr>
          <p:cNvSpPr>
            <a:spLocks noGrp="1"/>
          </p:cNvSpPr>
          <p:nvPr>
            <p:ph idx="1"/>
          </p:nvPr>
        </p:nvSpPr>
        <p:spPr>
          <a:xfrm>
            <a:off x="2589212" y="2133600"/>
            <a:ext cx="4811713" cy="3777622"/>
          </a:xfrm>
        </p:spPr>
        <p:txBody>
          <a:bodyPr>
            <a:normAutofit/>
          </a:bodyPr>
          <a:lstStyle/>
          <a:p>
            <a:r>
              <a:rPr lang="en-US" dirty="0"/>
              <a:t>2.4GHz RF transceiver Module</a:t>
            </a:r>
          </a:p>
          <a:p>
            <a:r>
              <a:rPr lang="en-US" dirty="0"/>
              <a:t>Operating Voltage: 3.3V</a:t>
            </a:r>
          </a:p>
          <a:p>
            <a:r>
              <a:rPr lang="en-US" dirty="0"/>
              <a:t>Nominal current: 50mA</a:t>
            </a:r>
          </a:p>
          <a:p>
            <a:r>
              <a:rPr lang="en-US" dirty="0"/>
              <a:t>Range : 50 – 200 feet</a:t>
            </a:r>
          </a:p>
          <a:p>
            <a:r>
              <a:rPr lang="en-US" dirty="0"/>
              <a:t>Operating current: 250mA (maximum)</a:t>
            </a:r>
          </a:p>
          <a:p>
            <a:r>
              <a:rPr lang="en-US" dirty="0"/>
              <a:t>Communication Protocol: SPI</a:t>
            </a:r>
          </a:p>
          <a:p>
            <a:r>
              <a:rPr lang="en-US" dirty="0"/>
              <a:t>Baud Rate: 250 kbps - 2 </a:t>
            </a:r>
            <a:r>
              <a:rPr lang="en-US" dirty="0" err="1"/>
              <a:t>Mbps</a:t>
            </a:r>
            <a:r>
              <a:rPr lang="en-US" dirty="0"/>
              <a:t>.</a:t>
            </a:r>
          </a:p>
        </p:txBody>
      </p:sp>
      <p:pic>
        <p:nvPicPr>
          <p:cNvPr id="4" name="Picture 3">
            <a:extLst>
              <a:ext uri="{FF2B5EF4-FFF2-40B4-BE49-F238E27FC236}">
                <a16:creationId xmlns:a16="http://schemas.microsoft.com/office/drawing/2014/main" id="{C4819B07-6438-3749-80FF-5664504C2348}"/>
              </a:ext>
            </a:extLst>
          </p:cNvPr>
          <p:cNvPicPr>
            <a:picLocks noChangeAspect="1"/>
          </p:cNvPicPr>
          <p:nvPr/>
        </p:nvPicPr>
        <p:blipFill>
          <a:blip r:embed="rId2"/>
          <a:stretch>
            <a:fillRect/>
          </a:stretch>
        </p:blipFill>
        <p:spPr>
          <a:xfrm>
            <a:off x="7143750" y="1962152"/>
            <a:ext cx="4571999" cy="3238500"/>
          </a:xfrm>
          <a:prstGeom prst="rect">
            <a:avLst/>
          </a:prstGeom>
        </p:spPr>
      </p:pic>
    </p:spTree>
    <p:extLst>
      <p:ext uri="{BB962C8B-B14F-4D97-AF65-F5344CB8AC3E}">
        <p14:creationId xmlns:p14="http://schemas.microsoft.com/office/powerpoint/2010/main" val="260499913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9BFBE-7E13-1A4B-87E1-8F0DB6804634}"/>
              </a:ext>
            </a:extLst>
          </p:cNvPr>
          <p:cNvSpPr>
            <a:spLocks noGrp="1"/>
          </p:cNvSpPr>
          <p:nvPr>
            <p:ph type="title"/>
          </p:nvPr>
        </p:nvSpPr>
        <p:spPr/>
        <p:txBody>
          <a:bodyPr/>
          <a:lstStyle/>
          <a:p>
            <a:r>
              <a:rPr lang="en-US" dirty="0"/>
              <a:t>LDR-Light Dependent Register</a:t>
            </a:r>
          </a:p>
        </p:txBody>
      </p:sp>
      <p:sp>
        <p:nvSpPr>
          <p:cNvPr id="3" name="Content Placeholder 2">
            <a:extLst>
              <a:ext uri="{FF2B5EF4-FFF2-40B4-BE49-F238E27FC236}">
                <a16:creationId xmlns:a16="http://schemas.microsoft.com/office/drawing/2014/main" id="{D968EAEE-1212-EC4C-BF13-ACFECF9D5E11}"/>
              </a:ext>
            </a:extLst>
          </p:cNvPr>
          <p:cNvSpPr>
            <a:spLocks noGrp="1"/>
          </p:cNvSpPr>
          <p:nvPr>
            <p:ph idx="1"/>
          </p:nvPr>
        </p:nvSpPr>
        <p:spPr>
          <a:xfrm>
            <a:off x="2589212" y="2133600"/>
            <a:ext cx="4240213" cy="3777622"/>
          </a:xfrm>
        </p:spPr>
        <p:txBody>
          <a:bodyPr/>
          <a:lstStyle/>
          <a:p>
            <a:r>
              <a:rPr lang="en-US" dirty="0"/>
              <a:t>This resistor works on the principle of photo conductivity. It is nothing but, when the light falls on its surface, then the material conductivity reduces </a:t>
            </a:r>
          </a:p>
        </p:txBody>
      </p:sp>
      <p:pic>
        <p:nvPicPr>
          <p:cNvPr id="4" name="Picture 3">
            <a:extLst>
              <a:ext uri="{FF2B5EF4-FFF2-40B4-BE49-F238E27FC236}">
                <a16:creationId xmlns:a16="http://schemas.microsoft.com/office/drawing/2014/main" id="{F1A4A682-1B15-2C4D-8002-2F1B9D5B7585}"/>
              </a:ext>
            </a:extLst>
          </p:cNvPr>
          <p:cNvPicPr>
            <a:picLocks noChangeAspect="1"/>
          </p:cNvPicPr>
          <p:nvPr/>
        </p:nvPicPr>
        <p:blipFill>
          <a:blip r:embed="rId2"/>
          <a:stretch>
            <a:fillRect/>
          </a:stretch>
        </p:blipFill>
        <p:spPr>
          <a:xfrm>
            <a:off x="8515350" y="2133600"/>
            <a:ext cx="2471737" cy="2824163"/>
          </a:xfrm>
          <a:prstGeom prst="rect">
            <a:avLst/>
          </a:prstGeom>
        </p:spPr>
      </p:pic>
    </p:spTree>
    <p:extLst>
      <p:ext uri="{BB962C8B-B14F-4D97-AF65-F5344CB8AC3E}">
        <p14:creationId xmlns:p14="http://schemas.microsoft.com/office/powerpoint/2010/main" val="295664514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B803D-8971-C84C-8B5A-F50421DF5EBE}"/>
              </a:ext>
            </a:extLst>
          </p:cNvPr>
          <p:cNvSpPr>
            <a:spLocks noGrp="1"/>
          </p:cNvSpPr>
          <p:nvPr>
            <p:ph type="title"/>
          </p:nvPr>
        </p:nvSpPr>
        <p:spPr/>
        <p:txBody>
          <a:bodyPr/>
          <a:lstStyle/>
          <a:p>
            <a:r>
              <a:rPr lang="en-US" dirty="0"/>
              <a:t>BLOCK DIAGRAM</a:t>
            </a:r>
          </a:p>
        </p:txBody>
      </p:sp>
      <p:sp>
        <p:nvSpPr>
          <p:cNvPr id="3" name="Content Placeholder 2">
            <a:extLst>
              <a:ext uri="{FF2B5EF4-FFF2-40B4-BE49-F238E27FC236}">
                <a16:creationId xmlns:a16="http://schemas.microsoft.com/office/drawing/2014/main" id="{4A310757-5479-5841-81A2-D5B339C8C8E4}"/>
              </a:ext>
            </a:extLst>
          </p:cNvPr>
          <p:cNvSpPr>
            <a:spLocks noGrp="1"/>
          </p:cNvSpPr>
          <p:nvPr>
            <p:ph idx="1"/>
          </p:nvPr>
        </p:nvSpPr>
        <p:spPr/>
        <p:txBody>
          <a:bodyPr/>
          <a:lstStyle/>
          <a:p>
            <a:endParaRPr lang="en-US" dirty="0"/>
          </a:p>
        </p:txBody>
      </p:sp>
      <p:sp>
        <p:nvSpPr>
          <p:cNvPr id="4" name="Rectangle 12">
            <a:extLst>
              <a:ext uri="{FF2B5EF4-FFF2-40B4-BE49-F238E27FC236}">
                <a16:creationId xmlns:a16="http://schemas.microsoft.com/office/drawing/2014/main" id="{A6BB26B6-54D9-4142-B03E-00A3E7B8C6E9}"/>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Flowchart: Process 3">
            <a:extLst>
              <a:ext uri="{FF2B5EF4-FFF2-40B4-BE49-F238E27FC236}">
                <a16:creationId xmlns:a16="http://schemas.microsoft.com/office/drawing/2014/main" id="{608E85B4-0E04-8F4A-B36B-197542B1C9DA}"/>
              </a:ext>
            </a:extLst>
          </p:cNvPr>
          <p:cNvSpPr>
            <a:spLocks noChangeArrowheads="1"/>
          </p:cNvSpPr>
          <p:nvPr/>
        </p:nvSpPr>
        <p:spPr bwMode="auto">
          <a:xfrm>
            <a:off x="24949150" y="18600738"/>
            <a:ext cx="26082625" cy="17011650"/>
          </a:xfrm>
          <a:prstGeom prst="flowChartProcess">
            <a:avLst/>
          </a:prstGeom>
          <a:gradFill rotWithShape="1">
            <a:gsLst>
              <a:gs pos="0">
                <a:srgbClr val="A3C4FF"/>
              </a:gs>
              <a:gs pos="35001">
                <a:srgbClr val="BFD5FF"/>
              </a:gs>
              <a:gs pos="100000">
                <a:srgbClr val="E5EEFF"/>
              </a:gs>
            </a:gsLst>
            <a:lin ang="16200000" scaled="1"/>
          </a:gradFill>
          <a:ln w="9525">
            <a:solidFill>
              <a:srgbClr val="4579B8"/>
            </a:solidFill>
            <a:miter lim="800000"/>
            <a:headEnd/>
            <a:tailEnd/>
          </a:ln>
          <a:effectLst>
            <a:outerShdw dist="20000" dir="5400000" rotWithShape="0">
              <a:srgbClr val="000000">
                <a:alpha val="37999"/>
              </a:srgbClr>
            </a:outerShdw>
          </a:effec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NODE MCU 1.0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Flowchart: Process 4">
            <a:extLst>
              <a:ext uri="{FF2B5EF4-FFF2-40B4-BE49-F238E27FC236}">
                <a16:creationId xmlns:a16="http://schemas.microsoft.com/office/drawing/2014/main" id="{FFF62758-9F6E-A74A-A9E0-4751549555C5}"/>
              </a:ext>
            </a:extLst>
          </p:cNvPr>
          <p:cNvSpPr>
            <a:spLocks noChangeArrowheads="1"/>
          </p:cNvSpPr>
          <p:nvPr/>
        </p:nvSpPr>
        <p:spPr bwMode="auto">
          <a:xfrm>
            <a:off x="65774888" y="41282938"/>
            <a:ext cx="32888237" cy="9072562"/>
          </a:xfrm>
          <a:prstGeom prst="flowChartProcess">
            <a:avLst/>
          </a:prstGeom>
          <a:gradFill rotWithShape="1">
            <a:gsLst>
              <a:gs pos="0">
                <a:srgbClr val="A3C4FF"/>
              </a:gs>
              <a:gs pos="35001">
                <a:srgbClr val="BFD5FF"/>
              </a:gs>
              <a:gs pos="100000">
                <a:srgbClr val="E5EEFF"/>
              </a:gs>
            </a:gsLst>
            <a:lin ang="16200000" scaled="1"/>
          </a:gradFill>
          <a:ln w="9525">
            <a:solidFill>
              <a:srgbClr val="4579B8"/>
            </a:solidFill>
            <a:miter lim="800000"/>
            <a:headEnd/>
            <a:tailEnd/>
          </a:ln>
          <a:effectLst>
            <a:outerShdw dist="20000" dir="5400000" rotWithShape="0">
              <a:srgbClr val="000000">
                <a:alpha val="37999"/>
              </a:srgbClr>
            </a:outerShdw>
          </a:effec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NRF24L01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Flowchart: Process 5">
            <a:extLst>
              <a:ext uri="{FF2B5EF4-FFF2-40B4-BE49-F238E27FC236}">
                <a16:creationId xmlns:a16="http://schemas.microsoft.com/office/drawing/2014/main" id="{0375FED2-5714-1345-A909-4A0193C736BD}"/>
              </a:ext>
            </a:extLst>
          </p:cNvPr>
          <p:cNvSpPr>
            <a:spLocks noChangeArrowheads="1"/>
          </p:cNvSpPr>
          <p:nvPr/>
        </p:nvSpPr>
        <p:spPr bwMode="auto">
          <a:xfrm>
            <a:off x="112272763" y="45820013"/>
            <a:ext cx="29486225" cy="15876587"/>
          </a:xfrm>
          <a:prstGeom prst="flowChartProcess">
            <a:avLst/>
          </a:prstGeom>
          <a:gradFill rotWithShape="1">
            <a:gsLst>
              <a:gs pos="0">
                <a:srgbClr val="A3C4FF"/>
              </a:gs>
              <a:gs pos="35001">
                <a:srgbClr val="BFD5FF"/>
              </a:gs>
              <a:gs pos="100000">
                <a:srgbClr val="E5EEFF"/>
              </a:gs>
            </a:gsLst>
            <a:lin ang="16200000" scaled="1"/>
          </a:gradFill>
          <a:ln w="9525">
            <a:solidFill>
              <a:srgbClr val="4579B8"/>
            </a:solidFill>
            <a:miter lim="800000"/>
            <a:headEnd/>
            <a:tailEnd/>
          </a:ln>
          <a:effectLst>
            <a:outerShdw dist="20000" dir="5400000" rotWithShape="0">
              <a:srgbClr val="000000">
                <a:alpha val="37999"/>
              </a:srgbClr>
            </a:outerShdw>
          </a:effec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BASIC SHIELD</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 name="Flowchart: Process 6">
            <a:extLst>
              <a:ext uri="{FF2B5EF4-FFF2-40B4-BE49-F238E27FC236}">
                <a16:creationId xmlns:a16="http://schemas.microsoft.com/office/drawing/2014/main" id="{FAC47A4B-45C2-7D4E-98EE-60D256A885FB}"/>
              </a:ext>
            </a:extLst>
          </p:cNvPr>
          <p:cNvSpPr>
            <a:spLocks noChangeArrowheads="1"/>
          </p:cNvSpPr>
          <p:nvPr/>
        </p:nvSpPr>
        <p:spPr bwMode="auto">
          <a:xfrm>
            <a:off x="24949150" y="103657400"/>
            <a:ext cx="26082625" cy="17010063"/>
          </a:xfrm>
          <a:prstGeom prst="flowChartProcess">
            <a:avLst/>
          </a:prstGeom>
          <a:gradFill rotWithShape="1">
            <a:gsLst>
              <a:gs pos="0">
                <a:srgbClr val="A3C4FF"/>
              </a:gs>
              <a:gs pos="35001">
                <a:srgbClr val="BFD5FF"/>
              </a:gs>
              <a:gs pos="100000">
                <a:srgbClr val="E5EEFF"/>
              </a:gs>
            </a:gsLst>
            <a:lin ang="16200000" scaled="1"/>
          </a:gradFill>
          <a:ln w="9525">
            <a:solidFill>
              <a:srgbClr val="4579B8"/>
            </a:solidFill>
            <a:miter lim="800000"/>
            <a:headEnd/>
            <a:tailEnd/>
          </a:ln>
          <a:effectLst>
            <a:outerShdw dist="20000" dir="5400000" rotWithShape="0">
              <a:srgbClr val="000000">
                <a:alpha val="37999"/>
              </a:srgbClr>
            </a:outerShdw>
          </a:effec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ARDUINO UNO</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 name="Flowchart: Process 7">
            <a:extLst>
              <a:ext uri="{FF2B5EF4-FFF2-40B4-BE49-F238E27FC236}">
                <a16:creationId xmlns:a16="http://schemas.microsoft.com/office/drawing/2014/main" id="{73E1A301-4B9E-F846-897D-06CFEC257036}"/>
              </a:ext>
            </a:extLst>
          </p:cNvPr>
          <p:cNvSpPr>
            <a:spLocks noChangeArrowheads="1"/>
          </p:cNvSpPr>
          <p:nvPr/>
        </p:nvSpPr>
        <p:spPr bwMode="auto">
          <a:xfrm>
            <a:off x="66909950" y="125202950"/>
            <a:ext cx="32888238" cy="9072563"/>
          </a:xfrm>
          <a:prstGeom prst="flowChartProcess">
            <a:avLst/>
          </a:prstGeom>
          <a:gradFill rotWithShape="1">
            <a:gsLst>
              <a:gs pos="0">
                <a:srgbClr val="A3C4FF"/>
              </a:gs>
              <a:gs pos="35001">
                <a:srgbClr val="BFD5FF"/>
              </a:gs>
              <a:gs pos="100000">
                <a:srgbClr val="E5EEFF"/>
              </a:gs>
            </a:gsLst>
            <a:lin ang="16200000" scaled="1"/>
          </a:gradFill>
          <a:ln w="9525">
            <a:solidFill>
              <a:srgbClr val="4579B8"/>
            </a:solidFill>
            <a:miter lim="800000"/>
            <a:headEnd/>
            <a:tailEnd/>
          </a:ln>
          <a:effectLst>
            <a:outerShdw dist="20000" dir="5400000" rotWithShape="0">
              <a:srgbClr val="000000">
                <a:alpha val="37999"/>
              </a:srgbClr>
            </a:outerShdw>
          </a:effec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NRF24L01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Flowchart: Process 8">
            <a:extLst>
              <a:ext uri="{FF2B5EF4-FFF2-40B4-BE49-F238E27FC236}">
                <a16:creationId xmlns:a16="http://schemas.microsoft.com/office/drawing/2014/main" id="{EAD52691-AD09-F04F-9612-ED214334DF0B}"/>
              </a:ext>
            </a:extLst>
          </p:cNvPr>
          <p:cNvSpPr>
            <a:spLocks noChangeArrowheads="1"/>
          </p:cNvSpPr>
          <p:nvPr/>
        </p:nvSpPr>
        <p:spPr bwMode="auto">
          <a:xfrm>
            <a:off x="112272763" y="132008563"/>
            <a:ext cx="29486225" cy="15876587"/>
          </a:xfrm>
          <a:prstGeom prst="flowChartProcess">
            <a:avLst/>
          </a:prstGeom>
          <a:gradFill rotWithShape="1">
            <a:gsLst>
              <a:gs pos="0">
                <a:srgbClr val="A3C4FF"/>
              </a:gs>
              <a:gs pos="35001">
                <a:srgbClr val="BFD5FF"/>
              </a:gs>
              <a:gs pos="100000">
                <a:srgbClr val="E5EEFF"/>
              </a:gs>
            </a:gsLst>
            <a:lin ang="16200000" scaled="1"/>
          </a:gradFill>
          <a:ln w="9525">
            <a:solidFill>
              <a:srgbClr val="4579B8"/>
            </a:solidFill>
            <a:miter lim="800000"/>
            <a:headEnd/>
            <a:tailEnd/>
          </a:ln>
          <a:effectLst>
            <a:outerShdw dist="20000" dir="5400000" rotWithShape="0">
              <a:srgbClr val="000000">
                <a:alpha val="37999"/>
              </a:srgbClr>
            </a:outerShdw>
          </a:effec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BASIC SHIELD</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 name="Right Arrow 8">
            <a:extLst>
              <a:ext uri="{FF2B5EF4-FFF2-40B4-BE49-F238E27FC236}">
                <a16:creationId xmlns:a16="http://schemas.microsoft.com/office/drawing/2014/main" id="{51B51638-6D22-F14B-A95C-E80D63B86FD5}"/>
              </a:ext>
            </a:extLst>
          </p:cNvPr>
          <p:cNvSpPr>
            <a:spLocks noChangeArrowheads="1"/>
          </p:cNvSpPr>
          <p:nvPr/>
        </p:nvSpPr>
        <p:spPr bwMode="auto">
          <a:xfrm>
            <a:off x="51031775" y="110459838"/>
            <a:ext cx="14743113" cy="4537075"/>
          </a:xfrm>
          <a:prstGeom prst="rightArrow">
            <a:avLst>
              <a:gd name="adj1" fmla="val 50000"/>
              <a:gd name="adj2" fmla="val 49991"/>
            </a:avLst>
          </a:prstGeom>
          <a:gradFill rotWithShape="1">
            <a:gsLst>
              <a:gs pos="0">
                <a:srgbClr val="BCBCBC"/>
              </a:gs>
              <a:gs pos="35001">
                <a:srgbClr val="D0D0D0"/>
              </a:gs>
              <a:gs pos="100000">
                <a:srgbClr val="EDEDED"/>
              </a:gs>
            </a:gsLst>
            <a:lin ang="16200000" scaled="1"/>
          </a:gradFill>
          <a:ln w="9525">
            <a:solidFill>
              <a:srgbClr val="000000"/>
            </a:solidFill>
            <a:miter lim="800000"/>
            <a:headEnd/>
            <a:tailEnd/>
          </a:ln>
          <a:effectLst>
            <a:outerShdw dist="20000" dir="5400000" rotWithShape="0">
              <a:srgbClr val="000000">
                <a:alpha val="37999"/>
              </a:srgbClr>
            </a:outerShdw>
          </a:effectLst>
        </p:spPr>
        <p:txBody>
          <a:bodyPr vert="horz" wrap="square" lIns="91440" tIns="45720" rIns="91440" bIns="45720" numCol="1" anchor="ctr" anchorCtr="0" compatLnSpc="1">
            <a:prstTxWarp prst="textNoShape">
              <a:avLst/>
            </a:prstTxWarp>
          </a:bodyPr>
          <a:lstStyle/>
          <a:p>
            <a:endParaRPr lang="en-US"/>
          </a:p>
        </p:txBody>
      </p:sp>
      <p:sp>
        <p:nvSpPr>
          <p:cNvPr id="12" name="Right Arrow 10">
            <a:extLst>
              <a:ext uri="{FF2B5EF4-FFF2-40B4-BE49-F238E27FC236}">
                <a16:creationId xmlns:a16="http://schemas.microsoft.com/office/drawing/2014/main" id="{B99B799E-2F45-9E4C-903D-C279F688E660}"/>
              </a:ext>
            </a:extLst>
          </p:cNvPr>
          <p:cNvSpPr>
            <a:spLocks noChangeArrowheads="1"/>
          </p:cNvSpPr>
          <p:nvPr/>
        </p:nvSpPr>
        <p:spPr bwMode="auto">
          <a:xfrm>
            <a:off x="98663125" y="116130388"/>
            <a:ext cx="13609638" cy="3403600"/>
          </a:xfrm>
          <a:prstGeom prst="rightArrow">
            <a:avLst>
              <a:gd name="adj1" fmla="val 50000"/>
              <a:gd name="adj2" fmla="val 49983"/>
            </a:avLst>
          </a:prstGeom>
          <a:gradFill rotWithShape="1">
            <a:gsLst>
              <a:gs pos="0">
                <a:srgbClr val="BCBCBC"/>
              </a:gs>
              <a:gs pos="35001">
                <a:srgbClr val="D0D0D0"/>
              </a:gs>
              <a:gs pos="100000">
                <a:srgbClr val="EDEDED"/>
              </a:gs>
            </a:gsLst>
            <a:lin ang="16200000" scaled="1"/>
          </a:gradFill>
          <a:ln w="9525">
            <a:solidFill>
              <a:srgbClr val="000000"/>
            </a:solidFill>
            <a:miter lim="800000"/>
            <a:headEnd/>
            <a:tailEnd/>
          </a:ln>
          <a:effectLst>
            <a:outerShdw dist="20000" dir="5400000" rotWithShape="0">
              <a:srgbClr val="000000">
                <a:alpha val="37999"/>
              </a:srgbClr>
            </a:outerShdw>
          </a:effectLst>
        </p:spPr>
        <p:txBody>
          <a:bodyPr vert="horz" wrap="square" lIns="91440" tIns="45720" rIns="91440" bIns="45720" numCol="1" anchor="ctr" anchorCtr="0" compatLnSpc="1">
            <a:prstTxWarp prst="textNoShape">
              <a:avLst/>
            </a:prstTxWarp>
          </a:bodyPr>
          <a:lstStyle/>
          <a:p>
            <a:endParaRPr lang="en-US"/>
          </a:p>
        </p:txBody>
      </p:sp>
      <p:sp>
        <p:nvSpPr>
          <p:cNvPr id="13" name="Right Arrow 12">
            <a:extLst>
              <a:ext uri="{FF2B5EF4-FFF2-40B4-BE49-F238E27FC236}">
                <a16:creationId xmlns:a16="http://schemas.microsoft.com/office/drawing/2014/main" id="{DDF9C3B0-85E6-824B-9264-334EB9DDDC04}"/>
              </a:ext>
            </a:extLst>
          </p:cNvPr>
          <p:cNvSpPr>
            <a:spLocks noChangeArrowheads="1"/>
          </p:cNvSpPr>
          <p:nvPr/>
        </p:nvSpPr>
        <p:spPr bwMode="auto">
          <a:xfrm>
            <a:off x="51031775" y="161494788"/>
            <a:ext cx="15878175" cy="3403600"/>
          </a:xfrm>
          <a:prstGeom prst="rightArrow">
            <a:avLst>
              <a:gd name="adj1" fmla="val 50000"/>
              <a:gd name="adj2" fmla="val 49977"/>
            </a:avLst>
          </a:prstGeom>
          <a:gradFill rotWithShape="1">
            <a:gsLst>
              <a:gs pos="0">
                <a:srgbClr val="BCBCBC"/>
              </a:gs>
              <a:gs pos="35001">
                <a:srgbClr val="D0D0D0"/>
              </a:gs>
              <a:gs pos="100000">
                <a:srgbClr val="EDEDED"/>
              </a:gs>
            </a:gsLst>
            <a:lin ang="16200000" scaled="1"/>
          </a:gradFill>
          <a:ln w="9525">
            <a:solidFill>
              <a:srgbClr val="000000"/>
            </a:solidFill>
            <a:miter lim="800000"/>
            <a:headEnd/>
            <a:tailEnd/>
          </a:ln>
          <a:effectLst>
            <a:outerShdw dist="20000" dir="5400000" rotWithShape="0">
              <a:srgbClr val="000000">
                <a:alpha val="37999"/>
              </a:srgbClr>
            </a:outerShdw>
          </a:effectLst>
        </p:spPr>
        <p:txBody>
          <a:bodyPr vert="horz" wrap="square" lIns="91440" tIns="45720" rIns="91440" bIns="45720" numCol="1" anchor="ctr" anchorCtr="0" compatLnSpc="1">
            <a:prstTxWarp prst="textNoShape">
              <a:avLst/>
            </a:prstTxWarp>
          </a:bodyPr>
          <a:lstStyle/>
          <a:p>
            <a:endParaRPr lang="en-US"/>
          </a:p>
        </p:txBody>
      </p:sp>
      <p:sp>
        <p:nvSpPr>
          <p:cNvPr id="14" name="Right Arrow 13">
            <a:extLst>
              <a:ext uri="{FF2B5EF4-FFF2-40B4-BE49-F238E27FC236}">
                <a16:creationId xmlns:a16="http://schemas.microsoft.com/office/drawing/2014/main" id="{81B84C0C-0978-F542-A981-C55A7B01BF4B}"/>
              </a:ext>
            </a:extLst>
          </p:cNvPr>
          <p:cNvSpPr>
            <a:spLocks noChangeArrowheads="1"/>
          </p:cNvSpPr>
          <p:nvPr/>
        </p:nvSpPr>
        <p:spPr bwMode="auto">
          <a:xfrm>
            <a:off x="99798188" y="164898388"/>
            <a:ext cx="12474575" cy="3403600"/>
          </a:xfrm>
          <a:prstGeom prst="rightArrow">
            <a:avLst>
              <a:gd name="adj1" fmla="val 50000"/>
              <a:gd name="adj2" fmla="val 49971"/>
            </a:avLst>
          </a:prstGeom>
          <a:gradFill rotWithShape="1">
            <a:gsLst>
              <a:gs pos="0">
                <a:srgbClr val="BCBCBC"/>
              </a:gs>
              <a:gs pos="35001">
                <a:srgbClr val="D0D0D0"/>
              </a:gs>
              <a:gs pos="100000">
                <a:srgbClr val="EDEDED"/>
              </a:gs>
            </a:gsLst>
            <a:lin ang="16200000" scaled="1"/>
          </a:gradFill>
          <a:ln w="9525">
            <a:solidFill>
              <a:srgbClr val="000000"/>
            </a:solidFill>
            <a:miter lim="800000"/>
            <a:headEnd/>
            <a:tailEnd/>
          </a:ln>
          <a:effectLst>
            <a:outerShdw dist="20000" dir="5400000" rotWithShape="0">
              <a:srgbClr val="000000">
                <a:alpha val="37999"/>
              </a:srgbClr>
            </a:outerShdw>
          </a:effectLst>
        </p:spPr>
        <p:txBody>
          <a:bodyPr vert="horz" wrap="square" lIns="91440" tIns="45720" rIns="91440" bIns="45720" numCol="1" anchor="ctr" anchorCtr="0" compatLnSpc="1">
            <a:prstTxWarp prst="textNoShape">
              <a:avLst/>
            </a:prstTxWarp>
          </a:bodyPr>
          <a:lstStyle/>
          <a:p>
            <a:endParaRPr lang="en-US"/>
          </a:p>
        </p:txBody>
      </p:sp>
      <p:sp>
        <p:nvSpPr>
          <p:cNvPr id="15" name="Down Arrow 21">
            <a:extLst>
              <a:ext uri="{FF2B5EF4-FFF2-40B4-BE49-F238E27FC236}">
                <a16:creationId xmlns:a16="http://schemas.microsoft.com/office/drawing/2014/main" id="{9D23F65A-8E64-9248-A171-801A05371D28}"/>
              </a:ext>
            </a:extLst>
          </p:cNvPr>
          <p:cNvSpPr>
            <a:spLocks noChangeArrowheads="1"/>
          </p:cNvSpPr>
          <p:nvPr/>
        </p:nvSpPr>
        <p:spPr bwMode="auto">
          <a:xfrm>
            <a:off x="80518000" y="133146800"/>
            <a:ext cx="7939088" cy="30619700"/>
          </a:xfrm>
          <a:prstGeom prst="downArrow">
            <a:avLst>
              <a:gd name="adj1" fmla="val 50000"/>
              <a:gd name="adj2" fmla="val 49996"/>
            </a:avLst>
          </a:prstGeom>
          <a:gradFill rotWithShape="1">
            <a:gsLst>
              <a:gs pos="0">
                <a:srgbClr val="BCBCBC"/>
              </a:gs>
              <a:gs pos="35001">
                <a:srgbClr val="D0D0D0"/>
              </a:gs>
              <a:gs pos="100000">
                <a:srgbClr val="EDEDED"/>
              </a:gs>
            </a:gsLst>
            <a:lin ang="16200000" scaled="1"/>
          </a:gradFill>
          <a:ln w="9525">
            <a:solidFill>
              <a:srgbClr val="000000"/>
            </a:solidFill>
            <a:miter lim="800000"/>
            <a:headEnd/>
            <a:tailEnd/>
          </a:ln>
          <a:effectLst>
            <a:outerShdw dist="20000" dir="5400000" rotWithShape="0">
              <a:srgbClr val="000000">
                <a:alpha val="37999"/>
              </a:srgbClr>
            </a:outerShdw>
          </a:effec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SIGNAL</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6" name="Rectangle 20">
            <a:extLst>
              <a:ext uri="{FF2B5EF4-FFF2-40B4-BE49-F238E27FC236}">
                <a16:creationId xmlns:a16="http://schemas.microsoft.com/office/drawing/2014/main" id="{F4FD3C32-71C2-DC44-9885-4F8C72930A33}"/>
              </a:ext>
            </a:extLst>
          </p:cNvPr>
          <p:cNvSpPr>
            <a:spLocks noChangeArrowheads="1"/>
          </p:cNvSpPr>
          <p:nvPr/>
        </p:nvSpPr>
        <p:spPr bwMode="auto">
          <a:xfrm>
            <a:off x="0" y="1297447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7" name="Rectangle 32">
            <a:extLst>
              <a:ext uri="{FF2B5EF4-FFF2-40B4-BE49-F238E27FC236}">
                <a16:creationId xmlns:a16="http://schemas.microsoft.com/office/drawing/2014/main" id="{636A1488-106B-5A42-8D99-51345673C4F4}"/>
              </a:ext>
            </a:extLst>
          </p:cNvPr>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8" name="Flowchart: Process 3">
            <a:extLst>
              <a:ext uri="{FF2B5EF4-FFF2-40B4-BE49-F238E27FC236}">
                <a16:creationId xmlns:a16="http://schemas.microsoft.com/office/drawing/2014/main" id="{88487471-BDEF-5E4E-BF6F-178C733FC34C}"/>
              </a:ext>
            </a:extLst>
          </p:cNvPr>
          <p:cNvSpPr>
            <a:spLocks noChangeArrowheads="1"/>
          </p:cNvSpPr>
          <p:nvPr/>
        </p:nvSpPr>
        <p:spPr bwMode="auto">
          <a:xfrm>
            <a:off x="25101550" y="18753138"/>
            <a:ext cx="26082625" cy="17011650"/>
          </a:xfrm>
          <a:prstGeom prst="flowChartProcess">
            <a:avLst/>
          </a:prstGeom>
          <a:gradFill rotWithShape="1">
            <a:gsLst>
              <a:gs pos="0">
                <a:srgbClr val="A3C4FF"/>
              </a:gs>
              <a:gs pos="35001">
                <a:srgbClr val="BFD5FF"/>
              </a:gs>
              <a:gs pos="100000">
                <a:srgbClr val="E5EEFF"/>
              </a:gs>
            </a:gsLst>
            <a:lin ang="16200000" scaled="1"/>
          </a:gradFill>
          <a:ln w="9525">
            <a:solidFill>
              <a:srgbClr val="4579B8"/>
            </a:solidFill>
            <a:miter lim="800000"/>
            <a:headEnd/>
            <a:tailEnd/>
          </a:ln>
          <a:effectLst>
            <a:outerShdw dist="20000" dir="5400000" rotWithShape="0">
              <a:srgbClr val="000000">
                <a:alpha val="37999"/>
              </a:srgbClr>
            </a:outerShdw>
          </a:effec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NODE MCU 1.0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9" name="Flowchart: Process 4">
            <a:extLst>
              <a:ext uri="{FF2B5EF4-FFF2-40B4-BE49-F238E27FC236}">
                <a16:creationId xmlns:a16="http://schemas.microsoft.com/office/drawing/2014/main" id="{AE557480-69BF-DA4E-A83B-D69EA8A1AF67}"/>
              </a:ext>
            </a:extLst>
          </p:cNvPr>
          <p:cNvSpPr>
            <a:spLocks noChangeArrowheads="1"/>
          </p:cNvSpPr>
          <p:nvPr/>
        </p:nvSpPr>
        <p:spPr bwMode="auto">
          <a:xfrm>
            <a:off x="65927288" y="41435338"/>
            <a:ext cx="32888237" cy="9072562"/>
          </a:xfrm>
          <a:prstGeom prst="flowChartProcess">
            <a:avLst/>
          </a:prstGeom>
          <a:gradFill rotWithShape="1">
            <a:gsLst>
              <a:gs pos="0">
                <a:srgbClr val="A3C4FF"/>
              </a:gs>
              <a:gs pos="35001">
                <a:srgbClr val="BFD5FF"/>
              </a:gs>
              <a:gs pos="100000">
                <a:srgbClr val="E5EEFF"/>
              </a:gs>
            </a:gsLst>
            <a:lin ang="16200000" scaled="1"/>
          </a:gradFill>
          <a:ln w="9525">
            <a:solidFill>
              <a:srgbClr val="4579B8"/>
            </a:solidFill>
            <a:miter lim="800000"/>
            <a:headEnd/>
            <a:tailEnd/>
          </a:ln>
          <a:effectLst>
            <a:outerShdw dist="20000" dir="5400000" rotWithShape="0">
              <a:srgbClr val="000000">
                <a:alpha val="37999"/>
              </a:srgbClr>
            </a:outerShdw>
          </a:effec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NRF24L01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 name="Flowchart: Process 5">
            <a:extLst>
              <a:ext uri="{FF2B5EF4-FFF2-40B4-BE49-F238E27FC236}">
                <a16:creationId xmlns:a16="http://schemas.microsoft.com/office/drawing/2014/main" id="{322CE2C2-1EB1-6641-BED6-3004244B0D85}"/>
              </a:ext>
            </a:extLst>
          </p:cNvPr>
          <p:cNvSpPr>
            <a:spLocks noChangeArrowheads="1"/>
          </p:cNvSpPr>
          <p:nvPr/>
        </p:nvSpPr>
        <p:spPr bwMode="auto">
          <a:xfrm>
            <a:off x="112425163" y="45972413"/>
            <a:ext cx="29486225" cy="15876587"/>
          </a:xfrm>
          <a:prstGeom prst="flowChartProcess">
            <a:avLst/>
          </a:prstGeom>
          <a:gradFill rotWithShape="1">
            <a:gsLst>
              <a:gs pos="0">
                <a:srgbClr val="A3C4FF"/>
              </a:gs>
              <a:gs pos="35001">
                <a:srgbClr val="BFD5FF"/>
              </a:gs>
              <a:gs pos="100000">
                <a:srgbClr val="E5EEFF"/>
              </a:gs>
            </a:gsLst>
            <a:lin ang="16200000" scaled="1"/>
          </a:gradFill>
          <a:ln w="9525">
            <a:solidFill>
              <a:srgbClr val="4579B8"/>
            </a:solidFill>
            <a:miter lim="800000"/>
            <a:headEnd/>
            <a:tailEnd/>
          </a:ln>
          <a:effectLst>
            <a:outerShdw dist="20000" dir="5400000" rotWithShape="0">
              <a:srgbClr val="000000">
                <a:alpha val="37999"/>
              </a:srgbClr>
            </a:outerShdw>
          </a:effec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BASIC SHIELD</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1" name="Flowchart: Process 6">
            <a:extLst>
              <a:ext uri="{FF2B5EF4-FFF2-40B4-BE49-F238E27FC236}">
                <a16:creationId xmlns:a16="http://schemas.microsoft.com/office/drawing/2014/main" id="{36A5E3FF-A801-8648-BE3C-A8F3B742BF24}"/>
              </a:ext>
            </a:extLst>
          </p:cNvPr>
          <p:cNvSpPr>
            <a:spLocks noChangeArrowheads="1"/>
          </p:cNvSpPr>
          <p:nvPr/>
        </p:nvSpPr>
        <p:spPr bwMode="auto">
          <a:xfrm>
            <a:off x="25101550" y="103809800"/>
            <a:ext cx="26082625" cy="17010063"/>
          </a:xfrm>
          <a:prstGeom prst="flowChartProcess">
            <a:avLst/>
          </a:prstGeom>
          <a:gradFill rotWithShape="1">
            <a:gsLst>
              <a:gs pos="0">
                <a:srgbClr val="A3C4FF"/>
              </a:gs>
              <a:gs pos="35001">
                <a:srgbClr val="BFD5FF"/>
              </a:gs>
              <a:gs pos="100000">
                <a:srgbClr val="E5EEFF"/>
              </a:gs>
            </a:gsLst>
            <a:lin ang="16200000" scaled="1"/>
          </a:gradFill>
          <a:ln w="9525">
            <a:solidFill>
              <a:srgbClr val="4579B8"/>
            </a:solidFill>
            <a:miter lim="800000"/>
            <a:headEnd/>
            <a:tailEnd/>
          </a:ln>
          <a:effectLst>
            <a:outerShdw dist="20000" dir="5400000" rotWithShape="0">
              <a:srgbClr val="000000">
                <a:alpha val="37999"/>
              </a:srgbClr>
            </a:outerShdw>
          </a:effec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ARDUINO UNO</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2" name="Flowchart: Process 7">
            <a:extLst>
              <a:ext uri="{FF2B5EF4-FFF2-40B4-BE49-F238E27FC236}">
                <a16:creationId xmlns:a16="http://schemas.microsoft.com/office/drawing/2014/main" id="{CBF647FC-9F4E-4D44-ACD5-006661C73E7C}"/>
              </a:ext>
            </a:extLst>
          </p:cNvPr>
          <p:cNvSpPr>
            <a:spLocks noChangeArrowheads="1"/>
          </p:cNvSpPr>
          <p:nvPr/>
        </p:nvSpPr>
        <p:spPr bwMode="auto">
          <a:xfrm>
            <a:off x="67062350" y="125355350"/>
            <a:ext cx="32888238" cy="9072563"/>
          </a:xfrm>
          <a:prstGeom prst="flowChartProcess">
            <a:avLst/>
          </a:prstGeom>
          <a:gradFill rotWithShape="1">
            <a:gsLst>
              <a:gs pos="0">
                <a:srgbClr val="A3C4FF"/>
              </a:gs>
              <a:gs pos="35001">
                <a:srgbClr val="BFD5FF"/>
              </a:gs>
              <a:gs pos="100000">
                <a:srgbClr val="E5EEFF"/>
              </a:gs>
            </a:gsLst>
            <a:lin ang="16200000" scaled="1"/>
          </a:gradFill>
          <a:ln w="9525">
            <a:solidFill>
              <a:srgbClr val="4579B8"/>
            </a:solidFill>
            <a:miter lim="800000"/>
            <a:headEnd/>
            <a:tailEnd/>
          </a:ln>
          <a:effectLst>
            <a:outerShdw dist="20000" dir="5400000" rotWithShape="0">
              <a:srgbClr val="000000">
                <a:alpha val="37999"/>
              </a:srgbClr>
            </a:outerShdw>
          </a:effec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NRF24L01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3" name="Flowchart: Process 8">
            <a:extLst>
              <a:ext uri="{FF2B5EF4-FFF2-40B4-BE49-F238E27FC236}">
                <a16:creationId xmlns:a16="http://schemas.microsoft.com/office/drawing/2014/main" id="{0E0B3AA3-7BE5-CF43-AFA9-E13B501E817B}"/>
              </a:ext>
            </a:extLst>
          </p:cNvPr>
          <p:cNvSpPr>
            <a:spLocks noChangeArrowheads="1"/>
          </p:cNvSpPr>
          <p:nvPr/>
        </p:nvSpPr>
        <p:spPr bwMode="auto">
          <a:xfrm>
            <a:off x="112425163" y="132160963"/>
            <a:ext cx="29486225" cy="15876587"/>
          </a:xfrm>
          <a:prstGeom prst="flowChartProcess">
            <a:avLst/>
          </a:prstGeom>
          <a:gradFill rotWithShape="1">
            <a:gsLst>
              <a:gs pos="0">
                <a:srgbClr val="A3C4FF"/>
              </a:gs>
              <a:gs pos="35001">
                <a:srgbClr val="BFD5FF"/>
              </a:gs>
              <a:gs pos="100000">
                <a:srgbClr val="E5EEFF"/>
              </a:gs>
            </a:gsLst>
            <a:lin ang="16200000" scaled="1"/>
          </a:gradFill>
          <a:ln w="9525">
            <a:solidFill>
              <a:srgbClr val="4579B8"/>
            </a:solidFill>
            <a:miter lim="800000"/>
            <a:headEnd/>
            <a:tailEnd/>
          </a:ln>
          <a:effectLst>
            <a:outerShdw dist="20000" dir="5400000" rotWithShape="0">
              <a:srgbClr val="000000">
                <a:alpha val="37999"/>
              </a:srgbClr>
            </a:outerShdw>
          </a:effec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BASIC SHIELD</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4" name="Right Arrow 8">
            <a:extLst>
              <a:ext uri="{FF2B5EF4-FFF2-40B4-BE49-F238E27FC236}">
                <a16:creationId xmlns:a16="http://schemas.microsoft.com/office/drawing/2014/main" id="{DCD0AFF0-621B-9C48-B361-B7DBC95E2257}"/>
              </a:ext>
            </a:extLst>
          </p:cNvPr>
          <p:cNvSpPr>
            <a:spLocks noChangeArrowheads="1"/>
          </p:cNvSpPr>
          <p:nvPr/>
        </p:nvSpPr>
        <p:spPr bwMode="auto">
          <a:xfrm>
            <a:off x="51184175" y="110612238"/>
            <a:ext cx="14743113" cy="4537075"/>
          </a:xfrm>
          <a:prstGeom prst="rightArrow">
            <a:avLst>
              <a:gd name="adj1" fmla="val 50000"/>
              <a:gd name="adj2" fmla="val 49991"/>
            </a:avLst>
          </a:prstGeom>
          <a:gradFill rotWithShape="1">
            <a:gsLst>
              <a:gs pos="0">
                <a:srgbClr val="BCBCBC"/>
              </a:gs>
              <a:gs pos="35001">
                <a:srgbClr val="D0D0D0"/>
              </a:gs>
              <a:gs pos="100000">
                <a:srgbClr val="EDEDED"/>
              </a:gs>
            </a:gsLst>
            <a:lin ang="16200000" scaled="1"/>
          </a:gradFill>
          <a:ln w="9525">
            <a:solidFill>
              <a:srgbClr val="000000"/>
            </a:solidFill>
            <a:miter lim="800000"/>
            <a:headEnd/>
            <a:tailEnd/>
          </a:ln>
          <a:effectLst>
            <a:outerShdw dist="20000" dir="5400000" rotWithShape="0">
              <a:srgbClr val="000000">
                <a:alpha val="37999"/>
              </a:srgbClr>
            </a:outerShdw>
          </a:effectLst>
        </p:spPr>
        <p:txBody>
          <a:bodyPr vert="horz" wrap="square" lIns="91440" tIns="45720" rIns="91440" bIns="45720" numCol="1" anchor="ctr" anchorCtr="0" compatLnSpc="1">
            <a:prstTxWarp prst="textNoShape">
              <a:avLst/>
            </a:prstTxWarp>
          </a:bodyPr>
          <a:lstStyle/>
          <a:p>
            <a:endParaRPr lang="en-US"/>
          </a:p>
        </p:txBody>
      </p:sp>
      <p:sp>
        <p:nvSpPr>
          <p:cNvPr id="25" name="Right Arrow 10">
            <a:extLst>
              <a:ext uri="{FF2B5EF4-FFF2-40B4-BE49-F238E27FC236}">
                <a16:creationId xmlns:a16="http://schemas.microsoft.com/office/drawing/2014/main" id="{C5436515-D8C1-274E-B343-FB1E3B305EC7}"/>
              </a:ext>
            </a:extLst>
          </p:cNvPr>
          <p:cNvSpPr>
            <a:spLocks noChangeArrowheads="1"/>
          </p:cNvSpPr>
          <p:nvPr/>
        </p:nvSpPr>
        <p:spPr bwMode="auto">
          <a:xfrm>
            <a:off x="98815525" y="116282788"/>
            <a:ext cx="13609638" cy="3403600"/>
          </a:xfrm>
          <a:prstGeom prst="rightArrow">
            <a:avLst>
              <a:gd name="adj1" fmla="val 50000"/>
              <a:gd name="adj2" fmla="val 49983"/>
            </a:avLst>
          </a:prstGeom>
          <a:gradFill rotWithShape="1">
            <a:gsLst>
              <a:gs pos="0">
                <a:srgbClr val="BCBCBC"/>
              </a:gs>
              <a:gs pos="35001">
                <a:srgbClr val="D0D0D0"/>
              </a:gs>
              <a:gs pos="100000">
                <a:srgbClr val="EDEDED"/>
              </a:gs>
            </a:gsLst>
            <a:lin ang="16200000" scaled="1"/>
          </a:gradFill>
          <a:ln w="9525">
            <a:solidFill>
              <a:srgbClr val="000000"/>
            </a:solidFill>
            <a:miter lim="800000"/>
            <a:headEnd/>
            <a:tailEnd/>
          </a:ln>
          <a:effectLst>
            <a:outerShdw dist="20000" dir="5400000" rotWithShape="0">
              <a:srgbClr val="000000">
                <a:alpha val="37999"/>
              </a:srgbClr>
            </a:outerShdw>
          </a:effectLst>
        </p:spPr>
        <p:txBody>
          <a:bodyPr vert="horz" wrap="square" lIns="91440" tIns="45720" rIns="91440" bIns="45720" numCol="1" anchor="ctr" anchorCtr="0" compatLnSpc="1">
            <a:prstTxWarp prst="textNoShape">
              <a:avLst/>
            </a:prstTxWarp>
          </a:bodyPr>
          <a:lstStyle/>
          <a:p>
            <a:endParaRPr lang="en-US"/>
          </a:p>
        </p:txBody>
      </p:sp>
      <p:sp>
        <p:nvSpPr>
          <p:cNvPr id="26" name="Right Arrow 12">
            <a:extLst>
              <a:ext uri="{FF2B5EF4-FFF2-40B4-BE49-F238E27FC236}">
                <a16:creationId xmlns:a16="http://schemas.microsoft.com/office/drawing/2014/main" id="{1705CF49-50CB-BA41-ACCE-EBA47C6658EC}"/>
              </a:ext>
            </a:extLst>
          </p:cNvPr>
          <p:cNvSpPr>
            <a:spLocks noChangeArrowheads="1"/>
          </p:cNvSpPr>
          <p:nvPr/>
        </p:nvSpPr>
        <p:spPr bwMode="auto">
          <a:xfrm>
            <a:off x="51184175" y="161647188"/>
            <a:ext cx="15878175" cy="3403600"/>
          </a:xfrm>
          <a:prstGeom prst="rightArrow">
            <a:avLst>
              <a:gd name="adj1" fmla="val 50000"/>
              <a:gd name="adj2" fmla="val 49977"/>
            </a:avLst>
          </a:prstGeom>
          <a:gradFill rotWithShape="1">
            <a:gsLst>
              <a:gs pos="0">
                <a:srgbClr val="BCBCBC"/>
              </a:gs>
              <a:gs pos="35001">
                <a:srgbClr val="D0D0D0"/>
              </a:gs>
              <a:gs pos="100000">
                <a:srgbClr val="EDEDED"/>
              </a:gs>
            </a:gsLst>
            <a:lin ang="16200000" scaled="1"/>
          </a:gradFill>
          <a:ln w="9525">
            <a:solidFill>
              <a:srgbClr val="000000"/>
            </a:solidFill>
            <a:miter lim="800000"/>
            <a:headEnd/>
            <a:tailEnd/>
          </a:ln>
          <a:effectLst>
            <a:outerShdw dist="20000" dir="5400000" rotWithShape="0">
              <a:srgbClr val="000000">
                <a:alpha val="37999"/>
              </a:srgbClr>
            </a:outerShdw>
          </a:effectLst>
        </p:spPr>
        <p:txBody>
          <a:bodyPr vert="horz" wrap="square" lIns="91440" tIns="45720" rIns="91440" bIns="45720" numCol="1" anchor="ctr" anchorCtr="0" compatLnSpc="1">
            <a:prstTxWarp prst="textNoShape">
              <a:avLst/>
            </a:prstTxWarp>
          </a:bodyPr>
          <a:lstStyle/>
          <a:p>
            <a:endParaRPr lang="en-US"/>
          </a:p>
        </p:txBody>
      </p:sp>
      <p:sp>
        <p:nvSpPr>
          <p:cNvPr id="27" name="Right Arrow 13">
            <a:extLst>
              <a:ext uri="{FF2B5EF4-FFF2-40B4-BE49-F238E27FC236}">
                <a16:creationId xmlns:a16="http://schemas.microsoft.com/office/drawing/2014/main" id="{6E5B58E6-D7EA-FD47-AA2A-4BAF4FB71445}"/>
              </a:ext>
            </a:extLst>
          </p:cNvPr>
          <p:cNvSpPr>
            <a:spLocks noChangeArrowheads="1"/>
          </p:cNvSpPr>
          <p:nvPr/>
        </p:nvSpPr>
        <p:spPr bwMode="auto">
          <a:xfrm>
            <a:off x="99950588" y="165050788"/>
            <a:ext cx="12474575" cy="3403600"/>
          </a:xfrm>
          <a:prstGeom prst="rightArrow">
            <a:avLst>
              <a:gd name="adj1" fmla="val 50000"/>
              <a:gd name="adj2" fmla="val 49971"/>
            </a:avLst>
          </a:prstGeom>
          <a:gradFill rotWithShape="1">
            <a:gsLst>
              <a:gs pos="0">
                <a:srgbClr val="BCBCBC"/>
              </a:gs>
              <a:gs pos="35001">
                <a:srgbClr val="D0D0D0"/>
              </a:gs>
              <a:gs pos="100000">
                <a:srgbClr val="EDEDED"/>
              </a:gs>
            </a:gsLst>
            <a:lin ang="16200000" scaled="1"/>
          </a:gradFill>
          <a:ln w="9525">
            <a:solidFill>
              <a:srgbClr val="000000"/>
            </a:solidFill>
            <a:miter lim="800000"/>
            <a:headEnd/>
            <a:tailEnd/>
          </a:ln>
          <a:effectLst>
            <a:outerShdw dist="20000" dir="5400000" rotWithShape="0">
              <a:srgbClr val="000000">
                <a:alpha val="37999"/>
              </a:srgbClr>
            </a:outerShdw>
          </a:effectLst>
        </p:spPr>
        <p:txBody>
          <a:bodyPr vert="horz" wrap="square" lIns="91440" tIns="45720" rIns="91440" bIns="45720" numCol="1" anchor="ctr" anchorCtr="0" compatLnSpc="1">
            <a:prstTxWarp prst="textNoShape">
              <a:avLst/>
            </a:prstTxWarp>
          </a:bodyPr>
          <a:lstStyle/>
          <a:p>
            <a:endParaRPr lang="en-US"/>
          </a:p>
        </p:txBody>
      </p:sp>
      <p:sp>
        <p:nvSpPr>
          <p:cNvPr id="28" name="Down Arrow 21">
            <a:extLst>
              <a:ext uri="{FF2B5EF4-FFF2-40B4-BE49-F238E27FC236}">
                <a16:creationId xmlns:a16="http://schemas.microsoft.com/office/drawing/2014/main" id="{C979ADC7-E681-624A-943E-D556DAAC2AE5}"/>
              </a:ext>
            </a:extLst>
          </p:cNvPr>
          <p:cNvSpPr>
            <a:spLocks noChangeArrowheads="1"/>
          </p:cNvSpPr>
          <p:nvPr/>
        </p:nvSpPr>
        <p:spPr bwMode="auto">
          <a:xfrm>
            <a:off x="80670400" y="133299200"/>
            <a:ext cx="7939088" cy="30619700"/>
          </a:xfrm>
          <a:prstGeom prst="downArrow">
            <a:avLst>
              <a:gd name="adj1" fmla="val 50000"/>
              <a:gd name="adj2" fmla="val 49996"/>
            </a:avLst>
          </a:prstGeom>
          <a:gradFill rotWithShape="1">
            <a:gsLst>
              <a:gs pos="0">
                <a:srgbClr val="BCBCBC"/>
              </a:gs>
              <a:gs pos="35001">
                <a:srgbClr val="D0D0D0"/>
              </a:gs>
              <a:gs pos="100000">
                <a:srgbClr val="EDEDED"/>
              </a:gs>
            </a:gsLst>
            <a:lin ang="16200000" scaled="1"/>
          </a:gradFill>
          <a:ln w="9525">
            <a:solidFill>
              <a:srgbClr val="000000"/>
            </a:solidFill>
            <a:miter lim="800000"/>
            <a:headEnd/>
            <a:tailEnd/>
          </a:ln>
          <a:effectLst>
            <a:outerShdw dist="20000" dir="5400000" rotWithShape="0">
              <a:srgbClr val="000000">
                <a:alpha val="37999"/>
              </a:srgbClr>
            </a:outerShdw>
          </a:effec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SIGNAL</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9" name="Rectangle 40">
            <a:extLst>
              <a:ext uri="{FF2B5EF4-FFF2-40B4-BE49-F238E27FC236}">
                <a16:creationId xmlns:a16="http://schemas.microsoft.com/office/drawing/2014/main" id="{31C9C9CB-3754-4943-929C-41B8FAFD6644}"/>
              </a:ext>
            </a:extLst>
          </p:cNvPr>
          <p:cNvSpPr>
            <a:spLocks noChangeArrowheads="1"/>
          </p:cNvSpPr>
          <p:nvPr/>
        </p:nvSpPr>
        <p:spPr bwMode="auto">
          <a:xfrm>
            <a:off x="152400" y="1298971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42" name="Picture 41">
            <a:extLst>
              <a:ext uri="{FF2B5EF4-FFF2-40B4-BE49-F238E27FC236}">
                <a16:creationId xmlns:a16="http://schemas.microsoft.com/office/drawing/2014/main" id="{1CFCF6CB-985A-2249-B009-3C57D0370D9D}"/>
              </a:ext>
            </a:extLst>
          </p:cNvPr>
          <p:cNvPicPr>
            <a:picLocks noChangeAspect="1"/>
          </p:cNvPicPr>
          <p:nvPr/>
        </p:nvPicPr>
        <p:blipFill>
          <a:blip r:embed="rId2"/>
          <a:stretch>
            <a:fillRect/>
          </a:stretch>
        </p:blipFill>
        <p:spPr>
          <a:xfrm>
            <a:off x="2709242" y="2462530"/>
            <a:ext cx="6057900" cy="3213100"/>
          </a:xfrm>
          <a:prstGeom prst="rect">
            <a:avLst/>
          </a:prstGeom>
        </p:spPr>
      </p:pic>
    </p:spTree>
    <p:extLst>
      <p:ext uri="{BB962C8B-B14F-4D97-AF65-F5344CB8AC3E}">
        <p14:creationId xmlns:p14="http://schemas.microsoft.com/office/powerpoint/2010/main" val="421973867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grpId="0" nodeType="clickEffect" nodePh="1">
                                  <p:stCondLst>
                                    <p:cond delay="0"/>
                                  </p:stCondLst>
                                  <p:endCondLst>
                                    <p:cond evt="begin" delay="0">
                                      <p:tn val="5"/>
                                    </p:cond>
                                  </p:endCondLst>
                                  <p:childTnLst>
                                    <p:animRot by="21600000">
                                      <p:cBhvr>
                                        <p:cTn id="6" dur="2000" fill="hold"/>
                                        <p:tgtEl>
                                          <p:spTgt spid="3">
                                            <p:txEl>
                                              <p:pRg st="0" end="0"/>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{5F91CCCE-8E22-A042-A539-55B396FB6F8E}tf10001067</Template>
  <TotalTime>405</TotalTime>
  <Words>330</Words>
  <Application>Microsoft Macintosh PowerPoint</Application>
  <PresentationFormat>Widescreen</PresentationFormat>
  <Paragraphs>62</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Century Gothic</vt:lpstr>
      <vt:lpstr>Garamond</vt:lpstr>
      <vt:lpstr>Gill Sans MT</vt:lpstr>
      <vt:lpstr>Times New Roman</vt:lpstr>
      <vt:lpstr>Savon</vt:lpstr>
      <vt:lpstr>INTELLIGENT AND WEATHER ADAPTIVE STREET LIGHTING SYSTEM</vt:lpstr>
      <vt:lpstr>PROBLEM STATEMENT</vt:lpstr>
      <vt:lpstr>SOFTWARE</vt:lpstr>
      <vt:lpstr>HARDWARE COMPONENTS</vt:lpstr>
      <vt:lpstr>NODE MCU 1.0</vt:lpstr>
      <vt:lpstr>ARDUINO UNO</vt:lpstr>
      <vt:lpstr>NRF24L01 module</vt:lpstr>
      <vt:lpstr>LDR-Light Dependent Register</vt:lpstr>
      <vt:lpstr>BLOCK DIAGRAM</vt:lpstr>
      <vt:lpstr>WORKING</vt:lpstr>
      <vt:lpstr>ADVANTAGES</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INTELLIGENT AND WEATHER ADAPTIVE STREET LIGHTING SYSTEM</dc:title>
  <dc:creator>vineelada28@hotmail.com</dc:creator>
  <cp:lastModifiedBy>vineelada28@hotmail.com</cp:lastModifiedBy>
  <cp:revision>16</cp:revision>
  <dcterms:created xsi:type="dcterms:W3CDTF">2019-06-20T15:52:09Z</dcterms:created>
  <dcterms:modified xsi:type="dcterms:W3CDTF">2019-06-22T04:34:48Z</dcterms:modified>
</cp:coreProperties>
</file>