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1"/>
  </p:sldMasterIdLst>
  <p:sldIdLst>
    <p:sldId id="260" r:id="rId2"/>
    <p:sldId id="256" r:id="rId3"/>
    <p:sldId id="257" r:id="rId4"/>
    <p:sldId id="258" r:id="rId5"/>
    <p:sldId id="259" r:id="rId6"/>
    <p:sldId id="261" r:id="rId7"/>
    <p:sldId id="267" r:id="rId8"/>
    <p:sldId id="263" r:id="rId9"/>
    <p:sldId id="266" r:id="rId10"/>
    <p:sldId id="264" r:id="rId11"/>
    <p:sldId id="265"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F52E3-599A-4E29-9436-68A8BD4D9A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045A377-C741-415C-8C84-F88558562A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B726998-306A-467B-843D-3DCB79B7DE84}"/>
              </a:ext>
            </a:extLst>
          </p:cNvPr>
          <p:cNvSpPr>
            <a:spLocks noGrp="1"/>
          </p:cNvSpPr>
          <p:nvPr>
            <p:ph type="dt" sz="half" idx="10"/>
          </p:nvPr>
        </p:nvSpPr>
        <p:spPr/>
        <p:txBody>
          <a:bodyPr/>
          <a:lstStyle/>
          <a:p>
            <a:fld id="{B61BEF0D-F0BB-DE4B-95CE-6DB70DBA9567}" type="datetimeFigureOut">
              <a:rPr lang="en-US" smtClean="0"/>
              <a:pPr/>
              <a:t>6/22/2019</a:t>
            </a:fld>
            <a:endParaRPr lang="en-US" dirty="0"/>
          </a:p>
        </p:txBody>
      </p:sp>
      <p:sp>
        <p:nvSpPr>
          <p:cNvPr id="5" name="Footer Placeholder 4">
            <a:extLst>
              <a:ext uri="{FF2B5EF4-FFF2-40B4-BE49-F238E27FC236}">
                <a16:creationId xmlns:a16="http://schemas.microsoft.com/office/drawing/2014/main" id="{B9346B17-6090-4537-8302-5F0BEFA06C7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3426372-5C3B-4FA0-8648-A889E4BF440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8790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7E6DE-8441-4002-B4A8-1F3162C969B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33D9EDB-245B-4BB6-BE15-05846558E2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7E522C-29FB-4592-A330-F0159EE04A3F}"/>
              </a:ext>
            </a:extLst>
          </p:cNvPr>
          <p:cNvSpPr>
            <a:spLocks noGrp="1"/>
          </p:cNvSpPr>
          <p:nvPr>
            <p:ph type="dt" sz="half" idx="10"/>
          </p:nvPr>
        </p:nvSpPr>
        <p:spPr/>
        <p:txBody>
          <a:bodyPr/>
          <a:lstStyle/>
          <a:p>
            <a:fld id="{55C6B4A9-1611-4792-9094-5F34BCA07E0B}" type="datetimeFigureOut">
              <a:rPr lang="en-US" smtClean="0"/>
              <a:t>6/22/2019</a:t>
            </a:fld>
            <a:endParaRPr lang="en-US" dirty="0"/>
          </a:p>
        </p:txBody>
      </p:sp>
      <p:sp>
        <p:nvSpPr>
          <p:cNvPr id="5" name="Footer Placeholder 4">
            <a:extLst>
              <a:ext uri="{FF2B5EF4-FFF2-40B4-BE49-F238E27FC236}">
                <a16:creationId xmlns:a16="http://schemas.microsoft.com/office/drawing/2014/main" id="{EEEB2BC8-8676-47CB-9915-44564111D54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8D1CC76-417B-41B0-AC63-CDA0B0FBC357}"/>
              </a:ext>
            </a:extLst>
          </p:cNvPr>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767300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879A0D-7B68-4962-93B1-EE573F7AAA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66D1CB6-2BCA-4955-9058-DF799D191A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699751-C3D8-4CE0-95CB-532F184C5282}"/>
              </a:ext>
            </a:extLst>
          </p:cNvPr>
          <p:cNvSpPr>
            <a:spLocks noGrp="1"/>
          </p:cNvSpPr>
          <p:nvPr>
            <p:ph type="dt" sz="half" idx="10"/>
          </p:nvPr>
        </p:nvSpPr>
        <p:spPr/>
        <p:txBody>
          <a:bodyPr/>
          <a:lstStyle/>
          <a:p>
            <a:fld id="{B61BEF0D-F0BB-DE4B-95CE-6DB70DBA9567}" type="datetimeFigureOut">
              <a:rPr lang="en-US" smtClean="0"/>
              <a:pPr/>
              <a:t>6/22/2019</a:t>
            </a:fld>
            <a:endParaRPr lang="en-US" dirty="0"/>
          </a:p>
        </p:txBody>
      </p:sp>
      <p:sp>
        <p:nvSpPr>
          <p:cNvPr id="5" name="Footer Placeholder 4">
            <a:extLst>
              <a:ext uri="{FF2B5EF4-FFF2-40B4-BE49-F238E27FC236}">
                <a16:creationId xmlns:a16="http://schemas.microsoft.com/office/drawing/2014/main" id="{87D14984-C26B-43A6-8BBA-6C2A6D9C88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D98791-542C-4EA9-A11C-294329F6365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16540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12D11-1C0B-4BD2-B97B-4B14F120F9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0DF59A-B8E6-4B7F-8756-8B64610069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A20D78-B2D0-491A-84BF-85AFC7908694}"/>
              </a:ext>
            </a:extLst>
          </p:cNvPr>
          <p:cNvSpPr>
            <a:spLocks noGrp="1"/>
          </p:cNvSpPr>
          <p:nvPr>
            <p:ph type="dt" sz="half" idx="10"/>
          </p:nvPr>
        </p:nvSpPr>
        <p:spPr/>
        <p:txBody>
          <a:bodyPr/>
          <a:lstStyle/>
          <a:p>
            <a:fld id="{B61BEF0D-F0BB-DE4B-95CE-6DB70DBA9567}" type="datetimeFigureOut">
              <a:rPr lang="en-US" smtClean="0"/>
              <a:pPr/>
              <a:t>6/22/2019</a:t>
            </a:fld>
            <a:endParaRPr lang="en-US" dirty="0"/>
          </a:p>
        </p:txBody>
      </p:sp>
      <p:sp>
        <p:nvSpPr>
          <p:cNvPr id="5" name="Footer Placeholder 4">
            <a:extLst>
              <a:ext uri="{FF2B5EF4-FFF2-40B4-BE49-F238E27FC236}">
                <a16:creationId xmlns:a16="http://schemas.microsoft.com/office/drawing/2014/main" id="{288386EF-2299-4C2D-858C-7BBCEDFA9F3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6E53096-E485-48E1-9C37-ABFB62B81F89}"/>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06547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727BD-04CA-439C-9B95-2FD8ACAA43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EC716EB-23DD-4D22-890F-09F1D265CC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1286FD-0B88-4E38-9A9E-EE4F08EBC4EA}"/>
              </a:ext>
            </a:extLst>
          </p:cNvPr>
          <p:cNvSpPr>
            <a:spLocks noGrp="1"/>
          </p:cNvSpPr>
          <p:nvPr>
            <p:ph type="dt" sz="half" idx="10"/>
          </p:nvPr>
        </p:nvSpPr>
        <p:spPr/>
        <p:txBody>
          <a:bodyPr/>
          <a:lstStyle/>
          <a:p>
            <a:fld id="{B61BEF0D-F0BB-DE4B-95CE-6DB70DBA9567}" type="datetimeFigureOut">
              <a:rPr lang="en-US" smtClean="0"/>
              <a:pPr/>
              <a:t>6/22/2019</a:t>
            </a:fld>
            <a:endParaRPr lang="en-US" dirty="0"/>
          </a:p>
        </p:txBody>
      </p:sp>
      <p:sp>
        <p:nvSpPr>
          <p:cNvPr id="5" name="Footer Placeholder 4">
            <a:extLst>
              <a:ext uri="{FF2B5EF4-FFF2-40B4-BE49-F238E27FC236}">
                <a16:creationId xmlns:a16="http://schemas.microsoft.com/office/drawing/2014/main" id="{4E4FD9F0-3A17-4FFC-AAAD-A33163EDD45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CBFC487-59B5-40FC-8DFA-F144AADFB7B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230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A7678-F577-434D-A6CC-AEA4ABB179F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FC13BB1-CB90-407B-821F-F173897028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FFDDD9E-0643-4443-9DF7-9A99B664E3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DC08D54-70C7-40E9-94FC-37C2B9B9B2E0}"/>
              </a:ext>
            </a:extLst>
          </p:cNvPr>
          <p:cNvSpPr>
            <a:spLocks noGrp="1"/>
          </p:cNvSpPr>
          <p:nvPr>
            <p:ph type="dt" sz="half" idx="10"/>
          </p:nvPr>
        </p:nvSpPr>
        <p:spPr/>
        <p:txBody>
          <a:bodyPr/>
          <a:lstStyle/>
          <a:p>
            <a:fld id="{EB712588-04B1-427B-82EE-E8DB90309F08}" type="datetimeFigureOut">
              <a:rPr lang="en-US" smtClean="0"/>
              <a:t>6/22/2019</a:t>
            </a:fld>
            <a:endParaRPr lang="en-US" dirty="0"/>
          </a:p>
        </p:txBody>
      </p:sp>
      <p:sp>
        <p:nvSpPr>
          <p:cNvPr id="6" name="Footer Placeholder 5">
            <a:extLst>
              <a:ext uri="{FF2B5EF4-FFF2-40B4-BE49-F238E27FC236}">
                <a16:creationId xmlns:a16="http://schemas.microsoft.com/office/drawing/2014/main" id="{1F59A2E3-9D69-458C-850A-3323D18AB26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52DC085-A2C7-4C7A-8D6D-AA4BBE107265}"/>
              </a:ext>
            </a:extLst>
          </p:cNvPr>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4265723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D6506-110D-46F9-9303-AE80E8021B5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FFD4B92-D454-4D60-9193-DD2C4AC2EF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517553-5ECF-45DC-85A0-1714A1A964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4BF86F-BCEB-4DBF-8933-3BCC6E8BA7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749D5F-3685-4F25-8725-EC952E1E7E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1FB9CE7-4FB4-4FA1-934C-6BB953E76BEF}"/>
              </a:ext>
            </a:extLst>
          </p:cNvPr>
          <p:cNvSpPr>
            <a:spLocks noGrp="1"/>
          </p:cNvSpPr>
          <p:nvPr>
            <p:ph type="dt" sz="half" idx="10"/>
          </p:nvPr>
        </p:nvSpPr>
        <p:spPr/>
        <p:txBody>
          <a:bodyPr/>
          <a:lstStyle/>
          <a:p>
            <a:fld id="{B61BEF0D-F0BB-DE4B-95CE-6DB70DBA9567}" type="datetimeFigureOut">
              <a:rPr lang="en-US" smtClean="0"/>
              <a:pPr/>
              <a:t>6/22/2019</a:t>
            </a:fld>
            <a:endParaRPr lang="en-US" dirty="0"/>
          </a:p>
        </p:txBody>
      </p:sp>
      <p:sp>
        <p:nvSpPr>
          <p:cNvPr id="8" name="Footer Placeholder 7">
            <a:extLst>
              <a:ext uri="{FF2B5EF4-FFF2-40B4-BE49-F238E27FC236}">
                <a16:creationId xmlns:a16="http://schemas.microsoft.com/office/drawing/2014/main" id="{FCDA59DE-4102-43BE-A1B6-586312F617D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5319D0B-0936-42BB-9BFC-FF0D62C8F8E9}"/>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49309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6EED6-B940-4747-8DDC-9F387D28C17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B07CA4A-9BCF-43F6-B936-1D0687CCC708}"/>
              </a:ext>
            </a:extLst>
          </p:cNvPr>
          <p:cNvSpPr>
            <a:spLocks noGrp="1"/>
          </p:cNvSpPr>
          <p:nvPr>
            <p:ph type="dt" sz="half" idx="10"/>
          </p:nvPr>
        </p:nvSpPr>
        <p:spPr/>
        <p:txBody>
          <a:bodyPr/>
          <a:lstStyle/>
          <a:p>
            <a:fld id="{B61BEF0D-F0BB-DE4B-95CE-6DB70DBA9567}" type="datetimeFigureOut">
              <a:rPr lang="en-US" smtClean="0"/>
              <a:pPr/>
              <a:t>6/22/2019</a:t>
            </a:fld>
            <a:endParaRPr lang="en-US" dirty="0"/>
          </a:p>
        </p:txBody>
      </p:sp>
      <p:sp>
        <p:nvSpPr>
          <p:cNvPr id="4" name="Footer Placeholder 3">
            <a:extLst>
              <a:ext uri="{FF2B5EF4-FFF2-40B4-BE49-F238E27FC236}">
                <a16:creationId xmlns:a16="http://schemas.microsoft.com/office/drawing/2014/main" id="{A2BDABC0-F2A1-44E0-A6F7-67384148BC4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F3AA44C-6EBE-46AF-8DD4-7DE3263FF3F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1852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B8D6AA-9655-4E70-ABF5-294C0AA5FD52}"/>
              </a:ext>
            </a:extLst>
          </p:cNvPr>
          <p:cNvSpPr>
            <a:spLocks noGrp="1"/>
          </p:cNvSpPr>
          <p:nvPr>
            <p:ph type="dt" sz="half" idx="10"/>
          </p:nvPr>
        </p:nvSpPr>
        <p:spPr/>
        <p:txBody>
          <a:bodyPr/>
          <a:lstStyle/>
          <a:p>
            <a:fld id="{B61BEF0D-F0BB-DE4B-95CE-6DB70DBA9567}" type="datetimeFigureOut">
              <a:rPr lang="en-US" smtClean="0"/>
              <a:pPr/>
              <a:t>6/22/2019</a:t>
            </a:fld>
            <a:endParaRPr lang="en-US" dirty="0"/>
          </a:p>
        </p:txBody>
      </p:sp>
      <p:sp>
        <p:nvSpPr>
          <p:cNvPr id="3" name="Footer Placeholder 2">
            <a:extLst>
              <a:ext uri="{FF2B5EF4-FFF2-40B4-BE49-F238E27FC236}">
                <a16:creationId xmlns:a16="http://schemas.microsoft.com/office/drawing/2014/main" id="{1B9644F7-A039-4418-B290-74F7D2E02AB3}"/>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C1D0724F-2F00-4B27-94EA-2E48DED9FD0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9066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5037C-5E79-4CF3-A577-15039033E9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7E9BE9B-6CA3-4D9A-B012-03A2B90C72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EB26D84-D1EC-481C-A061-89FDB52401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E74AD1-A938-431D-83D0-6A7E79D979A4}"/>
              </a:ext>
            </a:extLst>
          </p:cNvPr>
          <p:cNvSpPr>
            <a:spLocks noGrp="1"/>
          </p:cNvSpPr>
          <p:nvPr>
            <p:ph type="dt" sz="half" idx="10"/>
          </p:nvPr>
        </p:nvSpPr>
        <p:spPr/>
        <p:txBody>
          <a:bodyPr/>
          <a:lstStyle/>
          <a:p>
            <a:fld id="{42A54C80-263E-416B-A8E0-580EDEADCBDC}" type="datetimeFigureOut">
              <a:rPr lang="en-US" smtClean="0"/>
              <a:t>6/22/2019</a:t>
            </a:fld>
            <a:endParaRPr lang="en-US" dirty="0"/>
          </a:p>
        </p:txBody>
      </p:sp>
      <p:sp>
        <p:nvSpPr>
          <p:cNvPr id="6" name="Footer Placeholder 5">
            <a:extLst>
              <a:ext uri="{FF2B5EF4-FFF2-40B4-BE49-F238E27FC236}">
                <a16:creationId xmlns:a16="http://schemas.microsoft.com/office/drawing/2014/main" id="{FB91C0A4-73EC-4133-91EC-6742C149F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B730860-43CC-49AF-9DA7-A6F908CC1A15}"/>
              </a:ext>
            </a:extLst>
          </p:cNvPr>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299347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8DC2A-208B-4FCB-A7A4-821F27D1EC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336FB16-ED0B-4CD5-9C4F-B7D60ADE12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E3EAD5F-3047-4CAD-AA3E-66A003757E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0D1042-3ED6-41CE-A25C-EE5D10789AC3}"/>
              </a:ext>
            </a:extLst>
          </p:cNvPr>
          <p:cNvSpPr>
            <a:spLocks noGrp="1"/>
          </p:cNvSpPr>
          <p:nvPr>
            <p:ph type="dt" sz="half" idx="10"/>
          </p:nvPr>
        </p:nvSpPr>
        <p:spPr/>
        <p:txBody>
          <a:bodyPr/>
          <a:lstStyle/>
          <a:p>
            <a:fld id="{B61BEF0D-F0BB-DE4B-95CE-6DB70DBA9567}" type="datetimeFigureOut">
              <a:rPr lang="en-US" smtClean="0"/>
              <a:pPr/>
              <a:t>6/22/2019</a:t>
            </a:fld>
            <a:endParaRPr lang="en-US" dirty="0"/>
          </a:p>
        </p:txBody>
      </p:sp>
      <p:sp>
        <p:nvSpPr>
          <p:cNvPr id="6" name="Footer Placeholder 5">
            <a:extLst>
              <a:ext uri="{FF2B5EF4-FFF2-40B4-BE49-F238E27FC236}">
                <a16:creationId xmlns:a16="http://schemas.microsoft.com/office/drawing/2014/main" id="{ED4E11C6-7F31-4291-9FBF-AC3DC9549A9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CF79F2C-1B7A-4E9E-9613-7E2DB67052D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4112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535183-1816-4DB1-82B9-8B8784635B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1088C8B-86A7-4B22-BB32-857D22BD1D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48FF4A-749D-41B2-8E48-EA84C459F2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6/22/2019</a:t>
            </a:fld>
            <a:endParaRPr lang="en-US" dirty="0"/>
          </a:p>
        </p:txBody>
      </p:sp>
      <p:sp>
        <p:nvSpPr>
          <p:cNvPr id="5" name="Footer Placeholder 4">
            <a:extLst>
              <a:ext uri="{FF2B5EF4-FFF2-40B4-BE49-F238E27FC236}">
                <a16:creationId xmlns:a16="http://schemas.microsoft.com/office/drawing/2014/main" id="{E2487CDC-E76F-481F-83C3-B898E3F959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AF28F9B-87FC-40EC-B29F-D6AF0A8689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13676980"/>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0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C46B4-AE04-4106-8844-5B33B9173D3D}"/>
              </a:ext>
            </a:extLst>
          </p:cNvPr>
          <p:cNvSpPr>
            <a:spLocks noGrp="1"/>
          </p:cNvSpPr>
          <p:nvPr>
            <p:ph type="ctrTitle"/>
          </p:nvPr>
        </p:nvSpPr>
        <p:spPr/>
        <p:txBody>
          <a:bodyPr/>
          <a:lstStyle/>
          <a:p>
            <a:pPr algn="ctr"/>
            <a:r>
              <a:rPr lang="en-IN" b="1" dirty="0">
                <a:latin typeface="Arial Black" panose="020B0A04020102020204" pitchFamily="34" charset="0"/>
              </a:rPr>
              <a:t>WELCOME</a:t>
            </a:r>
          </a:p>
        </p:txBody>
      </p:sp>
      <p:sp>
        <p:nvSpPr>
          <p:cNvPr id="3" name="Subtitle 2">
            <a:extLst>
              <a:ext uri="{FF2B5EF4-FFF2-40B4-BE49-F238E27FC236}">
                <a16:creationId xmlns:a16="http://schemas.microsoft.com/office/drawing/2014/main" id="{32972137-9B4E-4DDA-A927-6B9C6CAC5E16}"/>
              </a:ext>
            </a:extLst>
          </p:cNvPr>
          <p:cNvSpPr>
            <a:spLocks noGrp="1"/>
          </p:cNvSpPr>
          <p:nvPr>
            <p:ph type="subTitle" idx="1"/>
          </p:nvPr>
        </p:nvSpPr>
        <p:spPr>
          <a:xfrm>
            <a:off x="2547891" y="5530788"/>
            <a:ext cx="5468645" cy="284086"/>
          </a:xfrm>
        </p:spPr>
        <p:txBody>
          <a:bodyPr>
            <a:normAutofit fontScale="62500" lnSpcReduction="20000"/>
          </a:bodyPr>
          <a:lstStyle/>
          <a:p>
            <a:r>
              <a:rPr lang="en-IN" dirty="0"/>
              <a:t>      </a:t>
            </a:r>
          </a:p>
        </p:txBody>
      </p:sp>
    </p:spTree>
    <p:extLst>
      <p:ext uri="{BB962C8B-B14F-4D97-AF65-F5344CB8AC3E}">
        <p14:creationId xmlns:p14="http://schemas.microsoft.com/office/powerpoint/2010/main" val="2477220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30311C-6B9C-4C9A-8A88-76FAAF48908A}"/>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477955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33802-0838-4CE0-9720-17AF6708FF57}"/>
              </a:ext>
            </a:extLst>
          </p:cNvPr>
          <p:cNvSpPr>
            <a:spLocks noGrp="1"/>
          </p:cNvSpPr>
          <p:nvPr>
            <p:ph type="title"/>
          </p:nvPr>
        </p:nvSpPr>
        <p:spPr>
          <a:xfrm>
            <a:off x="677334" y="609600"/>
            <a:ext cx="8596668" cy="713173"/>
          </a:xfrm>
        </p:spPr>
        <p:txBody>
          <a:bodyPr>
            <a:normAutofit/>
          </a:bodyPr>
          <a:lstStyle/>
          <a:p>
            <a:r>
              <a:rPr lang="en-IN" sz="2800" b="1" u="sng" dirty="0">
                <a:latin typeface="Times New Roman" panose="02020603050405020304" pitchFamily="18" charset="0"/>
                <a:cs typeface="Times New Roman" panose="02020603050405020304" pitchFamily="18" charset="0"/>
              </a:rPr>
              <a:t>Future’s</a:t>
            </a:r>
          </a:p>
        </p:txBody>
      </p:sp>
      <p:sp>
        <p:nvSpPr>
          <p:cNvPr id="3" name="Content Placeholder 2">
            <a:extLst>
              <a:ext uri="{FF2B5EF4-FFF2-40B4-BE49-F238E27FC236}">
                <a16:creationId xmlns:a16="http://schemas.microsoft.com/office/drawing/2014/main" id="{F1ECEB6F-9390-4DEF-B985-79BE59278349}"/>
              </a:ext>
            </a:extLst>
          </p:cNvPr>
          <p:cNvSpPr>
            <a:spLocks noGrp="1"/>
          </p:cNvSpPr>
          <p:nvPr>
            <p:ph idx="1"/>
          </p:nvPr>
        </p:nvSpPr>
        <p:spPr/>
        <p:txBody>
          <a:bodyPr/>
          <a:lstStyle/>
          <a:p>
            <a:r>
              <a:rPr lang="en-IN" dirty="0"/>
              <a:t>Anti-drowsiness alarm</a:t>
            </a:r>
          </a:p>
          <a:p>
            <a:r>
              <a:rPr lang="en-IN" dirty="0"/>
              <a:t>Make easy drive</a:t>
            </a:r>
          </a:p>
          <a:p>
            <a:r>
              <a:rPr lang="en-IN" dirty="0"/>
              <a:t>Drink and drive production</a:t>
            </a:r>
          </a:p>
          <a:p>
            <a:r>
              <a:rPr lang="en-IN" dirty="0"/>
              <a:t>Medical accent</a:t>
            </a:r>
          </a:p>
          <a:p>
            <a:r>
              <a:rPr lang="en-IN" dirty="0"/>
              <a:t>Direct interface to any hardware using Arduino</a:t>
            </a:r>
          </a:p>
          <a:p>
            <a:r>
              <a:rPr lang="en-IN" dirty="0"/>
              <a:t>Low cost</a:t>
            </a:r>
          </a:p>
          <a:p>
            <a:r>
              <a:rPr lang="en-IN" dirty="0"/>
              <a:t>High security</a:t>
            </a:r>
          </a:p>
          <a:p>
            <a:r>
              <a:rPr lang="en-IN" dirty="0"/>
              <a:t>This program can be used for Aircraft also</a:t>
            </a:r>
          </a:p>
        </p:txBody>
      </p:sp>
    </p:spTree>
    <p:extLst>
      <p:ext uri="{BB962C8B-B14F-4D97-AF65-F5344CB8AC3E}">
        <p14:creationId xmlns:p14="http://schemas.microsoft.com/office/powerpoint/2010/main" val="4185853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alphaModFix amt="60000"/>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3CC44-FF24-4E46-814F-5891911D6E7E}"/>
              </a:ext>
            </a:extLst>
          </p:cNvPr>
          <p:cNvSpPr>
            <a:spLocks noGrp="1"/>
          </p:cNvSpPr>
          <p:nvPr>
            <p:ph type="title"/>
          </p:nvPr>
        </p:nvSpPr>
        <p:spPr>
          <a:xfrm>
            <a:off x="733425" y="2451100"/>
            <a:ext cx="10515600" cy="1325563"/>
          </a:xfrm>
        </p:spPr>
        <p:txBody>
          <a:bodyPr>
            <a:normAutofit/>
          </a:bodyPr>
          <a:lstStyle/>
          <a:p>
            <a:pPr algn="ctr"/>
            <a:r>
              <a:rPr lang="en-IN" sz="6000" b="1" dirty="0">
                <a:latin typeface="Arial Black" panose="020B0A04020102020204" pitchFamily="34" charset="0"/>
              </a:rPr>
              <a:t>Thank You</a:t>
            </a:r>
          </a:p>
        </p:txBody>
      </p:sp>
    </p:spTree>
    <p:extLst>
      <p:ext uri="{BB962C8B-B14F-4D97-AF65-F5344CB8AC3E}">
        <p14:creationId xmlns:p14="http://schemas.microsoft.com/office/powerpoint/2010/main" val="1660628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7000"/>
            <a:lum/>
          </a:blip>
          <a:srcRect/>
          <a:stretch>
            <a:fillRect l="-44000" r="-4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13F39-2AE0-4F0A-B06A-41784F5D8A20}"/>
              </a:ext>
            </a:extLst>
          </p:cNvPr>
          <p:cNvSpPr>
            <a:spLocks noGrp="1"/>
          </p:cNvSpPr>
          <p:nvPr>
            <p:ph type="ctrTitle"/>
          </p:nvPr>
        </p:nvSpPr>
        <p:spPr>
          <a:xfrm>
            <a:off x="1920064" y="883327"/>
            <a:ext cx="7766936" cy="1259798"/>
          </a:xfrm>
        </p:spPr>
        <p:txBody>
          <a:bodyPr>
            <a:normAutofit/>
          </a:bodyPr>
          <a:lstStyle/>
          <a:p>
            <a:pPr algn="ctr"/>
            <a:r>
              <a:rPr lang="en-IN" sz="3600" b="1" dirty="0">
                <a:solidFill>
                  <a:srgbClr val="FF0000"/>
                </a:solidFill>
                <a:latin typeface="Times New Roman" panose="02020603050405020304" pitchFamily="18" charset="0"/>
                <a:cs typeface="Times New Roman" panose="02020603050405020304" pitchFamily="18" charset="0"/>
              </a:rPr>
              <a:t>DROWSINESS DETECTION AND ALERT SYSTEM</a:t>
            </a:r>
          </a:p>
        </p:txBody>
      </p:sp>
      <p:sp>
        <p:nvSpPr>
          <p:cNvPr id="3" name="Subtitle 2">
            <a:extLst>
              <a:ext uri="{FF2B5EF4-FFF2-40B4-BE49-F238E27FC236}">
                <a16:creationId xmlns:a16="http://schemas.microsoft.com/office/drawing/2014/main" id="{CB331EB6-EAE8-4D11-A5E7-41445BB003A8}"/>
              </a:ext>
            </a:extLst>
          </p:cNvPr>
          <p:cNvSpPr>
            <a:spLocks noGrp="1"/>
          </p:cNvSpPr>
          <p:nvPr>
            <p:ph type="subTitle" idx="1"/>
          </p:nvPr>
        </p:nvSpPr>
        <p:spPr>
          <a:xfrm>
            <a:off x="2143125" y="4328371"/>
            <a:ext cx="10801349" cy="2015231"/>
          </a:xfrm>
        </p:spPr>
        <p:txBody>
          <a:bodyPr>
            <a:noAutofit/>
          </a:bodyPr>
          <a:lstStyle/>
          <a:p>
            <a:r>
              <a:rPr lang="en-IN" sz="2000" b="1" dirty="0">
                <a:solidFill>
                  <a:schemeClr val="tx1">
                    <a:lumMod val="95000"/>
                    <a:lumOff val="5000"/>
                  </a:schemeClr>
                </a:solidFill>
              </a:rPr>
              <a:t>                                                       BY:</a:t>
            </a:r>
          </a:p>
          <a:p>
            <a:r>
              <a:rPr lang="en-IN" sz="2000" b="1" dirty="0">
                <a:solidFill>
                  <a:schemeClr val="tx1">
                    <a:lumMod val="95000"/>
                    <a:lumOff val="5000"/>
                  </a:schemeClr>
                </a:solidFill>
              </a:rPr>
              <a:t>                                                                   G.ROHINI</a:t>
            </a:r>
          </a:p>
          <a:p>
            <a:r>
              <a:rPr lang="en-IN" sz="2000" b="1" dirty="0">
                <a:solidFill>
                  <a:schemeClr val="tx1">
                    <a:lumMod val="95000"/>
                    <a:lumOff val="5000"/>
                  </a:schemeClr>
                </a:solidFill>
              </a:rPr>
              <a:t>                                                                             A.SRI SOWMYA</a:t>
            </a:r>
          </a:p>
          <a:p>
            <a:r>
              <a:rPr lang="en-IN" sz="2000" b="1" dirty="0">
                <a:solidFill>
                  <a:schemeClr val="tx1">
                    <a:lumMod val="95000"/>
                    <a:lumOff val="5000"/>
                  </a:schemeClr>
                </a:solidFill>
              </a:rPr>
              <a:t>                                                                         A.PRAMIDHA</a:t>
            </a:r>
          </a:p>
          <a:p>
            <a:r>
              <a:rPr lang="en-IN" sz="2000" b="1" dirty="0">
                <a:solidFill>
                  <a:schemeClr val="tx1">
                    <a:lumMod val="95000"/>
                    <a:lumOff val="5000"/>
                  </a:schemeClr>
                </a:solidFill>
              </a:rPr>
              <a:t>                                                                    K.ANUSHA</a:t>
            </a:r>
          </a:p>
        </p:txBody>
      </p:sp>
    </p:spTree>
    <p:extLst>
      <p:ext uri="{BB962C8B-B14F-4D97-AF65-F5344CB8AC3E}">
        <p14:creationId xmlns:p14="http://schemas.microsoft.com/office/powerpoint/2010/main" val="1923440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505B0-88C6-4E1E-8C83-8C4F6D605F52}"/>
              </a:ext>
            </a:extLst>
          </p:cNvPr>
          <p:cNvSpPr>
            <a:spLocks noGrp="1"/>
          </p:cNvSpPr>
          <p:nvPr>
            <p:ph type="title"/>
          </p:nvPr>
        </p:nvSpPr>
        <p:spPr>
          <a:xfrm>
            <a:off x="677334" y="636233"/>
            <a:ext cx="8596668" cy="615518"/>
          </a:xfrm>
        </p:spPr>
        <p:txBody>
          <a:bodyPr>
            <a:noAutofit/>
          </a:bodyPr>
          <a:lstStyle/>
          <a:p>
            <a:r>
              <a:rPr lang="en-IN" sz="2800" b="1" u="sng"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EC785456-6642-4B3D-93A2-C05D459BAD53}"/>
              </a:ext>
            </a:extLst>
          </p:cNvPr>
          <p:cNvSpPr>
            <a:spLocks noGrp="1"/>
          </p:cNvSpPr>
          <p:nvPr>
            <p:ph idx="1"/>
          </p:nvPr>
        </p:nvSpPr>
        <p:spPr>
          <a:xfrm>
            <a:off x="677334" y="1606859"/>
            <a:ext cx="8596668" cy="4434504"/>
          </a:xfrm>
        </p:spPr>
        <p:txBody>
          <a:bodyPr>
            <a:normAutofit/>
          </a:bodyPr>
          <a:lstStyle/>
          <a:p>
            <a:pPr marL="0" indent="0" algn="just">
              <a:buNone/>
            </a:pPr>
            <a:r>
              <a:rPr lang="en-IN" sz="2400" dirty="0">
                <a:solidFill>
                  <a:schemeClr val="tx1">
                    <a:lumMod val="95000"/>
                    <a:lumOff val="5000"/>
                  </a:schemeClr>
                </a:solidFill>
              </a:rPr>
              <a:t>Drowsiness and fatigue of the drivers is amongst the most specific  causes for road accidents. Our objective of the project is to ensure the road safety system. For enhancing the safety, we detect the eye blinks of the driver and estimate the driver status.</a:t>
            </a:r>
          </a:p>
        </p:txBody>
      </p:sp>
      <p:pic>
        <p:nvPicPr>
          <p:cNvPr id="5" name="Picture 4">
            <a:extLst>
              <a:ext uri="{FF2B5EF4-FFF2-40B4-BE49-F238E27FC236}">
                <a16:creationId xmlns:a16="http://schemas.microsoft.com/office/drawing/2014/main" id="{5D1235BA-703A-450D-99C1-DB7A661324B5}"/>
              </a:ext>
            </a:extLst>
          </p:cNvPr>
          <p:cNvPicPr>
            <a:picLocks noChangeAspect="1"/>
          </p:cNvPicPr>
          <p:nvPr/>
        </p:nvPicPr>
        <p:blipFill>
          <a:blip r:embed="rId2"/>
          <a:stretch>
            <a:fillRect/>
          </a:stretch>
        </p:blipFill>
        <p:spPr>
          <a:xfrm>
            <a:off x="1318642" y="3428999"/>
            <a:ext cx="4540468" cy="2612364"/>
          </a:xfrm>
          <a:prstGeom prst="rect">
            <a:avLst/>
          </a:prstGeom>
        </p:spPr>
      </p:pic>
    </p:spTree>
    <p:extLst>
      <p:ext uri="{BB962C8B-B14F-4D97-AF65-F5344CB8AC3E}">
        <p14:creationId xmlns:p14="http://schemas.microsoft.com/office/powerpoint/2010/main" val="1944864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601D3-EC42-4D08-A42A-2B0F830DB80B}"/>
              </a:ext>
            </a:extLst>
          </p:cNvPr>
          <p:cNvSpPr>
            <a:spLocks noGrp="1"/>
          </p:cNvSpPr>
          <p:nvPr>
            <p:ph type="title"/>
          </p:nvPr>
        </p:nvSpPr>
        <p:spPr>
          <a:xfrm>
            <a:off x="677334" y="495561"/>
            <a:ext cx="8596668" cy="642151"/>
          </a:xfrm>
        </p:spPr>
        <p:txBody>
          <a:bodyPr>
            <a:normAutofit/>
          </a:bodyPr>
          <a:lstStyle/>
          <a:p>
            <a:r>
              <a:rPr lang="en-IN" sz="2800" b="1" u="sng"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AC74330D-FD7B-4CC0-B85A-99871BEE66C4}"/>
              </a:ext>
            </a:extLst>
          </p:cNvPr>
          <p:cNvSpPr>
            <a:spLocks noGrp="1"/>
          </p:cNvSpPr>
          <p:nvPr>
            <p:ph idx="1"/>
          </p:nvPr>
        </p:nvSpPr>
        <p:spPr>
          <a:xfrm>
            <a:off x="677334" y="1455939"/>
            <a:ext cx="8596668" cy="4585424"/>
          </a:xfrm>
        </p:spPr>
        <p:txBody>
          <a:bodyPr>
            <a:normAutofit/>
          </a:bodyPr>
          <a:lstStyle/>
          <a:p>
            <a:pPr algn="just"/>
            <a:r>
              <a:rPr lang="en-IN" sz="2400" dirty="0"/>
              <a:t>Vehicle accidents are more common if the driving is inadequate.</a:t>
            </a:r>
          </a:p>
          <a:p>
            <a:pPr algn="just"/>
            <a:r>
              <a:rPr lang="en-IN" sz="2400" dirty="0"/>
              <a:t>These happen on most factors if the driver is drowsy or if he is alcoholic.</a:t>
            </a:r>
          </a:p>
          <a:p>
            <a:pPr algn="just"/>
            <a:r>
              <a:rPr lang="en-IN" sz="2400" dirty="0"/>
              <a:t>It was demonstrated that driver performance deteriorates with increased drowsiness with resulting crashes constituting more than 20% of all vehicle accidents. </a:t>
            </a:r>
          </a:p>
        </p:txBody>
      </p:sp>
    </p:spTree>
    <p:extLst>
      <p:ext uri="{BB962C8B-B14F-4D97-AF65-F5344CB8AC3E}">
        <p14:creationId xmlns:p14="http://schemas.microsoft.com/office/powerpoint/2010/main" val="3111275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2000"/>
            <a:lum/>
          </a:blip>
          <a:srcRect/>
          <a:stretch>
            <a:fillRect t="-26000" b="-2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3BF5B-35F4-4BE4-92BB-2339EE292100}"/>
              </a:ext>
            </a:extLst>
          </p:cNvPr>
          <p:cNvSpPr>
            <a:spLocks noGrp="1"/>
          </p:cNvSpPr>
          <p:nvPr>
            <p:ph type="title"/>
          </p:nvPr>
        </p:nvSpPr>
        <p:spPr>
          <a:xfrm>
            <a:off x="677334" y="625365"/>
            <a:ext cx="8596668" cy="730469"/>
          </a:xfrm>
        </p:spPr>
        <p:txBody>
          <a:bodyPr>
            <a:normAutofit/>
          </a:bodyPr>
          <a:lstStyle/>
          <a:p>
            <a:r>
              <a:rPr lang="en-IN" sz="2800" b="1" u="sng" dirty="0">
                <a:latin typeface="Times New Roman" panose="02020603050405020304" pitchFamily="18" charset="0"/>
                <a:cs typeface="Times New Roman" panose="02020603050405020304" pitchFamily="18" charset="0"/>
              </a:rPr>
              <a:t>PROPOSED IDEA</a:t>
            </a:r>
          </a:p>
        </p:txBody>
      </p:sp>
      <p:sp>
        <p:nvSpPr>
          <p:cNvPr id="3" name="Content Placeholder 2">
            <a:extLst>
              <a:ext uri="{FF2B5EF4-FFF2-40B4-BE49-F238E27FC236}">
                <a16:creationId xmlns:a16="http://schemas.microsoft.com/office/drawing/2014/main" id="{AD777B49-6DDB-4853-B716-871ABE345517}"/>
              </a:ext>
            </a:extLst>
          </p:cNvPr>
          <p:cNvSpPr>
            <a:spLocks noGrp="1"/>
          </p:cNvSpPr>
          <p:nvPr>
            <p:ph idx="1"/>
          </p:nvPr>
        </p:nvSpPr>
        <p:spPr>
          <a:xfrm>
            <a:off x="677334" y="1655379"/>
            <a:ext cx="8596668" cy="4385983"/>
          </a:xfrm>
        </p:spPr>
        <p:txBody>
          <a:bodyPr/>
          <a:lstStyle/>
          <a:p>
            <a:r>
              <a:rPr lang="en-IN" dirty="0"/>
              <a:t>This project involves controlling vehicle accidents and saving driver’s life by alerting him</a:t>
            </a:r>
          </a:p>
          <a:p>
            <a:r>
              <a:rPr lang="en-IN" dirty="0"/>
              <a:t>Whenever the driver’s eye blinking period is more, we consider this condition under drowsiness</a:t>
            </a:r>
          </a:p>
          <a:p>
            <a:r>
              <a:rPr lang="en-IN" dirty="0"/>
              <a:t>Immediate action will be taken and buzzer will blow up alerting the driver.  </a:t>
            </a:r>
          </a:p>
        </p:txBody>
      </p:sp>
      <p:pic>
        <p:nvPicPr>
          <p:cNvPr id="5" name="Picture 4">
            <a:extLst>
              <a:ext uri="{FF2B5EF4-FFF2-40B4-BE49-F238E27FC236}">
                <a16:creationId xmlns:a16="http://schemas.microsoft.com/office/drawing/2014/main" id="{B81A6DCD-C8F2-48FC-9B26-B2219A615DFA}"/>
              </a:ext>
            </a:extLst>
          </p:cNvPr>
          <p:cNvPicPr>
            <a:picLocks noChangeAspect="1"/>
          </p:cNvPicPr>
          <p:nvPr/>
        </p:nvPicPr>
        <p:blipFill>
          <a:blip r:embed="rId3"/>
          <a:stretch>
            <a:fillRect/>
          </a:stretch>
        </p:blipFill>
        <p:spPr>
          <a:xfrm>
            <a:off x="1995488" y="4279037"/>
            <a:ext cx="3881530" cy="2308194"/>
          </a:xfrm>
          <a:prstGeom prst="rect">
            <a:avLst/>
          </a:prstGeom>
        </p:spPr>
      </p:pic>
      <p:pic>
        <p:nvPicPr>
          <p:cNvPr id="7" name="Picture 6">
            <a:extLst>
              <a:ext uri="{FF2B5EF4-FFF2-40B4-BE49-F238E27FC236}">
                <a16:creationId xmlns:a16="http://schemas.microsoft.com/office/drawing/2014/main" id="{3D431E93-C782-463D-9B76-CABE9CC24FA4}"/>
              </a:ext>
            </a:extLst>
          </p:cNvPr>
          <p:cNvPicPr>
            <a:picLocks noChangeAspect="1"/>
          </p:cNvPicPr>
          <p:nvPr/>
        </p:nvPicPr>
        <p:blipFill>
          <a:blip r:embed="rId4"/>
          <a:stretch>
            <a:fillRect/>
          </a:stretch>
        </p:blipFill>
        <p:spPr>
          <a:xfrm>
            <a:off x="6194798" y="4279037"/>
            <a:ext cx="3881530" cy="2308193"/>
          </a:xfrm>
          <a:prstGeom prst="rect">
            <a:avLst/>
          </a:prstGeom>
        </p:spPr>
      </p:pic>
    </p:spTree>
    <p:extLst>
      <p:ext uri="{BB962C8B-B14F-4D97-AF65-F5344CB8AC3E}">
        <p14:creationId xmlns:p14="http://schemas.microsoft.com/office/powerpoint/2010/main" val="2113889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F8FA7-87ED-4125-B855-36749E7A66E4}"/>
              </a:ext>
            </a:extLst>
          </p:cNvPr>
          <p:cNvSpPr>
            <a:spLocks noGrp="1"/>
          </p:cNvSpPr>
          <p:nvPr>
            <p:ph type="title"/>
          </p:nvPr>
        </p:nvSpPr>
        <p:spPr>
          <a:xfrm>
            <a:off x="677334" y="609600"/>
            <a:ext cx="8596668" cy="730928"/>
          </a:xfrm>
        </p:spPr>
        <p:txBody>
          <a:bodyPr>
            <a:noAutofit/>
          </a:bodyPr>
          <a:lstStyle/>
          <a:p>
            <a:r>
              <a:rPr lang="en-IN" sz="2800" b="1" u="sng" dirty="0">
                <a:latin typeface="Times New Roman" panose="02020603050405020304" pitchFamily="18" charset="0"/>
                <a:cs typeface="Times New Roman" panose="02020603050405020304" pitchFamily="18" charset="0"/>
              </a:rPr>
              <a:t>SOFTWARE REQUIREMENTS</a:t>
            </a:r>
          </a:p>
        </p:txBody>
      </p:sp>
      <p:sp>
        <p:nvSpPr>
          <p:cNvPr id="3" name="Content Placeholder 2">
            <a:extLst>
              <a:ext uri="{FF2B5EF4-FFF2-40B4-BE49-F238E27FC236}">
                <a16:creationId xmlns:a16="http://schemas.microsoft.com/office/drawing/2014/main" id="{C16F5096-C3B0-4C37-9C99-09733BBCDDB9}"/>
              </a:ext>
            </a:extLst>
          </p:cNvPr>
          <p:cNvSpPr>
            <a:spLocks noGrp="1"/>
          </p:cNvSpPr>
          <p:nvPr>
            <p:ph idx="1"/>
          </p:nvPr>
        </p:nvSpPr>
        <p:spPr>
          <a:xfrm>
            <a:off x="677334" y="1825625"/>
            <a:ext cx="10676466" cy="4351338"/>
          </a:xfrm>
        </p:spPr>
        <p:txBody>
          <a:bodyPr/>
          <a:lstStyle/>
          <a:p>
            <a:r>
              <a:rPr lang="en-IN" dirty="0"/>
              <a:t>Python IDE</a:t>
            </a:r>
          </a:p>
          <a:p>
            <a:r>
              <a:rPr lang="en-IN" dirty="0"/>
              <a:t>Anaconda</a:t>
            </a:r>
          </a:p>
          <a:p>
            <a:endParaRPr lang="en-IN" dirty="0"/>
          </a:p>
          <a:p>
            <a:pPr marL="0" indent="0">
              <a:buNone/>
            </a:pPr>
            <a:r>
              <a:rPr lang="en-IN" b="1" u="sng" dirty="0">
                <a:latin typeface="Times New Roman" panose="02020603050405020304" pitchFamily="18" charset="0"/>
                <a:cs typeface="Times New Roman" panose="02020603050405020304" pitchFamily="18" charset="0"/>
              </a:rPr>
              <a:t>HARDWARE REQUIREMENTS</a:t>
            </a:r>
          </a:p>
          <a:p>
            <a:pPr marL="0" indent="0">
              <a:buNone/>
            </a:pP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Laptop embedded with a webcam</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2774116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9801C3-3898-418F-AB1D-628FF6E65D66}"/>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185766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C8BB4-16E3-47E9-BA5D-6966B6C8C7A5}"/>
              </a:ext>
            </a:extLst>
          </p:cNvPr>
          <p:cNvSpPr>
            <a:spLocks noGrp="1"/>
          </p:cNvSpPr>
          <p:nvPr>
            <p:ph type="title"/>
          </p:nvPr>
        </p:nvSpPr>
        <p:spPr/>
        <p:txBody>
          <a:bodyPr>
            <a:normAutofit/>
          </a:bodyPr>
          <a:lstStyle/>
          <a:p>
            <a:r>
              <a:rPr lang="en-IN" sz="2800" b="1" u="sng"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311532CD-9919-4FFE-983B-589378DC3291}"/>
              </a:ext>
            </a:extLst>
          </p:cNvPr>
          <p:cNvSpPr>
            <a:spLocks noGrp="1"/>
          </p:cNvSpPr>
          <p:nvPr>
            <p:ph idx="1"/>
          </p:nvPr>
        </p:nvSpPr>
        <p:spPr/>
        <p:txBody>
          <a:bodyPr>
            <a:normAutofit/>
          </a:bodyPr>
          <a:lstStyle/>
          <a:p>
            <a:pPr marL="0" indent="0">
              <a:buNone/>
            </a:pPr>
            <a:r>
              <a:rPr lang="en-IN" sz="2000" dirty="0"/>
              <a:t>The eye blink of the driver and estimating the driver status and  producing an alert. On the whole by sensing the eye blinks we can decide the drowsiness. If the eye blink duration of the driver is more then we can conclude that he is drowsy. </a:t>
            </a:r>
          </a:p>
          <a:p>
            <a:pPr marL="0" indent="0">
              <a:buNone/>
            </a:pPr>
            <a:r>
              <a:rPr lang="en-IN" sz="2000" dirty="0"/>
              <a:t>As the drowsiness is detected an alarm is produced. This helps the driver to get out of his drowsiness.</a:t>
            </a:r>
          </a:p>
        </p:txBody>
      </p:sp>
      <p:pic>
        <p:nvPicPr>
          <p:cNvPr id="7" name="Picture 6">
            <a:extLst>
              <a:ext uri="{FF2B5EF4-FFF2-40B4-BE49-F238E27FC236}">
                <a16:creationId xmlns:a16="http://schemas.microsoft.com/office/drawing/2014/main" id="{451F7274-7DB1-446C-A8E5-19F9A40741BD}"/>
              </a:ext>
            </a:extLst>
          </p:cNvPr>
          <p:cNvPicPr>
            <a:picLocks noChangeAspect="1"/>
          </p:cNvPicPr>
          <p:nvPr/>
        </p:nvPicPr>
        <p:blipFill>
          <a:blip r:embed="rId2"/>
          <a:stretch>
            <a:fillRect/>
          </a:stretch>
        </p:blipFill>
        <p:spPr>
          <a:xfrm>
            <a:off x="3019425" y="3429000"/>
            <a:ext cx="5514976" cy="3219450"/>
          </a:xfrm>
          <a:prstGeom prst="rect">
            <a:avLst/>
          </a:prstGeom>
        </p:spPr>
      </p:pic>
    </p:spTree>
    <p:extLst>
      <p:ext uri="{BB962C8B-B14F-4D97-AF65-F5344CB8AC3E}">
        <p14:creationId xmlns:p14="http://schemas.microsoft.com/office/powerpoint/2010/main" val="2159868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F7DA4-D755-421F-AA76-974DC57D271E}"/>
              </a:ext>
            </a:extLst>
          </p:cNvPr>
          <p:cNvSpPr>
            <a:spLocks noGrp="1"/>
          </p:cNvSpPr>
          <p:nvPr>
            <p:ph type="title"/>
          </p:nvPr>
        </p:nvSpPr>
        <p:spPr/>
        <p:txBody>
          <a:bodyPr>
            <a:normAutofit/>
          </a:bodyPr>
          <a:lstStyle/>
          <a:p>
            <a:r>
              <a:rPr lang="en-IN" sz="2800" b="1" u="sng" dirty="0">
                <a:latin typeface="Times New Roman" panose="02020603050405020304" pitchFamily="18" charset="0"/>
                <a:cs typeface="Times New Roman" panose="02020603050405020304" pitchFamily="18" charset="0"/>
              </a:rPr>
              <a:t>FLOWCHART</a:t>
            </a:r>
          </a:p>
        </p:txBody>
      </p:sp>
      <p:sp>
        <p:nvSpPr>
          <p:cNvPr id="7" name="Content Placeholder 6">
            <a:extLst>
              <a:ext uri="{FF2B5EF4-FFF2-40B4-BE49-F238E27FC236}">
                <a16:creationId xmlns:a16="http://schemas.microsoft.com/office/drawing/2014/main" id="{B3936C12-721E-42CF-97C7-7AF7A8D2FAE5}"/>
              </a:ext>
            </a:extLst>
          </p:cNvPr>
          <p:cNvSpPr>
            <a:spLocks noGrp="1"/>
          </p:cNvSpPr>
          <p:nvPr>
            <p:ph idx="1"/>
          </p:nvPr>
        </p:nvSpPr>
        <p:spPr>
          <a:xfrm>
            <a:off x="5857241" y="4759006"/>
            <a:ext cx="518161" cy="272773"/>
          </a:xfrm>
        </p:spPr>
        <p:txBody>
          <a:bodyPr>
            <a:noAutofit/>
          </a:bodyPr>
          <a:lstStyle/>
          <a:p>
            <a:pPr marL="0" indent="0">
              <a:buNone/>
            </a:pPr>
            <a:r>
              <a:rPr lang="en-IN" sz="1400" b="1" dirty="0">
                <a:latin typeface="Arial Black" panose="020B0A04020102020204" pitchFamily="34" charset="0"/>
              </a:rPr>
              <a:t>yes</a:t>
            </a:r>
          </a:p>
        </p:txBody>
      </p:sp>
      <p:sp>
        <p:nvSpPr>
          <p:cNvPr id="8" name="Oval 7">
            <a:extLst>
              <a:ext uri="{FF2B5EF4-FFF2-40B4-BE49-F238E27FC236}">
                <a16:creationId xmlns:a16="http://schemas.microsoft.com/office/drawing/2014/main" id="{2DF3FDCE-8E95-4598-AB83-D4CF7CB2A76D}"/>
              </a:ext>
            </a:extLst>
          </p:cNvPr>
          <p:cNvSpPr/>
          <p:nvPr/>
        </p:nvSpPr>
        <p:spPr>
          <a:xfrm>
            <a:off x="4775200" y="639445"/>
            <a:ext cx="1981200" cy="629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Start</a:t>
            </a:r>
          </a:p>
        </p:txBody>
      </p:sp>
      <p:sp>
        <p:nvSpPr>
          <p:cNvPr id="9" name="Rectangle 8">
            <a:extLst>
              <a:ext uri="{FF2B5EF4-FFF2-40B4-BE49-F238E27FC236}">
                <a16:creationId xmlns:a16="http://schemas.microsoft.com/office/drawing/2014/main" id="{9764256C-BB4C-4067-A1F3-B74E4AADEDFB}"/>
              </a:ext>
            </a:extLst>
          </p:cNvPr>
          <p:cNvSpPr/>
          <p:nvPr/>
        </p:nvSpPr>
        <p:spPr>
          <a:xfrm>
            <a:off x="4785360" y="1617901"/>
            <a:ext cx="1981200" cy="5354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Video aquisition</a:t>
            </a:r>
          </a:p>
        </p:txBody>
      </p:sp>
      <p:sp>
        <p:nvSpPr>
          <p:cNvPr id="10" name="Rectangle 9">
            <a:extLst>
              <a:ext uri="{FF2B5EF4-FFF2-40B4-BE49-F238E27FC236}">
                <a16:creationId xmlns:a16="http://schemas.microsoft.com/office/drawing/2014/main" id="{088411BF-2D6B-401A-8B5C-E11DE95DD811}"/>
              </a:ext>
            </a:extLst>
          </p:cNvPr>
          <p:cNvSpPr/>
          <p:nvPr/>
        </p:nvSpPr>
        <p:spPr>
          <a:xfrm>
            <a:off x="4785360" y="2540397"/>
            <a:ext cx="1981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Face detection</a:t>
            </a:r>
          </a:p>
        </p:txBody>
      </p:sp>
      <p:sp>
        <p:nvSpPr>
          <p:cNvPr id="11" name="Diamond 10">
            <a:extLst>
              <a:ext uri="{FF2B5EF4-FFF2-40B4-BE49-F238E27FC236}">
                <a16:creationId xmlns:a16="http://schemas.microsoft.com/office/drawing/2014/main" id="{B359B3C2-6B92-4DBF-9866-55516B7CAFFD}"/>
              </a:ext>
            </a:extLst>
          </p:cNvPr>
          <p:cNvSpPr/>
          <p:nvPr/>
        </p:nvSpPr>
        <p:spPr>
          <a:xfrm>
            <a:off x="4470400" y="3452733"/>
            <a:ext cx="2590800" cy="12700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Drowsiness detection</a:t>
            </a:r>
          </a:p>
        </p:txBody>
      </p:sp>
      <p:sp>
        <p:nvSpPr>
          <p:cNvPr id="12" name="Rectangle 11">
            <a:extLst>
              <a:ext uri="{FF2B5EF4-FFF2-40B4-BE49-F238E27FC236}">
                <a16:creationId xmlns:a16="http://schemas.microsoft.com/office/drawing/2014/main" id="{9FC7BFF4-5BAB-481D-B708-63DAEC731E29}"/>
              </a:ext>
            </a:extLst>
          </p:cNvPr>
          <p:cNvSpPr/>
          <p:nvPr/>
        </p:nvSpPr>
        <p:spPr>
          <a:xfrm>
            <a:off x="4785360" y="5101669"/>
            <a:ext cx="1981200" cy="512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Buzzer will beep</a:t>
            </a:r>
          </a:p>
        </p:txBody>
      </p:sp>
      <p:sp>
        <p:nvSpPr>
          <p:cNvPr id="13" name="Oval 12">
            <a:extLst>
              <a:ext uri="{FF2B5EF4-FFF2-40B4-BE49-F238E27FC236}">
                <a16:creationId xmlns:a16="http://schemas.microsoft.com/office/drawing/2014/main" id="{8AF86F05-9322-4927-AEC9-61F82B4CE517}"/>
              </a:ext>
            </a:extLst>
          </p:cNvPr>
          <p:cNvSpPr/>
          <p:nvPr/>
        </p:nvSpPr>
        <p:spPr>
          <a:xfrm>
            <a:off x="4785360" y="5957096"/>
            <a:ext cx="1981200" cy="606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stop</a:t>
            </a:r>
          </a:p>
        </p:txBody>
      </p:sp>
      <p:cxnSp>
        <p:nvCxnSpPr>
          <p:cNvPr id="15" name="Straight Connector 14">
            <a:extLst>
              <a:ext uri="{FF2B5EF4-FFF2-40B4-BE49-F238E27FC236}">
                <a16:creationId xmlns:a16="http://schemas.microsoft.com/office/drawing/2014/main" id="{752EC7C0-98CE-4CEA-A88F-8516A034539E}"/>
              </a:ext>
            </a:extLst>
          </p:cNvPr>
          <p:cNvCxnSpPr>
            <a:stCxn id="8" idx="4"/>
          </p:cNvCxnSpPr>
          <p:nvPr/>
        </p:nvCxnSpPr>
        <p:spPr>
          <a:xfrm>
            <a:off x="5765800" y="1269365"/>
            <a:ext cx="0" cy="421323"/>
          </a:xfrm>
          <a:prstGeom prst="line">
            <a:avLst/>
          </a:prstGeom>
        </p:spPr>
        <p:style>
          <a:lnRef idx="3">
            <a:schemeClr val="accent1"/>
          </a:lnRef>
          <a:fillRef idx="0">
            <a:schemeClr val="accent1"/>
          </a:fillRef>
          <a:effectRef idx="2">
            <a:schemeClr val="accent1"/>
          </a:effectRef>
          <a:fontRef idx="minor">
            <a:schemeClr val="tx1"/>
          </a:fontRef>
        </p:style>
      </p:cxnSp>
      <p:cxnSp>
        <p:nvCxnSpPr>
          <p:cNvPr id="17" name="Straight Connector 16">
            <a:extLst>
              <a:ext uri="{FF2B5EF4-FFF2-40B4-BE49-F238E27FC236}">
                <a16:creationId xmlns:a16="http://schemas.microsoft.com/office/drawing/2014/main" id="{45284885-332D-4EC5-9456-077CB36AF392}"/>
              </a:ext>
            </a:extLst>
          </p:cNvPr>
          <p:cNvCxnSpPr>
            <a:endCxn id="10" idx="0"/>
          </p:cNvCxnSpPr>
          <p:nvPr/>
        </p:nvCxnSpPr>
        <p:spPr>
          <a:xfrm>
            <a:off x="5765800" y="2197734"/>
            <a:ext cx="10160" cy="342663"/>
          </a:xfrm>
          <a:prstGeom prst="line">
            <a:avLst/>
          </a:prstGeom>
        </p:spPr>
        <p:style>
          <a:lnRef idx="3">
            <a:schemeClr val="accent1"/>
          </a:lnRef>
          <a:fillRef idx="0">
            <a:schemeClr val="accent1"/>
          </a:fillRef>
          <a:effectRef idx="2">
            <a:schemeClr val="accent1"/>
          </a:effectRef>
          <a:fontRef idx="minor">
            <a:schemeClr val="tx1"/>
          </a:fontRef>
        </p:style>
      </p:cxnSp>
      <p:cxnSp>
        <p:nvCxnSpPr>
          <p:cNvPr id="19" name="Straight Connector 18">
            <a:extLst>
              <a:ext uri="{FF2B5EF4-FFF2-40B4-BE49-F238E27FC236}">
                <a16:creationId xmlns:a16="http://schemas.microsoft.com/office/drawing/2014/main" id="{F8C2A01F-C18F-4630-9F48-755E653FE100}"/>
              </a:ext>
            </a:extLst>
          </p:cNvPr>
          <p:cNvCxnSpPr>
            <a:stCxn id="10" idx="2"/>
            <a:endCxn id="11" idx="0"/>
          </p:cNvCxnSpPr>
          <p:nvPr/>
        </p:nvCxnSpPr>
        <p:spPr>
          <a:xfrm flipH="1">
            <a:off x="5765800" y="3073797"/>
            <a:ext cx="10160" cy="378936"/>
          </a:xfrm>
          <a:prstGeom prst="line">
            <a:avLst/>
          </a:prstGeom>
        </p:spPr>
        <p:style>
          <a:lnRef idx="3">
            <a:schemeClr val="accent1"/>
          </a:lnRef>
          <a:fillRef idx="0">
            <a:schemeClr val="accent1"/>
          </a:fillRef>
          <a:effectRef idx="2">
            <a:schemeClr val="accent1"/>
          </a:effectRef>
          <a:fontRef idx="minor">
            <a:schemeClr val="tx1"/>
          </a:fontRef>
        </p:style>
      </p:cxnSp>
      <p:cxnSp>
        <p:nvCxnSpPr>
          <p:cNvPr id="21" name="Straight Connector 20">
            <a:extLst>
              <a:ext uri="{FF2B5EF4-FFF2-40B4-BE49-F238E27FC236}">
                <a16:creationId xmlns:a16="http://schemas.microsoft.com/office/drawing/2014/main" id="{F826A92F-2852-4549-9041-C90D1D40CB7A}"/>
              </a:ext>
            </a:extLst>
          </p:cNvPr>
          <p:cNvCxnSpPr>
            <a:stCxn id="11" idx="2"/>
            <a:endCxn id="12" idx="0"/>
          </p:cNvCxnSpPr>
          <p:nvPr/>
        </p:nvCxnSpPr>
        <p:spPr>
          <a:xfrm>
            <a:off x="5765800" y="4722733"/>
            <a:ext cx="10160" cy="378936"/>
          </a:xfrm>
          <a:prstGeom prst="line">
            <a:avLst/>
          </a:prstGeom>
        </p:spPr>
        <p:style>
          <a:lnRef idx="3">
            <a:schemeClr val="accent1"/>
          </a:lnRef>
          <a:fillRef idx="0">
            <a:schemeClr val="accent1"/>
          </a:fillRef>
          <a:effectRef idx="2">
            <a:schemeClr val="accent1"/>
          </a:effectRef>
          <a:fontRef idx="minor">
            <a:schemeClr val="tx1"/>
          </a:fontRef>
        </p:style>
      </p:cxnSp>
      <p:cxnSp>
        <p:nvCxnSpPr>
          <p:cNvPr id="23" name="Straight Connector 22">
            <a:extLst>
              <a:ext uri="{FF2B5EF4-FFF2-40B4-BE49-F238E27FC236}">
                <a16:creationId xmlns:a16="http://schemas.microsoft.com/office/drawing/2014/main" id="{C33C5995-A48A-422C-83C0-D2469CFCCF8D}"/>
              </a:ext>
            </a:extLst>
          </p:cNvPr>
          <p:cNvCxnSpPr>
            <a:stCxn id="12" idx="2"/>
            <a:endCxn id="13" idx="0"/>
          </p:cNvCxnSpPr>
          <p:nvPr/>
        </p:nvCxnSpPr>
        <p:spPr>
          <a:xfrm>
            <a:off x="5775960" y="5614433"/>
            <a:ext cx="0" cy="342663"/>
          </a:xfrm>
          <a:prstGeom prst="line">
            <a:avLst/>
          </a:prstGeom>
        </p:spPr>
        <p:style>
          <a:lnRef idx="3">
            <a:schemeClr val="accent1"/>
          </a:lnRef>
          <a:fillRef idx="0">
            <a:schemeClr val="accent1"/>
          </a:fillRef>
          <a:effectRef idx="2">
            <a:schemeClr val="accent1"/>
          </a:effectRef>
          <a:fontRef idx="minor">
            <a:schemeClr val="tx1"/>
          </a:fontRef>
        </p:style>
      </p:cxnSp>
      <p:cxnSp>
        <p:nvCxnSpPr>
          <p:cNvPr id="27" name="Straight Connector 26">
            <a:extLst>
              <a:ext uri="{FF2B5EF4-FFF2-40B4-BE49-F238E27FC236}">
                <a16:creationId xmlns:a16="http://schemas.microsoft.com/office/drawing/2014/main" id="{D6A834DB-854F-43C5-B39C-FFC3B7C82872}"/>
              </a:ext>
            </a:extLst>
          </p:cNvPr>
          <p:cNvCxnSpPr>
            <a:stCxn id="11" idx="3"/>
          </p:cNvCxnSpPr>
          <p:nvPr/>
        </p:nvCxnSpPr>
        <p:spPr>
          <a:xfrm>
            <a:off x="7061200" y="4087733"/>
            <a:ext cx="1127760" cy="16907"/>
          </a:xfrm>
          <a:prstGeom prst="line">
            <a:avLst/>
          </a:prstGeom>
        </p:spPr>
        <p:style>
          <a:lnRef idx="3">
            <a:schemeClr val="accent1"/>
          </a:lnRef>
          <a:fillRef idx="0">
            <a:schemeClr val="accent1"/>
          </a:fillRef>
          <a:effectRef idx="2">
            <a:schemeClr val="accent1"/>
          </a:effectRef>
          <a:fontRef idx="minor">
            <a:schemeClr val="tx1"/>
          </a:fontRef>
        </p:style>
      </p:cxnSp>
      <p:cxnSp>
        <p:nvCxnSpPr>
          <p:cNvPr id="31" name="Straight Connector 30">
            <a:extLst>
              <a:ext uri="{FF2B5EF4-FFF2-40B4-BE49-F238E27FC236}">
                <a16:creationId xmlns:a16="http://schemas.microsoft.com/office/drawing/2014/main" id="{7131253A-2F3F-4606-A9B6-55818ADF3646}"/>
              </a:ext>
            </a:extLst>
          </p:cNvPr>
          <p:cNvCxnSpPr/>
          <p:nvPr/>
        </p:nvCxnSpPr>
        <p:spPr>
          <a:xfrm>
            <a:off x="6766560" y="1825625"/>
            <a:ext cx="20320" cy="6413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7C06D51-E540-40F6-98EE-C850A56392AC}"/>
              </a:ext>
            </a:extLst>
          </p:cNvPr>
          <p:cNvCxnSpPr>
            <a:cxnSpLocks/>
            <a:stCxn id="9" idx="3"/>
          </p:cNvCxnSpPr>
          <p:nvPr/>
        </p:nvCxnSpPr>
        <p:spPr>
          <a:xfrm>
            <a:off x="6766560" y="1885633"/>
            <a:ext cx="1412240" cy="4127"/>
          </a:xfrm>
          <a:prstGeom prst="line">
            <a:avLst/>
          </a:prstGeom>
        </p:spPr>
        <p:style>
          <a:lnRef idx="3">
            <a:schemeClr val="accent1"/>
          </a:lnRef>
          <a:fillRef idx="0">
            <a:schemeClr val="accent1"/>
          </a:fillRef>
          <a:effectRef idx="2">
            <a:schemeClr val="accent1"/>
          </a:effectRef>
          <a:fontRef idx="minor">
            <a:schemeClr val="tx1"/>
          </a:fontRef>
        </p:style>
      </p:cxnSp>
      <p:cxnSp>
        <p:nvCxnSpPr>
          <p:cNvPr id="36" name="Straight Connector 35">
            <a:extLst>
              <a:ext uri="{FF2B5EF4-FFF2-40B4-BE49-F238E27FC236}">
                <a16:creationId xmlns:a16="http://schemas.microsoft.com/office/drawing/2014/main" id="{D46F7B53-06D2-44ED-BCD8-40DDAD409ABD}"/>
              </a:ext>
            </a:extLst>
          </p:cNvPr>
          <p:cNvCxnSpPr>
            <a:cxnSpLocks/>
          </p:cNvCxnSpPr>
          <p:nvPr/>
        </p:nvCxnSpPr>
        <p:spPr>
          <a:xfrm>
            <a:off x="8148320" y="1902540"/>
            <a:ext cx="20320" cy="221226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2069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300</Words>
  <Application>Microsoft Office PowerPoint</Application>
  <PresentationFormat>Widescreen</PresentationFormat>
  <Paragraphs>46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Black</vt:lpstr>
      <vt:lpstr>Calibri</vt:lpstr>
      <vt:lpstr>Calibri Light</vt:lpstr>
      <vt:lpstr>Times New Roman</vt:lpstr>
      <vt:lpstr>Office Theme</vt:lpstr>
      <vt:lpstr>WELCOME</vt:lpstr>
      <vt:lpstr>DROWSINESS DETECTION AND ALERT SYSTEM</vt:lpstr>
      <vt:lpstr>OBJECTIVE</vt:lpstr>
      <vt:lpstr>INTRODUCTION</vt:lpstr>
      <vt:lpstr>PROPOSED IDEA</vt:lpstr>
      <vt:lpstr>SOFTWARE REQUIREMENTS</vt:lpstr>
      <vt:lpstr>PowerPoint Presentation</vt:lpstr>
      <vt:lpstr>METHODOLOGY</vt:lpstr>
      <vt:lpstr>FLOWCHART</vt:lpstr>
      <vt:lpstr>PowerPoint Presentation</vt:lpstr>
      <vt:lpstr>Future’s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DROWSINESS DETECTION AND ALERT SYSTEM</dc:title>
  <dc:creator>pramidha aavula</dc:creator>
  <cp:lastModifiedBy>pramidha aavula</cp:lastModifiedBy>
  <cp:revision>26</cp:revision>
  <dcterms:created xsi:type="dcterms:W3CDTF">2019-06-21T01:09:36Z</dcterms:created>
  <dcterms:modified xsi:type="dcterms:W3CDTF">2019-06-22T06:04:21Z</dcterms:modified>
</cp:coreProperties>
</file>