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70" r:id="rId8"/>
    <p:sldId id="262" r:id="rId9"/>
    <p:sldId id="263" r:id="rId10"/>
    <p:sldId id="264" r:id="rId11"/>
    <p:sldId id="265" r:id="rId12"/>
    <p:sldId id="266" r:id="rId13"/>
    <p:sldId id="267" r:id="rId14"/>
    <p:sldId id="268"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934DCEBD-A7D9-4916-B395-073DC8BAB7DE}">
          <p14:sldIdLst>
            <p14:sldId id="256"/>
            <p14:sldId id="257"/>
            <p14:sldId id="258"/>
            <p14:sldId id="259"/>
            <p14:sldId id="260"/>
            <p14:sldId id="261"/>
            <p14:sldId id="270"/>
            <p14:sldId id="262"/>
            <p14:sldId id="263"/>
            <p14:sldId id="264"/>
            <p14:sldId id="265"/>
            <p14:sldId id="266"/>
            <p14:sldId id="267"/>
            <p14:sldId id="268"/>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1" d="100"/>
          <a:sy n="91" d="100"/>
        </p:scale>
        <p:origin x="32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BB02557A-7053-4340-A874-8AB926A8EDA1}" type="datetimeFigureOut">
              <a:rPr lang="en-US" dirty="0"/>
              <a:t>5/25/2019</a:t>
            </a:fld>
            <a:endParaRPr lang="en-US" dirty="0"/>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FAEF9944-A4F6-4C59-AEBD-678D6480B8EA}" type="slidenum">
              <a:rPr lang="en-US" dirty="0"/>
              <a:pPr/>
              <a:t>‹#›</a:t>
            </a:fld>
            <a:endParaRPr lang="en-US" dirty="0"/>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cSld>
  <p:clrMapOvr>
    <a:masterClrMapping/>
  </p:clrMapOvr>
  <p:extLst mod="1">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02557A-7053-4340-A874-8AB926A8EDA1}" type="datetimeFigureOut">
              <a:rPr lang="en-US" dirty="0"/>
              <a:t>5/25/2019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title="Feather"/>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BB02557A-7053-4340-A874-8AB926A8EDA1}" type="datetimeFigureOut">
              <a:rPr lang="en-US" dirty="0"/>
              <a:t>5/25/2019</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dirty="0"/>
              <a:pPr/>
              <a:t>‹#›</a:t>
            </a:fld>
            <a:endParaRPr lang="en-US" dirty="0"/>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02557A-7053-4340-A874-8AB926A8EDA1}" type="datetimeFigureOut">
              <a:rPr lang="en-US" dirty="0"/>
              <a:t>5/25/2019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title="Feather Background"/>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BB02557A-7053-4340-A874-8AB926A8EDA1}" type="datetimeFigureOut">
              <a:rPr lang="en-US" dirty="0"/>
              <a:pPr/>
              <a:t>5/25/2019</a:t>
            </a:fld>
            <a:endParaRPr lang="en-US" dirty="0"/>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US" dirty="0"/>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FAEF9944-A4F6-4C59-AEBD-678D6480B8EA}" type="slidenum">
              <a:rPr lang="en-US" dirty="0"/>
              <a:pPr/>
              <a:t>‹#›</a:t>
            </a:fld>
            <a:endParaRPr lang="en-US" dirty="0"/>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02557A-7053-4340-A874-8AB926A8EDA1}" type="datetimeFigureOut">
              <a:rPr lang="en-US" dirty="0"/>
              <a:t>5/25/2019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02557A-7053-4340-A874-8AB926A8EDA1}" type="datetimeFigureOut">
              <a:rPr lang="en-US" dirty="0"/>
              <a:t>5/25/2019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02557A-7053-4340-A874-8AB926A8EDA1}" type="datetimeFigureOut">
              <a:rPr lang="en-US" dirty="0"/>
              <a:t>5/25/2019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BB02557A-7053-4340-A874-8AB926A8EDA1}" type="datetimeFigureOut">
              <a:rPr lang="en-US" dirty="0"/>
              <a:t>5/25/2019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AEF9944-A4F6-4C59-AEBD-678D6480B8EA}" type="slidenum">
              <a:rPr lang="en-US" dirty="0"/>
              <a:t>‹#›</a:t>
            </a:fld>
            <a:endParaRPr lang="en-US" dirty="0"/>
          </a:p>
        </p:txBody>
      </p:sp>
    </p:spTree>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BB02557A-7053-4340-A874-8AB926A8EDA1}" type="datetimeFigureOut">
              <a:rPr lang="en-US" dirty="0"/>
              <a:pPr/>
              <a:t>5/25/2019</a:t>
            </a:fld>
            <a:endParaRPr lang="en-US" dirty="0"/>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FAEF9944-A4F6-4C59-AEBD-678D6480B8EA}" type="slidenum">
              <a:rPr lang="en-US" dirty="0"/>
              <a:pPr/>
              <a:t>‹#›</a:t>
            </a:fld>
            <a:endParaRPr lang="en-US" dirty="0"/>
          </a:p>
        </p:txBody>
      </p:sp>
    </p:spTree>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BB02557A-7053-4340-A874-8AB926A8EDA1}" type="datetimeFigureOut">
              <a:rPr lang="en-US" dirty="0"/>
              <a:pPr/>
              <a:t>5/25/2019</a:t>
            </a:fld>
            <a:endParaRPr lang="en-US" dirty="0"/>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FAEF9944-A4F6-4C59-AEBD-678D6480B8EA}"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title="Feathers"/>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BB02557A-7053-4340-A874-8AB926A8EDA1}" type="datetimeFigureOut">
              <a:rPr lang="en-US" dirty="0"/>
              <a:pPr/>
              <a:t>5/25/2019</a:t>
            </a:fld>
            <a:endParaRPr lang="en-US" dirty="0"/>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FAEF9944-A4F6-4C59-AEBD-678D6480B8EA}" type="slidenum">
              <a:rPr lang="en-US" dirty="0"/>
              <a:pPr/>
              <a:t>‹#›</a:t>
            </a:fld>
            <a:endParaRPr lang="en-US" dirty="0"/>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searchenterpriseai.techtarget.com/definition/image-recognition" TargetMode="External"/><Relationship Id="rId2" Type="http://schemas.openxmlformats.org/officeDocument/2006/relationships/hyperlink" Target="https://searchenterpriseai.techtarget.com/definition/neural-network" TargetMode="External"/><Relationship Id="rId1" Type="http://schemas.openxmlformats.org/officeDocument/2006/relationships/slideLayout" Target="../slideLayouts/slideLayout2.xml"/><Relationship Id="rId4" Type="http://schemas.openxmlformats.org/officeDocument/2006/relationships/hyperlink" Target="https://searchbusinessanalytics.techtarget.com/definition/natural-language-processing-NLP" TargetMode="External"/></Relationships>
</file>

<file path=ppt/slides/_rels/slide4.xml.rels><?xml version="1.0" encoding="UTF-8" standalone="yes"?>
<Relationships xmlns="http://schemas.openxmlformats.org/package/2006/relationships"><Relationship Id="rId2" Type="http://schemas.openxmlformats.org/officeDocument/2006/relationships/hyperlink" Target="https://whatis.techtarget.com/definition/perceptron" TargetMode="Externa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Digital_image_processing" TargetMode="External"/><Relationship Id="rId2" Type="http://schemas.openxmlformats.org/officeDocument/2006/relationships/hyperlink" Target="https://en.wikipedia.org/wiki/Analog_image_processin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F1E32-5AFA-4C0E-AFA4-05EE994249DC}"/>
              </a:ext>
            </a:extLst>
          </p:cNvPr>
          <p:cNvSpPr>
            <a:spLocks noGrp="1"/>
          </p:cNvSpPr>
          <p:nvPr>
            <p:ph type="ctrTitle"/>
          </p:nvPr>
        </p:nvSpPr>
        <p:spPr/>
        <p:txBody>
          <a:bodyPr/>
          <a:lstStyle/>
          <a:p>
            <a:r>
              <a:rPr lang="en-US" dirty="0"/>
              <a:t>Crop Health</a:t>
            </a:r>
            <a:br>
              <a:rPr lang="en-US" dirty="0"/>
            </a:br>
            <a:r>
              <a:rPr lang="en-US" dirty="0"/>
              <a:t>Assistant using</a:t>
            </a:r>
            <a:br>
              <a:rPr lang="en-US" dirty="0"/>
            </a:br>
            <a:r>
              <a:rPr lang="en-US" dirty="0" err="1"/>
              <a:t>Aritficial</a:t>
            </a:r>
            <a:r>
              <a:rPr lang="en-US" dirty="0"/>
              <a:t> intelligence</a:t>
            </a:r>
          </a:p>
        </p:txBody>
      </p:sp>
      <p:sp>
        <p:nvSpPr>
          <p:cNvPr id="3" name="Subtitle 2">
            <a:extLst>
              <a:ext uri="{FF2B5EF4-FFF2-40B4-BE49-F238E27FC236}">
                <a16:creationId xmlns:a16="http://schemas.microsoft.com/office/drawing/2014/main" id="{038CEC43-F388-44D4-8A5D-87E0FDB1E2E3}"/>
              </a:ext>
            </a:extLst>
          </p:cNvPr>
          <p:cNvSpPr>
            <a:spLocks noGrp="1"/>
          </p:cNvSpPr>
          <p:nvPr>
            <p:ph type="subTitle" idx="1"/>
          </p:nvPr>
        </p:nvSpPr>
        <p:spPr/>
        <p:txBody>
          <a:bodyPr/>
          <a:lstStyle/>
          <a:p>
            <a:r>
              <a:rPr lang="en-US" dirty="0"/>
              <a:t>By Sowmya </a:t>
            </a:r>
            <a:r>
              <a:rPr lang="en-US" dirty="0" err="1"/>
              <a:t>shree,rishitha,sushma</a:t>
            </a:r>
            <a:endParaRPr lang="en-US" dirty="0"/>
          </a:p>
          <a:p>
            <a:endParaRPr lang="en-US" dirty="0"/>
          </a:p>
        </p:txBody>
      </p:sp>
    </p:spTree>
    <p:extLst>
      <p:ext uri="{BB962C8B-B14F-4D97-AF65-F5344CB8AC3E}">
        <p14:creationId xmlns:p14="http://schemas.microsoft.com/office/powerpoint/2010/main" val="13278207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8DFA2-1BB5-4F47-8903-FEDBC762F869}"/>
              </a:ext>
            </a:extLst>
          </p:cNvPr>
          <p:cNvSpPr>
            <a:spLocks noGrp="1"/>
          </p:cNvSpPr>
          <p:nvPr>
            <p:ph type="title"/>
          </p:nvPr>
        </p:nvSpPr>
        <p:spPr>
          <a:xfrm>
            <a:off x="11400639" y="1503907"/>
            <a:ext cx="303564" cy="1687924"/>
          </a:xfrm>
        </p:spPr>
        <p:txBody>
          <a:bodyPr/>
          <a:lstStyle/>
          <a:p>
            <a:r>
              <a:rPr lang="en-US" dirty="0"/>
              <a:t> </a:t>
            </a:r>
          </a:p>
        </p:txBody>
      </p:sp>
      <p:pic>
        <p:nvPicPr>
          <p:cNvPr id="6" name="Content Placeholder 5" descr="A close up of a logo&#10;&#10;Description automatically generated">
            <a:extLst>
              <a:ext uri="{FF2B5EF4-FFF2-40B4-BE49-F238E27FC236}">
                <a16:creationId xmlns:a16="http://schemas.microsoft.com/office/drawing/2014/main" id="{FEC15869-7DBE-4238-BFFB-6359C6915CFD}"/>
              </a:ext>
            </a:extLst>
          </p:cNvPr>
          <p:cNvPicPr>
            <a:picLocks noGrp="1" noChangeAspect="1"/>
          </p:cNvPicPr>
          <p:nvPr>
            <p:ph idx="1"/>
          </p:nvPr>
        </p:nvPicPr>
        <p:blipFill>
          <a:blip r:embed="rId2"/>
          <a:stretch>
            <a:fillRect/>
          </a:stretch>
        </p:blipFill>
        <p:spPr>
          <a:xfrm>
            <a:off x="1024070" y="1225265"/>
            <a:ext cx="9478698" cy="4086795"/>
          </a:xfrm>
        </p:spPr>
      </p:pic>
      <p:sp>
        <p:nvSpPr>
          <p:cNvPr id="4" name="Text Placeholder 3">
            <a:extLst>
              <a:ext uri="{FF2B5EF4-FFF2-40B4-BE49-F238E27FC236}">
                <a16:creationId xmlns:a16="http://schemas.microsoft.com/office/drawing/2014/main" id="{11396E68-A328-417F-A603-A78C71A9B4B4}"/>
              </a:ext>
            </a:extLst>
          </p:cNvPr>
          <p:cNvSpPr>
            <a:spLocks noGrp="1"/>
          </p:cNvSpPr>
          <p:nvPr>
            <p:ph type="body" sz="half" idx="2"/>
          </p:nvPr>
        </p:nvSpPr>
        <p:spPr>
          <a:xfrm flipH="1">
            <a:off x="11509694" y="3223803"/>
            <a:ext cx="240227" cy="2872197"/>
          </a:xfrm>
        </p:spPr>
        <p:txBody>
          <a:bodyPr/>
          <a:lstStyle/>
          <a:p>
            <a:r>
              <a:rPr lang="en-US" dirty="0"/>
              <a:t> </a:t>
            </a:r>
          </a:p>
        </p:txBody>
      </p:sp>
    </p:spTree>
    <p:extLst>
      <p:ext uri="{BB962C8B-B14F-4D97-AF65-F5344CB8AC3E}">
        <p14:creationId xmlns:p14="http://schemas.microsoft.com/office/powerpoint/2010/main" val="1323257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C98BF-9849-4E15-AB83-63FD0B5F5264}"/>
              </a:ext>
            </a:extLst>
          </p:cNvPr>
          <p:cNvSpPr>
            <a:spLocks noGrp="1"/>
          </p:cNvSpPr>
          <p:nvPr>
            <p:ph type="title"/>
          </p:nvPr>
        </p:nvSpPr>
        <p:spPr>
          <a:xfrm>
            <a:off x="11325138" y="1503907"/>
            <a:ext cx="379065" cy="1687924"/>
          </a:xfrm>
        </p:spPr>
        <p:txBody>
          <a:bodyPr/>
          <a:lstStyle/>
          <a:p>
            <a:r>
              <a:rPr lang="en-US" dirty="0"/>
              <a:t>  </a:t>
            </a:r>
          </a:p>
        </p:txBody>
      </p:sp>
      <p:sp>
        <p:nvSpPr>
          <p:cNvPr id="3" name="Content Placeholder 2">
            <a:extLst>
              <a:ext uri="{FF2B5EF4-FFF2-40B4-BE49-F238E27FC236}">
                <a16:creationId xmlns:a16="http://schemas.microsoft.com/office/drawing/2014/main" id="{2A161108-FB21-4A17-9E94-BAA095712388}"/>
              </a:ext>
            </a:extLst>
          </p:cNvPr>
          <p:cNvSpPr>
            <a:spLocks noGrp="1"/>
          </p:cNvSpPr>
          <p:nvPr>
            <p:ph idx="1"/>
          </p:nvPr>
        </p:nvSpPr>
        <p:spPr>
          <a:xfrm>
            <a:off x="487729" y="441414"/>
            <a:ext cx="11038743" cy="5654586"/>
          </a:xfrm>
        </p:spPr>
        <p:txBody>
          <a:bodyPr/>
          <a:lstStyle/>
          <a:p>
            <a:pPr marL="0" indent="0">
              <a:buNone/>
            </a:pPr>
            <a:r>
              <a:rPr lang="en-US" dirty="0"/>
              <a:t> -- Now we do the hidden layers and classification according to the above diagram</a:t>
            </a:r>
          </a:p>
          <a:p>
            <a:pPr marL="0" indent="0">
              <a:buNone/>
            </a:pPr>
            <a:r>
              <a:rPr lang="en-US" dirty="0"/>
              <a:t>   </a:t>
            </a:r>
          </a:p>
          <a:p>
            <a:pPr marL="0" indent="0">
              <a:buNone/>
            </a:pPr>
            <a:r>
              <a:rPr lang="en-US" dirty="0"/>
              <a:t>      </a:t>
            </a:r>
          </a:p>
        </p:txBody>
      </p:sp>
      <p:sp>
        <p:nvSpPr>
          <p:cNvPr id="4" name="Text Placeholder 3">
            <a:extLst>
              <a:ext uri="{FF2B5EF4-FFF2-40B4-BE49-F238E27FC236}">
                <a16:creationId xmlns:a16="http://schemas.microsoft.com/office/drawing/2014/main" id="{782D5654-69BA-46AB-ADD9-994976463301}"/>
              </a:ext>
            </a:extLst>
          </p:cNvPr>
          <p:cNvSpPr>
            <a:spLocks noGrp="1"/>
          </p:cNvSpPr>
          <p:nvPr>
            <p:ph type="body" sz="half" idx="2"/>
          </p:nvPr>
        </p:nvSpPr>
        <p:spPr>
          <a:xfrm>
            <a:off x="10981189" y="3223803"/>
            <a:ext cx="723014" cy="2872197"/>
          </a:xfrm>
        </p:spPr>
        <p:txBody>
          <a:bodyPr/>
          <a:lstStyle/>
          <a:p>
            <a:r>
              <a:rPr lang="en-US" dirty="0"/>
              <a:t>  </a:t>
            </a:r>
          </a:p>
        </p:txBody>
      </p:sp>
      <p:pic>
        <p:nvPicPr>
          <p:cNvPr id="6" name="Picture 5" descr="A screenshot of a social media post&#10;&#10;Description automatically generated">
            <a:extLst>
              <a:ext uri="{FF2B5EF4-FFF2-40B4-BE49-F238E27FC236}">
                <a16:creationId xmlns:a16="http://schemas.microsoft.com/office/drawing/2014/main" id="{A10CCAA0-D97F-4078-9CDB-174EDD4A5D06}"/>
              </a:ext>
            </a:extLst>
          </p:cNvPr>
          <p:cNvPicPr>
            <a:picLocks noChangeAspect="1"/>
          </p:cNvPicPr>
          <p:nvPr/>
        </p:nvPicPr>
        <p:blipFill>
          <a:blip r:embed="rId2"/>
          <a:stretch>
            <a:fillRect/>
          </a:stretch>
        </p:blipFill>
        <p:spPr>
          <a:xfrm>
            <a:off x="487729" y="921391"/>
            <a:ext cx="11216474" cy="5495195"/>
          </a:xfrm>
          <a:prstGeom prst="rect">
            <a:avLst/>
          </a:prstGeom>
        </p:spPr>
      </p:pic>
    </p:spTree>
    <p:extLst>
      <p:ext uri="{BB962C8B-B14F-4D97-AF65-F5344CB8AC3E}">
        <p14:creationId xmlns:p14="http://schemas.microsoft.com/office/powerpoint/2010/main" val="2575819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18D1A-6945-4E9A-AD24-192B80D7FDBE}"/>
              </a:ext>
            </a:extLst>
          </p:cNvPr>
          <p:cNvSpPr>
            <a:spLocks noGrp="1"/>
          </p:cNvSpPr>
          <p:nvPr>
            <p:ph type="title"/>
          </p:nvPr>
        </p:nvSpPr>
        <p:spPr>
          <a:xfrm>
            <a:off x="11593585" y="1535879"/>
            <a:ext cx="110618" cy="1687924"/>
          </a:xfrm>
        </p:spPr>
        <p:txBody>
          <a:bodyPr/>
          <a:lstStyle/>
          <a:p>
            <a:r>
              <a:rPr lang="en-US" dirty="0"/>
              <a:t>  </a:t>
            </a:r>
          </a:p>
        </p:txBody>
      </p:sp>
      <p:sp>
        <p:nvSpPr>
          <p:cNvPr id="3" name="Content Placeholder 2">
            <a:extLst>
              <a:ext uri="{FF2B5EF4-FFF2-40B4-BE49-F238E27FC236}">
                <a16:creationId xmlns:a16="http://schemas.microsoft.com/office/drawing/2014/main" id="{C6B456E5-56C0-45DA-A888-1FB637068C3B}"/>
              </a:ext>
            </a:extLst>
          </p:cNvPr>
          <p:cNvSpPr>
            <a:spLocks noGrp="1"/>
          </p:cNvSpPr>
          <p:nvPr>
            <p:ph idx="1"/>
          </p:nvPr>
        </p:nvSpPr>
        <p:spPr>
          <a:xfrm>
            <a:off x="487730" y="441414"/>
            <a:ext cx="10921298" cy="5654586"/>
          </a:xfrm>
        </p:spPr>
        <p:txBody>
          <a:bodyPr/>
          <a:lstStyle/>
          <a:p>
            <a:r>
              <a:rPr lang="en-US" dirty="0"/>
              <a:t>Here we train and test the dataset by specifying the path    </a:t>
            </a:r>
          </a:p>
          <a:p>
            <a:pPr marL="0" indent="0">
              <a:buNone/>
            </a:pPr>
            <a:r>
              <a:rPr lang="en-US" dirty="0"/>
              <a:t>      </a:t>
            </a:r>
          </a:p>
        </p:txBody>
      </p:sp>
      <p:sp>
        <p:nvSpPr>
          <p:cNvPr id="4" name="Text Placeholder 3">
            <a:extLst>
              <a:ext uri="{FF2B5EF4-FFF2-40B4-BE49-F238E27FC236}">
                <a16:creationId xmlns:a16="http://schemas.microsoft.com/office/drawing/2014/main" id="{5335C05F-3195-4391-958B-5445CFF046A0}"/>
              </a:ext>
            </a:extLst>
          </p:cNvPr>
          <p:cNvSpPr>
            <a:spLocks noGrp="1"/>
          </p:cNvSpPr>
          <p:nvPr>
            <p:ph type="body" sz="half" idx="2"/>
          </p:nvPr>
        </p:nvSpPr>
        <p:spPr>
          <a:xfrm>
            <a:off x="11484528" y="3223803"/>
            <a:ext cx="219675" cy="2872197"/>
          </a:xfrm>
        </p:spPr>
        <p:txBody>
          <a:bodyPr/>
          <a:lstStyle/>
          <a:p>
            <a:r>
              <a:rPr lang="en-US" dirty="0"/>
              <a:t>    </a:t>
            </a:r>
          </a:p>
        </p:txBody>
      </p:sp>
      <p:pic>
        <p:nvPicPr>
          <p:cNvPr id="6" name="Picture 5" descr="A screenshot of a cell phone&#10;&#10;Description automatically generated">
            <a:extLst>
              <a:ext uri="{FF2B5EF4-FFF2-40B4-BE49-F238E27FC236}">
                <a16:creationId xmlns:a16="http://schemas.microsoft.com/office/drawing/2014/main" id="{D031008E-37E2-4DD7-BB1C-89E4C43C62D4}"/>
              </a:ext>
            </a:extLst>
          </p:cNvPr>
          <p:cNvPicPr>
            <a:picLocks noChangeAspect="1"/>
          </p:cNvPicPr>
          <p:nvPr/>
        </p:nvPicPr>
        <p:blipFill>
          <a:blip r:embed="rId2"/>
          <a:stretch>
            <a:fillRect/>
          </a:stretch>
        </p:blipFill>
        <p:spPr>
          <a:xfrm>
            <a:off x="572434" y="879446"/>
            <a:ext cx="11047132" cy="5831747"/>
          </a:xfrm>
          <a:prstGeom prst="rect">
            <a:avLst/>
          </a:prstGeom>
        </p:spPr>
      </p:pic>
    </p:spTree>
    <p:extLst>
      <p:ext uri="{BB962C8B-B14F-4D97-AF65-F5344CB8AC3E}">
        <p14:creationId xmlns:p14="http://schemas.microsoft.com/office/powerpoint/2010/main" val="26051332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5C9B6-BDCB-4E00-9C53-3D207D764B42}"/>
              </a:ext>
            </a:extLst>
          </p:cNvPr>
          <p:cNvSpPr>
            <a:spLocks noGrp="1"/>
          </p:cNvSpPr>
          <p:nvPr>
            <p:ph type="title"/>
          </p:nvPr>
        </p:nvSpPr>
        <p:spPr>
          <a:xfrm>
            <a:off x="11199303" y="1503907"/>
            <a:ext cx="504900" cy="1687924"/>
          </a:xfrm>
        </p:spPr>
        <p:txBody>
          <a:bodyPr/>
          <a:lstStyle/>
          <a:p>
            <a:r>
              <a:rPr lang="en-US" dirty="0"/>
              <a:t>    </a:t>
            </a:r>
          </a:p>
        </p:txBody>
      </p:sp>
      <p:sp>
        <p:nvSpPr>
          <p:cNvPr id="3" name="Content Placeholder 2">
            <a:extLst>
              <a:ext uri="{FF2B5EF4-FFF2-40B4-BE49-F238E27FC236}">
                <a16:creationId xmlns:a16="http://schemas.microsoft.com/office/drawing/2014/main" id="{83AC60F7-83FF-41A7-B199-C35D0AB92322}"/>
              </a:ext>
            </a:extLst>
          </p:cNvPr>
          <p:cNvSpPr>
            <a:spLocks noGrp="1"/>
          </p:cNvSpPr>
          <p:nvPr>
            <p:ph idx="1"/>
          </p:nvPr>
        </p:nvSpPr>
        <p:spPr>
          <a:xfrm>
            <a:off x="487730" y="441414"/>
            <a:ext cx="11038743" cy="5654586"/>
          </a:xfrm>
        </p:spPr>
        <p:txBody>
          <a:bodyPr/>
          <a:lstStyle/>
          <a:p>
            <a:r>
              <a:rPr lang="en-US" dirty="0"/>
              <a:t>Now using </a:t>
            </a:r>
            <a:r>
              <a:rPr lang="en-US" dirty="0" err="1"/>
              <a:t>tkinter</a:t>
            </a:r>
            <a:r>
              <a:rPr lang="en-US" dirty="0"/>
              <a:t> we get the </a:t>
            </a:r>
            <a:r>
              <a:rPr lang="en-US" dirty="0" err="1"/>
              <a:t>ui</a:t>
            </a:r>
            <a:r>
              <a:rPr lang="en-US" dirty="0"/>
              <a:t> </a:t>
            </a:r>
            <a:r>
              <a:rPr lang="en-US" dirty="0" err="1"/>
              <a:t>i.e</a:t>
            </a:r>
            <a:r>
              <a:rPr lang="en-US" dirty="0"/>
              <a:t> we do prediction</a:t>
            </a:r>
          </a:p>
          <a:p>
            <a:r>
              <a:rPr lang="en-US" b="1" dirty="0" err="1"/>
              <a:t>Tkinter</a:t>
            </a:r>
            <a:r>
              <a:rPr lang="en-US" dirty="0"/>
              <a:t> provides various controls, such as buttons, labels and text boxes used in a GUI application. These controls are commonly called widgets. The Button widget is used to display buttons in your application. The Canvas widget is used to draw shapes, such as lines, ovals, polygons and rectangles, in your application.</a:t>
            </a:r>
          </a:p>
          <a:p>
            <a:pPr marL="0" indent="0">
              <a:buNone/>
            </a:pPr>
            <a:r>
              <a:rPr lang="en-US" dirty="0"/>
              <a:t>       </a:t>
            </a:r>
          </a:p>
        </p:txBody>
      </p:sp>
      <p:sp>
        <p:nvSpPr>
          <p:cNvPr id="4" name="Text Placeholder 3">
            <a:extLst>
              <a:ext uri="{FF2B5EF4-FFF2-40B4-BE49-F238E27FC236}">
                <a16:creationId xmlns:a16="http://schemas.microsoft.com/office/drawing/2014/main" id="{EEA3BD9E-4D9A-4F6F-93B2-BDAC95CDBDC4}"/>
              </a:ext>
            </a:extLst>
          </p:cNvPr>
          <p:cNvSpPr>
            <a:spLocks noGrp="1"/>
          </p:cNvSpPr>
          <p:nvPr>
            <p:ph type="body" sz="half" idx="2"/>
          </p:nvPr>
        </p:nvSpPr>
        <p:spPr>
          <a:xfrm>
            <a:off x="11308360" y="3223803"/>
            <a:ext cx="395843" cy="2872197"/>
          </a:xfrm>
        </p:spPr>
        <p:txBody>
          <a:bodyPr/>
          <a:lstStyle/>
          <a:p>
            <a:r>
              <a:rPr lang="en-US" dirty="0"/>
              <a:t>   </a:t>
            </a:r>
          </a:p>
        </p:txBody>
      </p:sp>
      <p:pic>
        <p:nvPicPr>
          <p:cNvPr id="6" name="Picture 5" descr="A screenshot of a social media post&#10;&#10;Description automatically generated">
            <a:extLst>
              <a:ext uri="{FF2B5EF4-FFF2-40B4-BE49-F238E27FC236}">
                <a16:creationId xmlns:a16="http://schemas.microsoft.com/office/drawing/2014/main" id="{3D67991E-B0AC-4002-A4F1-21D5262E6CD0}"/>
              </a:ext>
            </a:extLst>
          </p:cNvPr>
          <p:cNvPicPr>
            <a:picLocks noChangeAspect="1"/>
          </p:cNvPicPr>
          <p:nvPr/>
        </p:nvPicPr>
        <p:blipFill>
          <a:blip r:embed="rId2"/>
          <a:stretch>
            <a:fillRect/>
          </a:stretch>
        </p:blipFill>
        <p:spPr>
          <a:xfrm>
            <a:off x="1197931" y="2703222"/>
            <a:ext cx="8141746" cy="3392778"/>
          </a:xfrm>
          <a:prstGeom prst="rect">
            <a:avLst/>
          </a:prstGeom>
        </p:spPr>
      </p:pic>
    </p:spTree>
    <p:extLst>
      <p:ext uri="{BB962C8B-B14F-4D97-AF65-F5344CB8AC3E}">
        <p14:creationId xmlns:p14="http://schemas.microsoft.com/office/powerpoint/2010/main" val="4059159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43331-0DA8-4F99-A9D7-BF6DE5E658F6}"/>
              </a:ext>
            </a:extLst>
          </p:cNvPr>
          <p:cNvSpPr>
            <a:spLocks noGrp="1"/>
          </p:cNvSpPr>
          <p:nvPr>
            <p:ph type="title"/>
          </p:nvPr>
        </p:nvSpPr>
        <p:spPr>
          <a:xfrm>
            <a:off x="11316749" y="1503907"/>
            <a:ext cx="387454" cy="1687924"/>
          </a:xfrm>
        </p:spPr>
        <p:txBody>
          <a:bodyPr/>
          <a:lstStyle/>
          <a:p>
            <a:r>
              <a:rPr lang="en-US" dirty="0"/>
              <a:t>  </a:t>
            </a:r>
          </a:p>
        </p:txBody>
      </p:sp>
      <p:sp>
        <p:nvSpPr>
          <p:cNvPr id="3" name="Content Placeholder 2">
            <a:extLst>
              <a:ext uri="{FF2B5EF4-FFF2-40B4-BE49-F238E27FC236}">
                <a16:creationId xmlns:a16="http://schemas.microsoft.com/office/drawing/2014/main" id="{2726F0CD-8879-406F-8398-D41DA111C481}"/>
              </a:ext>
            </a:extLst>
          </p:cNvPr>
          <p:cNvSpPr>
            <a:spLocks noGrp="1"/>
          </p:cNvSpPr>
          <p:nvPr>
            <p:ph idx="1"/>
          </p:nvPr>
        </p:nvSpPr>
        <p:spPr>
          <a:xfrm>
            <a:off x="487729" y="441414"/>
            <a:ext cx="11122633" cy="5654586"/>
          </a:xfrm>
        </p:spPr>
        <p:txBody>
          <a:bodyPr>
            <a:normAutofit/>
          </a:bodyPr>
          <a:lstStyle/>
          <a:p>
            <a:r>
              <a:rPr lang="en-US" dirty="0"/>
              <a:t>When ever the particular picture is given here the symptoms and the </a:t>
            </a:r>
            <a:r>
              <a:rPr lang="en-US" dirty="0" err="1"/>
              <a:t>disesase</a:t>
            </a:r>
            <a:r>
              <a:rPr lang="en-US" dirty="0"/>
              <a:t> name and particular fertilizer to be used is given</a:t>
            </a:r>
          </a:p>
          <a:p>
            <a:pPr marL="0" indent="0">
              <a:buNone/>
            </a:pPr>
            <a:r>
              <a:rPr lang="en-US" dirty="0"/>
              <a:t>        OUTPUT</a:t>
            </a:r>
          </a:p>
          <a:p>
            <a:pPr marL="0" indent="0">
              <a:buNone/>
            </a:pPr>
            <a:r>
              <a:rPr lang="en-US" dirty="0"/>
              <a:t>        </a:t>
            </a:r>
          </a:p>
        </p:txBody>
      </p:sp>
      <p:sp>
        <p:nvSpPr>
          <p:cNvPr id="4" name="Text Placeholder 3">
            <a:extLst>
              <a:ext uri="{FF2B5EF4-FFF2-40B4-BE49-F238E27FC236}">
                <a16:creationId xmlns:a16="http://schemas.microsoft.com/office/drawing/2014/main" id="{75EA7498-1359-408F-8F9C-3CD09EE6761B}"/>
              </a:ext>
            </a:extLst>
          </p:cNvPr>
          <p:cNvSpPr>
            <a:spLocks noGrp="1"/>
          </p:cNvSpPr>
          <p:nvPr>
            <p:ph type="body" sz="half" idx="2"/>
          </p:nvPr>
        </p:nvSpPr>
        <p:spPr>
          <a:xfrm>
            <a:off x="11434194" y="3223803"/>
            <a:ext cx="270009" cy="2872197"/>
          </a:xfrm>
        </p:spPr>
        <p:txBody>
          <a:bodyPr/>
          <a:lstStyle/>
          <a:p>
            <a:r>
              <a:rPr lang="en-US" dirty="0"/>
              <a:t>  </a:t>
            </a:r>
          </a:p>
        </p:txBody>
      </p:sp>
      <p:pic>
        <p:nvPicPr>
          <p:cNvPr id="6" name="Picture 5" descr="A screenshot of a cell phone&#10;&#10;Description automatically generated">
            <a:extLst>
              <a:ext uri="{FF2B5EF4-FFF2-40B4-BE49-F238E27FC236}">
                <a16:creationId xmlns:a16="http://schemas.microsoft.com/office/drawing/2014/main" id="{FED6185C-0F37-42C7-89AC-6755D0D2C2B8}"/>
              </a:ext>
            </a:extLst>
          </p:cNvPr>
          <p:cNvPicPr>
            <a:picLocks noChangeAspect="1"/>
          </p:cNvPicPr>
          <p:nvPr/>
        </p:nvPicPr>
        <p:blipFill>
          <a:blip r:embed="rId2"/>
          <a:stretch>
            <a:fillRect/>
          </a:stretch>
        </p:blipFill>
        <p:spPr>
          <a:xfrm>
            <a:off x="487729" y="1797137"/>
            <a:ext cx="8685403" cy="4460059"/>
          </a:xfrm>
          <a:prstGeom prst="rect">
            <a:avLst/>
          </a:prstGeom>
        </p:spPr>
      </p:pic>
    </p:spTree>
    <p:extLst>
      <p:ext uri="{BB962C8B-B14F-4D97-AF65-F5344CB8AC3E}">
        <p14:creationId xmlns:p14="http://schemas.microsoft.com/office/powerpoint/2010/main" val="9421976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4DA08-60BE-4182-BE47-66F8B74B8127}"/>
              </a:ext>
            </a:extLst>
          </p:cNvPr>
          <p:cNvSpPr>
            <a:spLocks noGrp="1"/>
          </p:cNvSpPr>
          <p:nvPr>
            <p:ph type="title"/>
          </p:nvPr>
        </p:nvSpPr>
        <p:spPr/>
        <p:txBody>
          <a:bodyPr>
            <a:normAutofit/>
          </a:bodyPr>
          <a:lstStyle/>
          <a:p>
            <a:r>
              <a:rPr lang="en-US" sz="6000" i="1" dirty="0"/>
              <a:t>THANKYOU</a:t>
            </a:r>
          </a:p>
        </p:txBody>
      </p:sp>
    </p:spTree>
    <p:extLst>
      <p:ext uri="{BB962C8B-B14F-4D97-AF65-F5344CB8AC3E}">
        <p14:creationId xmlns:p14="http://schemas.microsoft.com/office/powerpoint/2010/main" val="596128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D28EB-7CE5-4A59-BAFC-85E9E6EDE627}"/>
              </a:ext>
            </a:extLst>
          </p:cNvPr>
          <p:cNvSpPr>
            <a:spLocks noGrp="1"/>
          </p:cNvSpPr>
          <p:nvPr>
            <p:ph type="title"/>
          </p:nvPr>
        </p:nvSpPr>
        <p:spPr>
          <a:xfrm>
            <a:off x="3421429" y="1012962"/>
            <a:ext cx="8770571" cy="832616"/>
          </a:xfrm>
        </p:spPr>
        <p:txBody>
          <a:bodyPr>
            <a:normAutofit/>
          </a:bodyPr>
          <a:lstStyle/>
          <a:p>
            <a:r>
              <a:rPr lang="en-US" sz="3200" i="1" dirty="0"/>
              <a:t>ARTIFICIAL INTELLIGENCE</a:t>
            </a:r>
          </a:p>
        </p:txBody>
      </p:sp>
      <p:sp>
        <p:nvSpPr>
          <p:cNvPr id="3" name="Content Placeholder 2">
            <a:extLst>
              <a:ext uri="{FF2B5EF4-FFF2-40B4-BE49-F238E27FC236}">
                <a16:creationId xmlns:a16="http://schemas.microsoft.com/office/drawing/2014/main" id="{1A48DA45-C967-47AD-AE18-AF327FAFCBE0}"/>
              </a:ext>
            </a:extLst>
          </p:cNvPr>
          <p:cNvSpPr>
            <a:spLocks noGrp="1"/>
          </p:cNvSpPr>
          <p:nvPr>
            <p:ph idx="1"/>
          </p:nvPr>
        </p:nvSpPr>
        <p:spPr>
          <a:xfrm>
            <a:off x="2933700" y="2365695"/>
            <a:ext cx="8608734" cy="4688943"/>
          </a:xfrm>
        </p:spPr>
        <p:txBody>
          <a:bodyPr>
            <a:normAutofit/>
          </a:bodyPr>
          <a:lstStyle/>
          <a:p>
            <a:r>
              <a:rPr lang="en-US" sz="2400" dirty="0"/>
              <a:t>Artificial Intelligence is an approach to make a computer, a robot, or a product to think how smart human think. AI is a study of how human brain think, learn, decide and work, when it tries to solve problems. And finally this study outputs intelligent software </a:t>
            </a:r>
            <a:r>
              <a:rPr lang="en-US" sz="2400" dirty="0" err="1"/>
              <a:t>systems.The</a:t>
            </a:r>
            <a:r>
              <a:rPr lang="en-US" sz="2400" dirty="0"/>
              <a:t> aim of AI is to improve computer functions which are related to human knowledge, for example, reasoning, learning, and problem-solving. The objectives of AI research are reasoning, knowledge representation, planning, learning, natural language processing, realization, and ability to move and manipulate objects. There are long-term goals in the general intelligence sector.</a:t>
            </a:r>
          </a:p>
        </p:txBody>
      </p:sp>
    </p:spTree>
    <p:extLst>
      <p:ext uri="{BB962C8B-B14F-4D97-AF65-F5344CB8AC3E}">
        <p14:creationId xmlns:p14="http://schemas.microsoft.com/office/powerpoint/2010/main" val="3377442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88A7F-E728-4949-BEA6-BF474BC3703B}"/>
              </a:ext>
            </a:extLst>
          </p:cNvPr>
          <p:cNvSpPr>
            <a:spLocks noGrp="1"/>
          </p:cNvSpPr>
          <p:nvPr>
            <p:ph type="title"/>
          </p:nvPr>
        </p:nvSpPr>
        <p:spPr>
          <a:xfrm>
            <a:off x="2933700" y="927487"/>
            <a:ext cx="8770571" cy="1088826"/>
          </a:xfrm>
        </p:spPr>
        <p:txBody>
          <a:bodyPr>
            <a:normAutofit/>
          </a:bodyPr>
          <a:lstStyle/>
          <a:p>
            <a:r>
              <a:rPr lang="en-US" sz="3200" i="1" dirty="0"/>
              <a:t>Convolution neural network</a:t>
            </a:r>
          </a:p>
        </p:txBody>
      </p:sp>
      <p:sp>
        <p:nvSpPr>
          <p:cNvPr id="3" name="Content Placeholder 2">
            <a:extLst>
              <a:ext uri="{FF2B5EF4-FFF2-40B4-BE49-F238E27FC236}">
                <a16:creationId xmlns:a16="http://schemas.microsoft.com/office/drawing/2014/main" id="{3B86692B-7137-4DDA-BD4C-F24BCB77C7B8}"/>
              </a:ext>
            </a:extLst>
          </p:cNvPr>
          <p:cNvSpPr>
            <a:spLocks noGrp="1"/>
          </p:cNvSpPr>
          <p:nvPr>
            <p:ph idx="1"/>
          </p:nvPr>
        </p:nvSpPr>
        <p:spPr/>
        <p:txBody>
          <a:bodyPr>
            <a:normAutofit/>
          </a:bodyPr>
          <a:lstStyle/>
          <a:p>
            <a:r>
              <a:rPr lang="en-US" sz="2400" dirty="0"/>
              <a:t>A convolutional neural network (CNN) is a type of artificial </a:t>
            </a:r>
            <a:r>
              <a:rPr lang="en-US" sz="2400" u="sng" dirty="0">
                <a:hlinkClick r:id="rId2"/>
              </a:rPr>
              <a:t>neural network</a:t>
            </a:r>
            <a:r>
              <a:rPr lang="en-US" sz="2400" dirty="0"/>
              <a:t> used in </a:t>
            </a:r>
            <a:r>
              <a:rPr lang="en-US" sz="2400" u="sng" dirty="0">
                <a:hlinkClick r:id="rId3"/>
              </a:rPr>
              <a:t>image recognition</a:t>
            </a:r>
            <a:r>
              <a:rPr lang="en-US" sz="2400" dirty="0"/>
              <a:t> and processing that is specifically designed to process pixel data. CNNs are powerful image processing, artificial intelligence (</a:t>
            </a:r>
            <a:r>
              <a:rPr lang="en-US" sz="2400" u="sng" dirty="0">
                <a:hlinkClick r:id="rId3"/>
              </a:rPr>
              <a:t>AI</a:t>
            </a:r>
            <a:r>
              <a:rPr lang="en-US" sz="2400" dirty="0"/>
              <a:t>) that use deep learning to perform both generative and descriptive tasks, often using machine vison that includes image and video recognition, along with recommender systems and natural language processing (</a:t>
            </a:r>
            <a:r>
              <a:rPr lang="en-US" sz="2400" u="sng" dirty="0">
                <a:hlinkClick r:id="rId4"/>
              </a:rPr>
              <a:t>NLP</a:t>
            </a:r>
            <a:r>
              <a:rPr lang="en-US" sz="2400" dirty="0"/>
              <a:t>).</a:t>
            </a:r>
          </a:p>
        </p:txBody>
      </p:sp>
    </p:spTree>
    <p:extLst>
      <p:ext uri="{BB962C8B-B14F-4D97-AF65-F5344CB8AC3E}">
        <p14:creationId xmlns:p14="http://schemas.microsoft.com/office/powerpoint/2010/main" val="651922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45D61-9054-44C2-B745-1251D533B4C0}"/>
              </a:ext>
            </a:extLst>
          </p:cNvPr>
          <p:cNvSpPr>
            <a:spLocks noGrp="1"/>
          </p:cNvSpPr>
          <p:nvPr>
            <p:ph type="title"/>
          </p:nvPr>
        </p:nvSpPr>
        <p:spPr>
          <a:xfrm flipH="1">
            <a:off x="11958927" y="1503907"/>
            <a:ext cx="45719" cy="1687924"/>
          </a:xfrm>
        </p:spPr>
        <p:txBody>
          <a:bodyPr/>
          <a:lstStyle/>
          <a:p>
            <a:r>
              <a:rPr lang="en-US" dirty="0"/>
              <a:t> </a:t>
            </a:r>
          </a:p>
        </p:txBody>
      </p:sp>
      <p:sp>
        <p:nvSpPr>
          <p:cNvPr id="3" name="Content Placeholder 2">
            <a:extLst>
              <a:ext uri="{FF2B5EF4-FFF2-40B4-BE49-F238E27FC236}">
                <a16:creationId xmlns:a16="http://schemas.microsoft.com/office/drawing/2014/main" id="{7B5DBFBD-3BB4-490E-9FE1-0A72298DD733}"/>
              </a:ext>
            </a:extLst>
          </p:cNvPr>
          <p:cNvSpPr>
            <a:spLocks noGrp="1"/>
          </p:cNvSpPr>
          <p:nvPr>
            <p:ph idx="1"/>
          </p:nvPr>
        </p:nvSpPr>
        <p:spPr>
          <a:xfrm>
            <a:off x="487729" y="494950"/>
            <a:ext cx="11009803" cy="5601050"/>
          </a:xfrm>
        </p:spPr>
        <p:txBody>
          <a:bodyPr>
            <a:normAutofit/>
          </a:bodyPr>
          <a:lstStyle/>
          <a:p>
            <a:r>
              <a:rPr lang="en-US" sz="2400" dirty="0"/>
              <a:t>A CNN uses a system much like a multilayer </a:t>
            </a:r>
            <a:r>
              <a:rPr lang="en-US" sz="2400" u="sng" dirty="0">
                <a:hlinkClick r:id="rId2"/>
              </a:rPr>
              <a:t>perceptron</a:t>
            </a:r>
            <a:r>
              <a:rPr lang="en-US" sz="2400" dirty="0"/>
              <a:t> that has been designed for reduced processing requirements.</a:t>
            </a:r>
          </a:p>
          <a:p>
            <a:r>
              <a:rPr lang="en-US" sz="2400" dirty="0"/>
              <a:t>The layers of a CNN consist of an input layer, an output layer and a hidden layer that includes multiple convolutional layers, pooling layers, fully connected layers and normalization layers.</a:t>
            </a:r>
          </a:p>
          <a:p>
            <a:r>
              <a:rPr lang="en-US" sz="2400" dirty="0"/>
              <a:t>The removal of limitations and increase in efficiency for image processing results in a system that is far more effective, simpler to trains limited for image processing and natural language processing.  </a:t>
            </a:r>
          </a:p>
          <a:p>
            <a:r>
              <a:rPr lang="en-US" sz="2400" dirty="0"/>
              <a:t> The layers of neurons are arranged in such a way as to cover the entire visual field avoiding the piecemeal image processing problem of traditional neural networks.</a:t>
            </a:r>
          </a:p>
        </p:txBody>
      </p:sp>
      <p:sp>
        <p:nvSpPr>
          <p:cNvPr id="4" name="Text Placeholder 3">
            <a:extLst>
              <a:ext uri="{FF2B5EF4-FFF2-40B4-BE49-F238E27FC236}">
                <a16:creationId xmlns:a16="http://schemas.microsoft.com/office/drawing/2014/main" id="{15664BD2-34A8-4D38-8BE3-93326EE63668}"/>
              </a:ext>
            </a:extLst>
          </p:cNvPr>
          <p:cNvSpPr>
            <a:spLocks noGrp="1"/>
          </p:cNvSpPr>
          <p:nvPr>
            <p:ph type="body" sz="half" idx="2"/>
          </p:nvPr>
        </p:nvSpPr>
        <p:spPr>
          <a:xfrm>
            <a:off x="11958927" y="4156406"/>
            <a:ext cx="45719" cy="1687924"/>
          </a:xfrm>
        </p:spPr>
        <p:txBody>
          <a:bodyPr/>
          <a:lstStyle/>
          <a:p>
            <a:r>
              <a:rPr lang="en-US" dirty="0"/>
              <a:t> </a:t>
            </a:r>
          </a:p>
        </p:txBody>
      </p:sp>
    </p:spTree>
    <p:extLst>
      <p:ext uri="{BB962C8B-B14F-4D97-AF65-F5344CB8AC3E}">
        <p14:creationId xmlns:p14="http://schemas.microsoft.com/office/powerpoint/2010/main" val="3112229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8B321-CE76-47F1-AA08-8DAA1A5700A0}"/>
              </a:ext>
            </a:extLst>
          </p:cNvPr>
          <p:cNvSpPr>
            <a:spLocks noGrp="1"/>
          </p:cNvSpPr>
          <p:nvPr>
            <p:ph type="title"/>
          </p:nvPr>
        </p:nvSpPr>
        <p:spPr>
          <a:xfrm>
            <a:off x="2933700" y="1019766"/>
            <a:ext cx="8770571" cy="725144"/>
          </a:xfrm>
        </p:spPr>
        <p:txBody>
          <a:bodyPr>
            <a:normAutofit/>
          </a:bodyPr>
          <a:lstStyle/>
          <a:p>
            <a:r>
              <a:rPr lang="en-US" sz="3200" i="1" dirty="0"/>
              <a:t>Natural Language Processing</a:t>
            </a:r>
          </a:p>
        </p:txBody>
      </p:sp>
      <p:sp>
        <p:nvSpPr>
          <p:cNvPr id="3" name="Content Placeholder 2">
            <a:extLst>
              <a:ext uri="{FF2B5EF4-FFF2-40B4-BE49-F238E27FC236}">
                <a16:creationId xmlns:a16="http://schemas.microsoft.com/office/drawing/2014/main" id="{BD90F5A1-8D7C-42FD-A62E-03A3AF871FE4}"/>
              </a:ext>
            </a:extLst>
          </p:cNvPr>
          <p:cNvSpPr>
            <a:spLocks noGrp="1"/>
          </p:cNvSpPr>
          <p:nvPr>
            <p:ph idx="1"/>
          </p:nvPr>
        </p:nvSpPr>
        <p:spPr/>
        <p:txBody>
          <a:bodyPr/>
          <a:lstStyle/>
          <a:p>
            <a:r>
              <a:rPr lang="en-US" dirty="0"/>
              <a:t>Natural Language Processing (NLP) refers to AI method of communicating with an intelligent systems using a natural language such as English.</a:t>
            </a:r>
          </a:p>
          <a:p>
            <a:r>
              <a:rPr lang="en-US" dirty="0"/>
              <a:t>Processing of Natural Language is required when you want an intelligent system like robot to perform as per your instructions, when you want to hear decision from a dialogue based clinical expert system, etc.</a:t>
            </a:r>
          </a:p>
          <a:p>
            <a:r>
              <a:rPr lang="en-US" dirty="0"/>
              <a:t>The field of NLP involves making computers to perform useful tasks with the natural languages humans use. The input and output of an NLP system can be −</a:t>
            </a:r>
          </a:p>
          <a:p>
            <a:r>
              <a:rPr lang="en-US" dirty="0"/>
              <a:t>Speech</a:t>
            </a:r>
          </a:p>
          <a:p>
            <a:r>
              <a:rPr lang="en-US" dirty="0"/>
              <a:t>Written Text</a:t>
            </a:r>
          </a:p>
          <a:p>
            <a:endParaRPr lang="en-US" dirty="0"/>
          </a:p>
        </p:txBody>
      </p:sp>
    </p:spTree>
    <p:extLst>
      <p:ext uri="{BB962C8B-B14F-4D97-AF65-F5344CB8AC3E}">
        <p14:creationId xmlns:p14="http://schemas.microsoft.com/office/powerpoint/2010/main" val="3986368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62B12-18AE-4944-A6F6-EC241ED1ECB7}"/>
              </a:ext>
            </a:extLst>
          </p:cNvPr>
          <p:cNvSpPr>
            <a:spLocks noGrp="1"/>
          </p:cNvSpPr>
          <p:nvPr>
            <p:ph type="title"/>
          </p:nvPr>
        </p:nvSpPr>
        <p:spPr>
          <a:xfrm>
            <a:off x="2992423" y="1342238"/>
            <a:ext cx="8770571" cy="744877"/>
          </a:xfrm>
        </p:spPr>
        <p:txBody>
          <a:bodyPr>
            <a:normAutofit/>
          </a:bodyPr>
          <a:lstStyle/>
          <a:p>
            <a:r>
              <a:rPr lang="en-US" sz="3200" i="1" dirty="0"/>
              <a:t>Image </a:t>
            </a:r>
            <a:r>
              <a:rPr lang="en-US" sz="3200" i="1" dirty="0" err="1"/>
              <a:t>Propcessing</a:t>
            </a:r>
            <a:r>
              <a:rPr lang="en-US" sz="3200" i="1" dirty="0"/>
              <a:t> in </a:t>
            </a:r>
            <a:r>
              <a:rPr lang="en-US" sz="3200" i="1" dirty="0" err="1"/>
              <a:t>Arificial</a:t>
            </a:r>
            <a:r>
              <a:rPr lang="en-US" sz="3200" i="1" dirty="0"/>
              <a:t> Intelligence</a:t>
            </a:r>
          </a:p>
        </p:txBody>
      </p:sp>
      <p:sp>
        <p:nvSpPr>
          <p:cNvPr id="3" name="Content Placeholder 2">
            <a:extLst>
              <a:ext uri="{FF2B5EF4-FFF2-40B4-BE49-F238E27FC236}">
                <a16:creationId xmlns:a16="http://schemas.microsoft.com/office/drawing/2014/main" id="{C8E545DA-C82C-4F32-9471-B5C83B9B44F8}"/>
              </a:ext>
            </a:extLst>
          </p:cNvPr>
          <p:cNvSpPr>
            <a:spLocks noGrp="1"/>
          </p:cNvSpPr>
          <p:nvPr>
            <p:ph idx="1"/>
          </p:nvPr>
        </p:nvSpPr>
        <p:spPr/>
        <p:txBody>
          <a:bodyPr>
            <a:normAutofit lnSpcReduction="10000"/>
          </a:bodyPr>
          <a:lstStyle/>
          <a:p>
            <a:r>
              <a:rPr lang="en-US" dirty="0"/>
              <a:t>Generally speaking, image processing is manipulating an image in order to enhance it or extract information from it. There are two types of </a:t>
            </a:r>
            <a:r>
              <a:rPr lang="en-US" dirty="0" err="1"/>
              <a:t>imageprocessing</a:t>
            </a:r>
            <a:r>
              <a:rPr lang="en-US" dirty="0"/>
              <a:t> methods:</a:t>
            </a:r>
          </a:p>
          <a:p>
            <a:r>
              <a:rPr lang="en-US" b="1" dirty="0">
                <a:hlinkClick r:id="rId2"/>
              </a:rPr>
              <a:t>Analog image processing</a:t>
            </a:r>
            <a:r>
              <a:rPr lang="en-US" dirty="0"/>
              <a:t>, which is used for processing photographs, printouts, and other hard copies of images</a:t>
            </a:r>
          </a:p>
          <a:p>
            <a:r>
              <a:rPr lang="en-US" b="1" dirty="0">
                <a:hlinkClick r:id="rId3"/>
              </a:rPr>
              <a:t>Digital image processing</a:t>
            </a:r>
            <a:r>
              <a:rPr lang="en-US" dirty="0"/>
              <a:t>, which is used for manipulating digital images with the help of computer algorithms</a:t>
            </a:r>
          </a:p>
          <a:p>
            <a:r>
              <a:rPr lang="en-US" dirty="0"/>
              <a:t>In both cases, the input is an image. For analog image processing, the output is always an image. For digital image processing, however, the output may be an image or some features and characteristics associated with that image.</a:t>
            </a:r>
          </a:p>
          <a:p>
            <a:endParaRPr lang="en-US" dirty="0"/>
          </a:p>
        </p:txBody>
      </p:sp>
    </p:spTree>
    <p:extLst>
      <p:ext uri="{BB962C8B-B14F-4D97-AF65-F5344CB8AC3E}">
        <p14:creationId xmlns:p14="http://schemas.microsoft.com/office/powerpoint/2010/main" val="668679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B797A-8C0A-4410-9024-C096F52D0595}"/>
              </a:ext>
            </a:extLst>
          </p:cNvPr>
          <p:cNvSpPr>
            <a:spLocks noGrp="1"/>
          </p:cNvSpPr>
          <p:nvPr>
            <p:ph type="title"/>
          </p:nvPr>
        </p:nvSpPr>
        <p:spPr>
          <a:xfrm>
            <a:off x="11316749" y="1503907"/>
            <a:ext cx="387454" cy="1687924"/>
          </a:xfrm>
        </p:spPr>
        <p:txBody>
          <a:bodyPr/>
          <a:lstStyle/>
          <a:p>
            <a:r>
              <a:rPr lang="en-US" dirty="0"/>
              <a:t>  </a:t>
            </a:r>
          </a:p>
        </p:txBody>
      </p:sp>
      <p:sp>
        <p:nvSpPr>
          <p:cNvPr id="3" name="Content Placeholder 2">
            <a:extLst>
              <a:ext uri="{FF2B5EF4-FFF2-40B4-BE49-F238E27FC236}">
                <a16:creationId xmlns:a16="http://schemas.microsoft.com/office/drawing/2014/main" id="{6ACE8958-8A49-4DB6-BA0B-B0E7A8369322}"/>
              </a:ext>
            </a:extLst>
          </p:cNvPr>
          <p:cNvSpPr>
            <a:spLocks noGrp="1"/>
          </p:cNvSpPr>
          <p:nvPr>
            <p:ph idx="1"/>
          </p:nvPr>
        </p:nvSpPr>
        <p:spPr>
          <a:xfrm>
            <a:off x="487729" y="441414"/>
            <a:ext cx="10124343" cy="5654586"/>
          </a:xfrm>
        </p:spPr>
        <p:txBody>
          <a:bodyPr>
            <a:normAutofit/>
          </a:bodyPr>
          <a:lstStyle/>
          <a:p>
            <a:pPr marL="0" indent="0">
              <a:buNone/>
            </a:pPr>
            <a:r>
              <a:rPr lang="en-US" sz="4800" i="1" dirty="0"/>
              <a:t>                            Dataset</a:t>
            </a:r>
          </a:p>
        </p:txBody>
      </p:sp>
      <p:sp>
        <p:nvSpPr>
          <p:cNvPr id="4" name="Text Placeholder 3">
            <a:extLst>
              <a:ext uri="{FF2B5EF4-FFF2-40B4-BE49-F238E27FC236}">
                <a16:creationId xmlns:a16="http://schemas.microsoft.com/office/drawing/2014/main" id="{71DD9116-474D-4160-952E-C8B7AC463AC5}"/>
              </a:ext>
            </a:extLst>
          </p:cNvPr>
          <p:cNvSpPr>
            <a:spLocks noGrp="1"/>
          </p:cNvSpPr>
          <p:nvPr>
            <p:ph type="body" sz="half" idx="2"/>
          </p:nvPr>
        </p:nvSpPr>
        <p:spPr>
          <a:xfrm>
            <a:off x="11375472" y="3223803"/>
            <a:ext cx="328731" cy="2872197"/>
          </a:xfrm>
        </p:spPr>
        <p:txBody>
          <a:bodyPr/>
          <a:lstStyle/>
          <a:p>
            <a:r>
              <a:rPr lang="en-US" dirty="0"/>
              <a:t>  </a:t>
            </a:r>
          </a:p>
        </p:txBody>
      </p:sp>
      <p:graphicFrame>
        <p:nvGraphicFramePr>
          <p:cNvPr id="7" name="Table 6">
            <a:extLst>
              <a:ext uri="{FF2B5EF4-FFF2-40B4-BE49-F238E27FC236}">
                <a16:creationId xmlns:a16="http://schemas.microsoft.com/office/drawing/2014/main" id="{3D75EEA3-F31D-46C3-BF43-2A7070F16A1A}"/>
              </a:ext>
            </a:extLst>
          </p:cNvPr>
          <p:cNvGraphicFramePr>
            <a:graphicFrameLocks noGrp="1"/>
          </p:cNvGraphicFramePr>
          <p:nvPr>
            <p:extLst>
              <p:ext uri="{D42A27DB-BD31-4B8C-83A1-F6EECF244321}">
                <p14:modId xmlns:p14="http://schemas.microsoft.com/office/powerpoint/2010/main" val="401953885"/>
              </p:ext>
            </p:extLst>
          </p:nvPr>
        </p:nvGraphicFramePr>
        <p:xfrm>
          <a:off x="1931332" y="2163178"/>
          <a:ext cx="8127999" cy="2576601"/>
        </p:xfrm>
        <a:graphic>
          <a:graphicData uri="http://schemas.openxmlformats.org/drawingml/2006/table">
            <a:tbl>
              <a:tblPr firstRow="1" bandRow="1">
                <a:tableStyleId>{21E4AEA4-8DFA-4A89-87EB-49C32662AFE0}</a:tableStyleId>
              </a:tblPr>
              <a:tblGrid>
                <a:gridCol w="2709333">
                  <a:extLst>
                    <a:ext uri="{9D8B030D-6E8A-4147-A177-3AD203B41FA5}">
                      <a16:colId xmlns:a16="http://schemas.microsoft.com/office/drawing/2014/main" val="1341832908"/>
                    </a:ext>
                  </a:extLst>
                </a:gridCol>
                <a:gridCol w="2709333">
                  <a:extLst>
                    <a:ext uri="{9D8B030D-6E8A-4147-A177-3AD203B41FA5}">
                      <a16:colId xmlns:a16="http://schemas.microsoft.com/office/drawing/2014/main" val="2088214664"/>
                    </a:ext>
                  </a:extLst>
                </a:gridCol>
                <a:gridCol w="2709333">
                  <a:extLst>
                    <a:ext uri="{9D8B030D-6E8A-4147-A177-3AD203B41FA5}">
                      <a16:colId xmlns:a16="http://schemas.microsoft.com/office/drawing/2014/main" val="1144265293"/>
                    </a:ext>
                  </a:extLst>
                </a:gridCol>
              </a:tblGrid>
              <a:tr h="858867">
                <a:tc>
                  <a:txBody>
                    <a:bodyPr/>
                    <a:lstStyle/>
                    <a:p>
                      <a:r>
                        <a:rPr lang="en-US" dirty="0"/>
                        <a:t>        DATASET</a:t>
                      </a:r>
                    </a:p>
                  </a:txBody>
                  <a:tcPr/>
                </a:tc>
                <a:tc>
                  <a:txBody>
                    <a:bodyPr/>
                    <a:lstStyle/>
                    <a:p>
                      <a:r>
                        <a:rPr lang="en-US" b="1" dirty="0">
                          <a:latin typeface="+mj-lt"/>
                        </a:rPr>
                        <a:t>    NO OF FOLDERS</a:t>
                      </a:r>
                    </a:p>
                  </a:txBody>
                  <a:tcPr/>
                </a:tc>
                <a:tc>
                  <a:txBody>
                    <a:bodyPr/>
                    <a:lstStyle/>
                    <a:p>
                      <a:r>
                        <a:rPr lang="en-US" dirty="0"/>
                        <a:t>  TOTAL NO OF IMAGES</a:t>
                      </a:r>
                    </a:p>
                  </a:txBody>
                  <a:tcPr/>
                </a:tc>
                <a:extLst>
                  <a:ext uri="{0D108BD9-81ED-4DB2-BD59-A6C34878D82A}">
                    <a16:rowId xmlns:a16="http://schemas.microsoft.com/office/drawing/2014/main" val="890713062"/>
                  </a:ext>
                </a:extLst>
              </a:tr>
              <a:tr h="858867">
                <a:tc>
                  <a:txBody>
                    <a:bodyPr/>
                    <a:lstStyle/>
                    <a:p>
                      <a:r>
                        <a:rPr lang="en-US" dirty="0"/>
                        <a:t>Training dataset</a:t>
                      </a:r>
                    </a:p>
                  </a:txBody>
                  <a:tcPr/>
                </a:tc>
                <a:tc>
                  <a:txBody>
                    <a:bodyPr/>
                    <a:lstStyle/>
                    <a:p>
                      <a:r>
                        <a:rPr lang="en-US" dirty="0"/>
                        <a:t>5</a:t>
                      </a:r>
                    </a:p>
                  </a:txBody>
                  <a:tcPr/>
                </a:tc>
                <a:tc>
                  <a:txBody>
                    <a:bodyPr/>
                    <a:lstStyle/>
                    <a:p>
                      <a:r>
                        <a:rPr lang="en-US" dirty="0"/>
                        <a:t>493</a:t>
                      </a:r>
                    </a:p>
                  </a:txBody>
                  <a:tcPr/>
                </a:tc>
                <a:extLst>
                  <a:ext uri="{0D108BD9-81ED-4DB2-BD59-A6C34878D82A}">
                    <a16:rowId xmlns:a16="http://schemas.microsoft.com/office/drawing/2014/main" val="3585871464"/>
                  </a:ext>
                </a:extLst>
              </a:tr>
              <a:tr h="858867">
                <a:tc>
                  <a:txBody>
                    <a:bodyPr/>
                    <a:lstStyle/>
                    <a:p>
                      <a:r>
                        <a:rPr lang="en-US" dirty="0"/>
                        <a:t>Test dataset</a:t>
                      </a:r>
                    </a:p>
                  </a:txBody>
                  <a:tcPr/>
                </a:tc>
                <a:tc>
                  <a:txBody>
                    <a:bodyPr/>
                    <a:lstStyle/>
                    <a:p>
                      <a:r>
                        <a:rPr lang="en-US" dirty="0"/>
                        <a:t>5</a:t>
                      </a:r>
                    </a:p>
                  </a:txBody>
                  <a:tcPr/>
                </a:tc>
                <a:tc>
                  <a:txBody>
                    <a:bodyPr/>
                    <a:lstStyle/>
                    <a:p>
                      <a:r>
                        <a:rPr lang="en-US" dirty="0"/>
                        <a:t>116</a:t>
                      </a:r>
                    </a:p>
                  </a:txBody>
                  <a:tcPr/>
                </a:tc>
                <a:extLst>
                  <a:ext uri="{0D108BD9-81ED-4DB2-BD59-A6C34878D82A}">
                    <a16:rowId xmlns:a16="http://schemas.microsoft.com/office/drawing/2014/main" val="2117332551"/>
                  </a:ext>
                </a:extLst>
              </a:tr>
            </a:tbl>
          </a:graphicData>
        </a:graphic>
      </p:graphicFrame>
    </p:spTree>
    <p:extLst>
      <p:ext uri="{BB962C8B-B14F-4D97-AF65-F5344CB8AC3E}">
        <p14:creationId xmlns:p14="http://schemas.microsoft.com/office/powerpoint/2010/main" val="2687100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7E437-2FE5-47CD-819F-DF31B0AF7AF3}"/>
              </a:ext>
            </a:extLst>
          </p:cNvPr>
          <p:cNvSpPr>
            <a:spLocks noGrp="1"/>
          </p:cNvSpPr>
          <p:nvPr>
            <p:ph type="title"/>
          </p:nvPr>
        </p:nvSpPr>
        <p:spPr>
          <a:xfrm>
            <a:off x="2933700" y="887127"/>
            <a:ext cx="8770571" cy="916506"/>
          </a:xfrm>
        </p:spPr>
        <p:txBody>
          <a:bodyPr/>
          <a:lstStyle/>
          <a:p>
            <a:r>
              <a:rPr lang="en-US" i="1" dirty="0"/>
              <a:t>Crop health harvesting</a:t>
            </a:r>
          </a:p>
        </p:txBody>
      </p:sp>
      <p:sp>
        <p:nvSpPr>
          <p:cNvPr id="3" name="Content Placeholder 2">
            <a:extLst>
              <a:ext uri="{FF2B5EF4-FFF2-40B4-BE49-F238E27FC236}">
                <a16:creationId xmlns:a16="http://schemas.microsoft.com/office/drawing/2014/main" id="{388F456F-87DE-45E4-8D4C-E9075DBC6E9B}"/>
              </a:ext>
            </a:extLst>
          </p:cNvPr>
          <p:cNvSpPr>
            <a:spLocks noGrp="1"/>
          </p:cNvSpPr>
          <p:nvPr>
            <p:ph idx="1"/>
          </p:nvPr>
        </p:nvSpPr>
        <p:spPr/>
        <p:txBody>
          <a:bodyPr/>
          <a:lstStyle/>
          <a:p>
            <a:r>
              <a:rPr lang="en-US" dirty="0"/>
              <a:t>This project is done my image processing algorithm using convolution neural </a:t>
            </a:r>
            <a:r>
              <a:rPr lang="en-US" dirty="0" err="1"/>
              <a:t>network.In</a:t>
            </a:r>
            <a:r>
              <a:rPr lang="en-US" dirty="0"/>
              <a:t> this the health of the crop is predicted using image processing .Here there are 5 types of diseases in the rice crop</a:t>
            </a:r>
          </a:p>
          <a:p>
            <a:pPr marL="0" indent="0">
              <a:buNone/>
            </a:pPr>
            <a:r>
              <a:rPr lang="en-US" dirty="0"/>
              <a:t>         1.bacterial leaf blight</a:t>
            </a:r>
          </a:p>
          <a:p>
            <a:pPr marL="0" indent="0">
              <a:buNone/>
            </a:pPr>
            <a:r>
              <a:rPr lang="en-US" dirty="0"/>
              <a:t>         2.blast</a:t>
            </a:r>
          </a:p>
          <a:p>
            <a:pPr marL="0" indent="0">
              <a:buNone/>
            </a:pPr>
            <a:r>
              <a:rPr lang="en-US" dirty="0"/>
              <a:t>          3.false smut</a:t>
            </a:r>
          </a:p>
          <a:p>
            <a:pPr marL="0" indent="0">
              <a:buNone/>
            </a:pPr>
            <a:r>
              <a:rPr lang="en-US" dirty="0"/>
              <a:t>          4.rice </a:t>
            </a:r>
            <a:r>
              <a:rPr lang="en-US" dirty="0" err="1"/>
              <a:t>tungro</a:t>
            </a:r>
            <a:endParaRPr lang="en-US" dirty="0"/>
          </a:p>
          <a:p>
            <a:pPr marL="0" indent="0">
              <a:buNone/>
            </a:pPr>
            <a:r>
              <a:rPr lang="en-US" dirty="0"/>
              <a:t>          5.sheath blight</a:t>
            </a:r>
          </a:p>
        </p:txBody>
      </p:sp>
    </p:spTree>
    <p:extLst>
      <p:ext uri="{BB962C8B-B14F-4D97-AF65-F5344CB8AC3E}">
        <p14:creationId xmlns:p14="http://schemas.microsoft.com/office/powerpoint/2010/main" val="2420322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A7B64-58BC-40F8-A72E-51065F389E69}"/>
              </a:ext>
            </a:extLst>
          </p:cNvPr>
          <p:cNvSpPr>
            <a:spLocks noGrp="1"/>
          </p:cNvSpPr>
          <p:nvPr>
            <p:ph type="title"/>
          </p:nvPr>
        </p:nvSpPr>
        <p:spPr>
          <a:xfrm>
            <a:off x="10805020" y="1428406"/>
            <a:ext cx="513289" cy="1687924"/>
          </a:xfrm>
        </p:spPr>
        <p:txBody>
          <a:bodyPr/>
          <a:lstStyle/>
          <a:p>
            <a:r>
              <a:rPr lang="en-US" dirty="0"/>
              <a:t>  </a:t>
            </a:r>
          </a:p>
        </p:txBody>
      </p:sp>
      <p:sp>
        <p:nvSpPr>
          <p:cNvPr id="3" name="Content Placeholder 2">
            <a:extLst>
              <a:ext uri="{FF2B5EF4-FFF2-40B4-BE49-F238E27FC236}">
                <a16:creationId xmlns:a16="http://schemas.microsoft.com/office/drawing/2014/main" id="{BB6C3877-3628-4DC3-8E9F-283A81BD6B16}"/>
              </a:ext>
            </a:extLst>
          </p:cNvPr>
          <p:cNvSpPr>
            <a:spLocks noGrp="1"/>
          </p:cNvSpPr>
          <p:nvPr>
            <p:ph idx="1"/>
          </p:nvPr>
        </p:nvSpPr>
        <p:spPr>
          <a:xfrm>
            <a:off x="796954" y="441414"/>
            <a:ext cx="10771464" cy="5654586"/>
          </a:xfrm>
        </p:spPr>
        <p:txBody>
          <a:bodyPr/>
          <a:lstStyle/>
          <a:p>
            <a:r>
              <a:rPr lang="en-US" dirty="0"/>
              <a:t>The first step is to import libraries.</a:t>
            </a:r>
          </a:p>
          <a:p>
            <a:r>
              <a:rPr lang="en-US" dirty="0"/>
              <a:t>Here we imported </a:t>
            </a:r>
            <a:r>
              <a:rPr lang="en-US" dirty="0" err="1"/>
              <a:t>keras</a:t>
            </a:r>
            <a:r>
              <a:rPr lang="en-US" dirty="0"/>
              <a:t> because </a:t>
            </a:r>
            <a:r>
              <a:rPr lang="en-US" dirty="0" err="1"/>
              <a:t>keras</a:t>
            </a:r>
            <a:r>
              <a:rPr lang="en-US" dirty="0"/>
              <a:t> is used as an image classifier.</a:t>
            </a:r>
          </a:p>
          <a:p>
            <a:r>
              <a:rPr lang="en-US" dirty="0"/>
              <a:t>Then we used sequential because the </a:t>
            </a:r>
            <a:r>
              <a:rPr lang="en-US" b="1" dirty="0"/>
              <a:t>sequential</a:t>
            </a:r>
            <a:r>
              <a:rPr lang="en-US" dirty="0"/>
              <a:t> API allows you to create models layer-by-layer for most problems. It is limited in that it does not allow you to create models that share layers or have multiple inputs or outputs.</a:t>
            </a:r>
          </a:p>
          <a:p>
            <a:pPr marL="0" indent="0">
              <a:buNone/>
            </a:pPr>
            <a:r>
              <a:rPr lang="en-US" dirty="0"/>
              <a:t>        </a:t>
            </a:r>
          </a:p>
          <a:p>
            <a:pPr marL="0" indent="0">
              <a:buNone/>
            </a:pPr>
            <a:r>
              <a:rPr lang="en-US" dirty="0"/>
              <a:t>       </a:t>
            </a:r>
          </a:p>
        </p:txBody>
      </p:sp>
      <p:sp>
        <p:nvSpPr>
          <p:cNvPr id="4" name="Text Placeholder 3">
            <a:extLst>
              <a:ext uri="{FF2B5EF4-FFF2-40B4-BE49-F238E27FC236}">
                <a16:creationId xmlns:a16="http://schemas.microsoft.com/office/drawing/2014/main" id="{889E44AD-5D91-4FEB-9B03-CBA5AB8A8D84}"/>
              </a:ext>
            </a:extLst>
          </p:cNvPr>
          <p:cNvSpPr>
            <a:spLocks noGrp="1"/>
          </p:cNvSpPr>
          <p:nvPr>
            <p:ph type="body" sz="half" idx="2"/>
          </p:nvPr>
        </p:nvSpPr>
        <p:spPr>
          <a:xfrm>
            <a:off x="11568418" y="3223803"/>
            <a:ext cx="135785" cy="2872197"/>
          </a:xfrm>
        </p:spPr>
        <p:txBody>
          <a:bodyPr/>
          <a:lstStyle/>
          <a:p>
            <a:r>
              <a:rPr lang="en-US" dirty="0"/>
              <a:t>  </a:t>
            </a:r>
          </a:p>
          <a:p>
            <a:endParaRPr lang="en-US" dirty="0"/>
          </a:p>
        </p:txBody>
      </p:sp>
      <p:pic>
        <p:nvPicPr>
          <p:cNvPr id="6" name="Picture 5" descr="A screenshot of a social media post&#10;&#10;Description automatically generated">
            <a:extLst>
              <a:ext uri="{FF2B5EF4-FFF2-40B4-BE49-F238E27FC236}">
                <a16:creationId xmlns:a16="http://schemas.microsoft.com/office/drawing/2014/main" id="{307BE37B-D252-4652-9DE8-E97FC8A29853}"/>
              </a:ext>
            </a:extLst>
          </p:cNvPr>
          <p:cNvPicPr>
            <a:picLocks noChangeAspect="1"/>
          </p:cNvPicPr>
          <p:nvPr/>
        </p:nvPicPr>
        <p:blipFill>
          <a:blip r:embed="rId2"/>
          <a:stretch>
            <a:fillRect/>
          </a:stretch>
        </p:blipFill>
        <p:spPr>
          <a:xfrm>
            <a:off x="1526795" y="3429000"/>
            <a:ext cx="8976221" cy="2267125"/>
          </a:xfrm>
          <a:prstGeom prst="rect">
            <a:avLst/>
          </a:prstGeom>
        </p:spPr>
      </p:pic>
    </p:spTree>
    <p:extLst>
      <p:ext uri="{BB962C8B-B14F-4D97-AF65-F5344CB8AC3E}">
        <p14:creationId xmlns:p14="http://schemas.microsoft.com/office/powerpoint/2010/main" val="2130353321"/>
      </p:ext>
    </p:extLst>
  </p:cSld>
  <p:clrMapOvr>
    <a:masterClrMapping/>
  </p:clrMapOvr>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docProps/app.xml><?xml version="1.0" encoding="utf-8"?>
<Properties xmlns="http://schemas.openxmlformats.org/officeDocument/2006/extended-properties" xmlns:vt="http://schemas.openxmlformats.org/officeDocument/2006/docPropsVTypes">
  <Template>TM10001104[[fn=Feathered]]</Template>
  <TotalTime>101</TotalTime>
  <Words>564</Words>
  <Application>Microsoft Office PowerPoint</Application>
  <PresentationFormat>Widescreen</PresentationFormat>
  <Paragraphs>71</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Calibri</vt:lpstr>
      <vt:lpstr>Century Schoolbook</vt:lpstr>
      <vt:lpstr>Corbel</vt:lpstr>
      <vt:lpstr>Feathered</vt:lpstr>
      <vt:lpstr>Crop Health Assistant using Aritficial intelligence</vt:lpstr>
      <vt:lpstr>ARTIFICIAL INTELLIGENCE</vt:lpstr>
      <vt:lpstr>Convolution neural network</vt:lpstr>
      <vt:lpstr> </vt:lpstr>
      <vt:lpstr>Natural Language Processing</vt:lpstr>
      <vt:lpstr>Image Propcessing in Arificial Intelligence</vt:lpstr>
      <vt:lpstr>  </vt:lpstr>
      <vt:lpstr>Crop health harvesting</vt:lpstr>
      <vt:lpstr>  </vt:lpstr>
      <vt:lpstr> </vt:lpstr>
      <vt:lpstr>  </vt:lpstr>
      <vt:lpstr>  </vt:lpstr>
      <vt:lpstr>    </vt:lpstr>
      <vt:lpstr>  </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Crop Health Assistant using Aritficial intelligence</dc:title>
  <dc:creator>sushma maganti</dc:creator>
  <cp:lastModifiedBy>sushma maganti</cp:lastModifiedBy>
  <cp:revision>13</cp:revision>
  <dcterms:created xsi:type="dcterms:W3CDTF">2019-05-25T02:55:55Z</dcterms:created>
  <dcterms:modified xsi:type="dcterms:W3CDTF">2019-05-25T05:17:21Z</dcterms:modified>
</cp:coreProperties>
</file>