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72" r:id="rId17"/>
    <p:sldId id="273" r:id="rId18"/>
    <p:sldId id="269" r:id="rId19"/>
    <p:sldId id="275" r:id="rId20"/>
    <p:sldId id="276" r:id="rId21"/>
    <p:sldId id="277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"/>
          <c:cat>
            <c:strRef>
              <c:f>Sheet1!$A$2:$A$3</c:f>
              <c:strCache>
                <c:ptCount val="2"/>
                <c:pt idx="0">
                  <c:v>verbal</c:v>
                </c:pt>
                <c:pt idx="1">
                  <c:v>nonverbal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80E77-B72C-4920-879B-4BDCB8D8B1BB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2D7F0-228D-44E3-8FDF-BA90878E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4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2D7F0-228D-44E3-8FDF-BA90878EF9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9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15D4-5847-4D66-B754-F2E45452BCFB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762F76-1E50-4FFE-863B-D96B971E0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15D4-5847-4D66-B754-F2E45452BCFB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2F76-1E50-4FFE-863B-D96B971E0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15D4-5847-4D66-B754-F2E45452BCFB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2F76-1E50-4FFE-863B-D96B971E0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15D4-5847-4D66-B754-F2E45452BCFB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2F76-1E50-4FFE-863B-D96B971E0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15D4-5847-4D66-B754-F2E45452BCFB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2F76-1E50-4FFE-863B-D96B971E0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15D4-5847-4D66-B754-F2E45452BCFB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2F76-1E50-4FFE-863B-D96B971E0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15D4-5847-4D66-B754-F2E45452BCFB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2F76-1E50-4FFE-863B-D96B971E04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15D4-5847-4D66-B754-F2E45452BCFB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2F76-1E50-4FFE-863B-D96B971E0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15D4-5847-4D66-B754-F2E45452BCFB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2F76-1E50-4FFE-863B-D96B971E0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15D4-5847-4D66-B754-F2E45452BCFB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2F76-1E50-4FFE-863B-D96B971E0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15D4-5847-4D66-B754-F2E45452BCFB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2F76-1E50-4FFE-863B-D96B971E0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FF215D4-5847-4D66-B754-F2E45452BCFB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762F76-1E50-4FFE-863B-D96B971E0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1534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Communication Through Gesture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6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t="32226" r="40263" b="14257"/>
          <a:stretch/>
        </p:blipFill>
        <p:spPr bwMode="auto">
          <a:xfrm>
            <a:off x="542299" y="762000"/>
            <a:ext cx="8262694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27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31836" r="39495" b="14064"/>
          <a:stretch/>
        </p:blipFill>
        <p:spPr bwMode="auto">
          <a:xfrm>
            <a:off x="598894" y="914400"/>
            <a:ext cx="7839250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92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3" t="31444" r="39605" b="14844"/>
          <a:stretch/>
        </p:blipFill>
        <p:spPr bwMode="auto">
          <a:xfrm>
            <a:off x="506522" y="838200"/>
            <a:ext cx="8027878" cy="54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90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3" t="32030" r="38836" b="17188"/>
          <a:stretch/>
        </p:blipFill>
        <p:spPr bwMode="auto">
          <a:xfrm>
            <a:off x="228600" y="685800"/>
            <a:ext cx="8783517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81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9600"/>
            <a:ext cx="7696200" cy="5715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Algorithm</a:t>
            </a:r>
          </a:p>
          <a:p>
            <a:endParaRPr lang="en-US" sz="2400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Convolutional Neural Network(CNN)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So basically we are using CNN process in our </a:t>
            </a:r>
            <a:r>
              <a:rPr lang="en-US" sz="2400" dirty="0" err="1" smtClean="0">
                <a:solidFill>
                  <a:schemeClr val="tx1"/>
                </a:solidFill>
              </a:rPr>
              <a:t>project.CNN</a:t>
            </a:r>
            <a:r>
              <a:rPr lang="en-US" sz="2400" dirty="0" smtClean="0">
                <a:solidFill>
                  <a:schemeClr val="tx1"/>
                </a:solidFill>
              </a:rPr>
              <a:t> is a specific type of artificial neural network that uses perceptions, a machine learning unit algorithm, for supervised learning, to analyze </a:t>
            </a:r>
            <a:r>
              <a:rPr lang="en-US" sz="2400" dirty="0" err="1" smtClean="0">
                <a:solidFill>
                  <a:schemeClr val="tx1"/>
                </a:solidFill>
              </a:rPr>
              <a:t>data.CNN</a:t>
            </a:r>
            <a:r>
              <a:rPr lang="en-US" sz="2400" dirty="0" smtClean="0">
                <a:solidFill>
                  <a:schemeClr val="tx1"/>
                </a:solidFill>
              </a:rPr>
              <a:t> supply to image processing, natural language processing and other kinds of cognitive tasks.</a:t>
            </a:r>
          </a:p>
        </p:txBody>
      </p:sp>
    </p:spTree>
    <p:extLst>
      <p:ext uri="{BB962C8B-B14F-4D97-AF65-F5344CB8AC3E}">
        <p14:creationId xmlns:p14="http://schemas.microsoft.com/office/powerpoint/2010/main" val="346135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762000"/>
            <a:ext cx="7315200" cy="5410200"/>
          </a:xfrm>
        </p:spPr>
        <p:txBody>
          <a:bodyPr/>
          <a:lstStyle/>
          <a:p>
            <a:r>
              <a:rPr lang="en-US" sz="4400" dirty="0" smtClean="0"/>
              <a:t>Data Analysis</a:t>
            </a:r>
          </a:p>
          <a:p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5911"/>
              </p:ext>
            </p:extLst>
          </p:nvPr>
        </p:nvGraphicFramePr>
        <p:xfrm>
          <a:off x="838200" y="2209800"/>
          <a:ext cx="7239000" cy="3321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800"/>
                <a:gridCol w="2387600"/>
                <a:gridCol w="2387600"/>
              </a:tblGrid>
              <a:tr h="1143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</a:t>
                      </a:r>
                      <a:r>
                        <a:rPr lang="en-US" sz="2000" dirty="0">
                          <a:effectLst/>
                        </a:rPr>
                        <a:t>DATA DIVISION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NO.OF FOLDERS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NO.OF IMAGES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Test data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</a:t>
                      </a: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  400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6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Train data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 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  1600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no.of</a:t>
                      </a:r>
                      <a:r>
                        <a:rPr lang="en-US" sz="2000" dirty="0" smtClean="0">
                          <a:effectLst/>
                        </a:rPr>
                        <a:t>  </a:t>
                      </a:r>
                      <a:r>
                        <a:rPr lang="en-US" sz="2000" dirty="0">
                          <a:effectLst/>
                        </a:rPr>
                        <a:t>Images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  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         2000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17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685800"/>
            <a:ext cx="7543800" cy="556260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Keras</a:t>
            </a:r>
            <a:endParaRPr lang="en-US" sz="4400" dirty="0" smtClean="0">
              <a:solidFill>
                <a:schemeClr val="tx1"/>
              </a:solidFill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800" b="1" dirty="0" err="1" smtClean="0">
                <a:solidFill>
                  <a:schemeClr val="tx1"/>
                </a:solidFill>
              </a:rPr>
              <a:t>Keras</a:t>
            </a:r>
            <a:r>
              <a:rPr lang="en-US" sz="2800" dirty="0">
                <a:solidFill>
                  <a:schemeClr val="tx1"/>
                </a:solidFill>
              </a:rPr>
              <a:t> is an open-source neural-network library written in </a:t>
            </a:r>
            <a:r>
              <a:rPr lang="en-US" sz="2800" dirty="0" smtClean="0">
                <a:solidFill>
                  <a:schemeClr val="tx1"/>
                </a:solidFill>
              </a:rPr>
              <a:t>Python. It is </a:t>
            </a:r>
            <a:r>
              <a:rPr lang="en-US" sz="2800" dirty="0">
                <a:solidFill>
                  <a:schemeClr val="tx1"/>
                </a:solidFill>
              </a:rPr>
              <a:t>capable of running on top of </a:t>
            </a:r>
            <a:r>
              <a:rPr lang="en-US" sz="2800" dirty="0" err="1" smtClean="0">
                <a:solidFill>
                  <a:schemeClr val="tx1"/>
                </a:solidFill>
              </a:rPr>
              <a:t>TensorFlow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Designed to enable fast experimentation with deep neural networks, it focuses on being user-friendly, modular, and </a:t>
            </a:r>
            <a:r>
              <a:rPr lang="en-US" sz="2800" dirty="0" smtClean="0">
                <a:solidFill>
                  <a:schemeClr val="tx1"/>
                </a:solidFill>
              </a:rPr>
              <a:t>extensible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6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533400"/>
            <a:ext cx="7467600" cy="5715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Python </a:t>
            </a:r>
            <a:r>
              <a:rPr lang="en-US" sz="4800" dirty="0" err="1" smtClean="0">
                <a:solidFill>
                  <a:schemeClr val="tx1"/>
                </a:solidFill>
              </a:rPr>
              <a:t>gui-Tkinter</a:t>
            </a:r>
            <a:endParaRPr lang="en-US" sz="48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It </a:t>
            </a:r>
            <a:r>
              <a:rPr lang="en-US" sz="28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is a standard Python interface to the </a:t>
            </a:r>
            <a:r>
              <a:rPr lang="en-US" sz="2800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Tk</a:t>
            </a:r>
            <a:r>
              <a:rPr lang="en-US" sz="28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GUI toolkit shipped with Python. Python with </a:t>
            </a:r>
            <a:r>
              <a:rPr lang="en-US" sz="2800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tkinter</a:t>
            </a:r>
            <a:r>
              <a:rPr lang="en-US" sz="28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outputs the fastest and easiest way to create the GUI applications. Creating a GUI using </a:t>
            </a:r>
            <a:r>
              <a:rPr lang="en-US" sz="2800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tkinter</a:t>
            </a:r>
            <a:r>
              <a:rPr lang="en-US" sz="28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is an easy task.</a:t>
            </a:r>
          </a:p>
        </p:txBody>
      </p:sp>
    </p:spTree>
    <p:extLst>
      <p:ext uri="{BB962C8B-B14F-4D97-AF65-F5344CB8AC3E}">
        <p14:creationId xmlns:p14="http://schemas.microsoft.com/office/powerpoint/2010/main" val="309533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685800"/>
            <a:ext cx="8001000" cy="5638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Objectives Of Research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Here in this research we focused  mainly on the action given by the user to communicate with the </a:t>
            </a:r>
            <a:r>
              <a:rPr lang="en-US" sz="2800" dirty="0" err="1" smtClean="0">
                <a:solidFill>
                  <a:schemeClr val="tx1"/>
                </a:solidFill>
              </a:rPr>
              <a:t>machine,also</a:t>
            </a:r>
            <a:r>
              <a:rPr lang="en-US" sz="2800" dirty="0" smtClean="0">
                <a:solidFill>
                  <a:schemeClr val="tx1"/>
                </a:solidFill>
              </a:rPr>
              <a:t> it helps the dumb people to develop in the society.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8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Prediction Code: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t="17487" r="5970" b="4055"/>
          <a:stretch/>
        </p:blipFill>
        <p:spPr>
          <a:xfrm>
            <a:off x="762000" y="2306471"/>
            <a:ext cx="7576782" cy="31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505200" y="4003343"/>
            <a:ext cx="5410200" cy="2549857"/>
          </a:xfrm>
        </p:spPr>
        <p:txBody>
          <a:bodyPr/>
          <a:lstStyle/>
          <a:p>
            <a:r>
              <a:rPr lang="en-US" i="1" u="sng" dirty="0" err="1" smtClean="0">
                <a:solidFill>
                  <a:schemeClr val="tx1"/>
                </a:solidFill>
              </a:rPr>
              <a:t>Bonafied</a:t>
            </a:r>
            <a:r>
              <a:rPr lang="en-US" i="1" u="sng" dirty="0" smtClean="0">
                <a:solidFill>
                  <a:schemeClr val="tx1"/>
                </a:solidFill>
              </a:rPr>
              <a:t> work Done By: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Mudundi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Siri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Anju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Kanumuri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Bala</a:t>
            </a:r>
            <a:r>
              <a:rPr lang="en-US" dirty="0" smtClean="0">
                <a:solidFill>
                  <a:schemeClr val="tx1"/>
                </a:solidFill>
              </a:rPr>
              <a:t> Vegesna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838200"/>
            <a:ext cx="29306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Batang" pitchFamily="18" charset="-127"/>
                <a:ea typeface="Batang" pitchFamily="18" charset="-127"/>
              </a:rPr>
              <a:t>Assisted By:</a:t>
            </a:r>
          </a:p>
          <a:p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>Anil Kumar</a:t>
            </a:r>
          </a:p>
          <a:p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>Swati </a:t>
            </a:r>
            <a:r>
              <a:rPr lang="en-US" sz="2800" dirty="0" err="1" smtClean="0">
                <a:latin typeface="Batang" pitchFamily="18" charset="-127"/>
                <a:ea typeface="Batang" pitchFamily="18" charset="-127"/>
              </a:rPr>
              <a:t>Rao</a:t>
            </a:r>
            <a:endParaRPr lang="en-US" sz="2800" dirty="0" smtClean="0">
              <a:latin typeface="Batang" pitchFamily="18" charset="-127"/>
              <a:ea typeface="Batang" pitchFamily="18" charset="-127"/>
            </a:endParaRPr>
          </a:p>
          <a:p>
            <a:r>
              <a:rPr lang="en-US" sz="2800" dirty="0" err="1" smtClean="0">
                <a:latin typeface="Batang" pitchFamily="18" charset="-127"/>
                <a:ea typeface="Batang" pitchFamily="18" charset="-127"/>
              </a:rPr>
              <a:t>Lalitha</a:t>
            </a:r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2800" dirty="0" err="1" smtClean="0">
                <a:latin typeface="Batang" pitchFamily="18" charset="-127"/>
                <a:ea typeface="Batang" pitchFamily="18" charset="-127"/>
              </a:rPr>
              <a:t>Gayathri</a:t>
            </a:r>
            <a:endParaRPr lang="en-US" sz="2800" dirty="0"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43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24979" r="13880" b="11308"/>
          <a:stretch/>
        </p:blipFill>
        <p:spPr>
          <a:xfrm>
            <a:off x="609600" y="504968"/>
            <a:ext cx="6851177" cy="3275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t="19671" r="36393" b="37323"/>
          <a:stretch/>
        </p:blipFill>
        <p:spPr>
          <a:xfrm>
            <a:off x="3886200" y="4419600"/>
            <a:ext cx="3835021" cy="22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33400"/>
            <a:ext cx="7543800" cy="5638800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</a:rPr>
              <a:t>Conclusion</a:t>
            </a:r>
            <a:r>
              <a:rPr lang="en-US" sz="6000" dirty="0" smtClean="0"/>
              <a:t>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b="1" dirty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We have introduced gestures in this topic of language evolution by exploring the different types of gestures .In both infants and animals, gestures are a way of learning how to communicate. Infants imitate to match what they see to what they do, while animals imitate as a form of social learning – by imprinting behaviors from an adult or peer to a child.</a:t>
            </a:r>
          </a:p>
          <a:p>
            <a:pPr algn="l"/>
            <a:endParaRPr lang="en-US" dirty="0">
              <a:solidFill>
                <a:schemeClr val="tx1"/>
              </a:solidFill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726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9" t="34571" r="51428" b="35156"/>
          <a:stretch/>
        </p:blipFill>
        <p:spPr bwMode="auto">
          <a:xfrm>
            <a:off x="304800" y="304800"/>
            <a:ext cx="8534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32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Presentation Out Line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2971800"/>
            <a:ext cx="7543800" cy="3352800"/>
          </a:xfrm>
        </p:spPr>
        <p:txBody>
          <a:bodyPr/>
          <a:lstStyle/>
          <a:p>
            <a:pPr marL="1257300" lvl="2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is nonverbal communication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Importance of nonverbal communication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Forms of nonverbal communication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Algorithm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Objectives Of Research</a:t>
            </a:r>
          </a:p>
          <a:p>
            <a:pPr marL="1257300" lvl="2" indent="-3429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7696200" cy="5486400"/>
          </a:xfrm>
        </p:spPr>
        <p:txBody>
          <a:bodyPr>
            <a:normAutofit/>
          </a:bodyPr>
          <a:lstStyle/>
          <a:p>
            <a:endParaRPr lang="en-US" sz="4800" dirty="0" smtClean="0">
              <a:solidFill>
                <a:schemeClr val="tx1"/>
              </a:solidFill>
            </a:endParaRPr>
          </a:p>
          <a:p>
            <a:r>
              <a:rPr lang="en-US" sz="5400" dirty="0" smtClean="0">
                <a:solidFill>
                  <a:schemeClr val="tx1"/>
                </a:solidFill>
              </a:rPr>
              <a:t>Introduction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 </a:t>
            </a:r>
            <a:r>
              <a:rPr lang="en-US" sz="24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gesture</a:t>
            </a:r>
            <a:r>
              <a:rPr lang="en-US" sz="24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 is a form of non-verbal </a:t>
            </a:r>
            <a:r>
              <a:rPr lang="en-US" sz="24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communication</a:t>
            </a:r>
            <a:r>
              <a:rPr lang="en-US" sz="24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 or non-vocal </a:t>
            </a:r>
            <a:r>
              <a:rPr lang="en-US" sz="24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communication</a:t>
            </a:r>
            <a:r>
              <a:rPr lang="en-US" sz="24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 in which visible bodily actions </a:t>
            </a:r>
            <a:r>
              <a:rPr lang="en-US" sz="24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communicate</a:t>
            </a:r>
            <a:r>
              <a:rPr lang="en-US" sz="24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 particular messages, either in place of, or in conjunction with, speech. </a:t>
            </a:r>
            <a:r>
              <a:rPr lang="en-US" sz="24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Gestures</a:t>
            </a:r>
            <a:r>
              <a:rPr lang="en-US" sz="24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 include movement of the hands, face, or other parts of the body.</a:t>
            </a:r>
          </a:p>
        </p:txBody>
      </p:sp>
    </p:spTree>
    <p:extLst>
      <p:ext uri="{BB962C8B-B14F-4D97-AF65-F5344CB8AC3E}">
        <p14:creationId xmlns:p14="http://schemas.microsoft.com/office/powerpoint/2010/main" val="263032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685800"/>
            <a:ext cx="7772400" cy="5486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Introduction About AI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This </a:t>
            </a:r>
            <a:r>
              <a:rPr lang="en-US" sz="28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AI and Deep learning course offers practical and task-oriented training using Tensor Flow and </a:t>
            </a:r>
            <a:r>
              <a:rPr lang="en-US" sz="2800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keras</a:t>
            </a:r>
            <a:r>
              <a:rPr lang="en-US" sz="28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on Python platform. Recent developments in Deep learning have been nothing short of a revolution and have enabled some of the most exciting and powerful applications in the field of Artificial Intelligence.  </a:t>
            </a:r>
          </a:p>
        </p:txBody>
      </p:sp>
    </p:spTree>
    <p:extLst>
      <p:ext uri="{BB962C8B-B14F-4D97-AF65-F5344CB8AC3E}">
        <p14:creationId xmlns:p14="http://schemas.microsoft.com/office/powerpoint/2010/main" val="97872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04800" y="685800"/>
            <a:ext cx="88392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  <a:cs typeface="Aharoni" pitchFamily="2" charset="-79"/>
              </a:rPr>
              <a:t>What is non verbal communication?</a:t>
            </a:r>
          </a:p>
          <a:p>
            <a:pPr algn="l"/>
            <a:endParaRPr lang="en-US" sz="2800" dirty="0" smtClean="0">
              <a:solidFill>
                <a:schemeClr val="tx1"/>
              </a:solidFill>
              <a:cs typeface="Aharoni" pitchFamily="2" charset="-79"/>
            </a:endParaRPr>
          </a:p>
          <a:p>
            <a:pPr algn="l"/>
            <a:r>
              <a:rPr lang="en-US" sz="4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Non verbal communication=Communication without words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Non verbal communication is a process of communication  through sending and receiving wordless messages.</a:t>
            </a:r>
            <a:endParaRPr lang="en-US" sz="4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273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04800"/>
            <a:ext cx="84582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Importance Of Nonverbal Communication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Arial Narrow" pitchFamily="34" charset="0"/>
              <a:cs typeface="Arabic Typesetting" pitchFamily="66" charset="-78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  <a:cs typeface="Arabic Typesetting" pitchFamily="66" charset="-78"/>
              </a:rPr>
              <a:t>Verbal and Nonverbal communication plays an important role in how people </a:t>
            </a:r>
            <a:r>
              <a:rPr lang="en-US" sz="2800" dirty="0" err="1" smtClean="0">
                <a:solidFill>
                  <a:schemeClr val="tx1"/>
                </a:solidFill>
                <a:latin typeface="Arial Narrow" pitchFamily="34" charset="0"/>
                <a:cs typeface="Arabic Typesetting" pitchFamily="66" charset="-78"/>
              </a:rPr>
              <a:t>interract</a:t>
            </a:r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  <a:cs typeface="Arabic Typesetting" pitchFamily="66" charset="-78"/>
              </a:rPr>
              <a:t> with each </a:t>
            </a:r>
            <a:r>
              <a:rPr lang="en-US" sz="2800" dirty="0" err="1" smtClean="0">
                <a:solidFill>
                  <a:schemeClr val="tx1"/>
                </a:solidFill>
                <a:latin typeface="Arial Narrow" pitchFamily="34" charset="0"/>
                <a:cs typeface="Arabic Typesetting" pitchFamily="66" charset="-78"/>
              </a:rPr>
              <a:t>other.People</a:t>
            </a:r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  <a:cs typeface="Arabic Typesetting" pitchFamily="66" charset="-78"/>
              </a:rPr>
              <a:t> are using 35% verbal communication and 65% nonverbal communication in daily life.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  <a:cs typeface="Arabic Typesetting" pitchFamily="66" charset="-78"/>
              </a:rPr>
              <a:t>“The most important thing in communication is to hear what </a:t>
            </a:r>
            <a:r>
              <a:rPr lang="en-US" sz="2800" dirty="0" err="1" smtClean="0">
                <a:solidFill>
                  <a:schemeClr val="tx1"/>
                </a:solidFill>
                <a:latin typeface="Arial Narrow" pitchFamily="34" charset="0"/>
                <a:cs typeface="Arabic Typesetting" pitchFamily="66" charset="-78"/>
              </a:rPr>
              <a:t>isnt</a:t>
            </a:r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  <a:cs typeface="Arabic Typesetting" pitchFamily="66" charset="-78"/>
              </a:rPr>
              <a:t> being said.”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  <a:cs typeface="Arabic Typesetting" pitchFamily="66" charset="-78"/>
              </a:rPr>
              <a:t>-Peter </a:t>
            </a:r>
            <a:r>
              <a:rPr lang="en-US" sz="2800" dirty="0" err="1" smtClean="0">
                <a:solidFill>
                  <a:schemeClr val="tx1"/>
                </a:solidFill>
                <a:latin typeface="Arial Narrow" pitchFamily="34" charset="0"/>
                <a:cs typeface="Arabic Typesetting" pitchFamily="66" charset="-78"/>
              </a:rPr>
              <a:t>F.Drucker</a:t>
            </a:r>
            <a:endParaRPr lang="en-US" sz="2800" dirty="0">
              <a:solidFill>
                <a:schemeClr val="tx1"/>
              </a:solidFill>
              <a:latin typeface="Arial Narrow" pitchFamily="34" charset="0"/>
              <a:cs typeface="Arabic Typesetting" pitchFamily="66" charset="-78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953618630"/>
              </p:ext>
            </p:extLst>
          </p:nvPr>
        </p:nvGraphicFramePr>
        <p:xfrm>
          <a:off x="4343400" y="4038600"/>
          <a:ext cx="4495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498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685800"/>
            <a:ext cx="76962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Forms Of Nonverbal Communication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Eye contact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Facial expressions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Posture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Haptics</a:t>
            </a:r>
            <a:r>
              <a:rPr lang="en-US" dirty="0" smtClean="0">
                <a:solidFill>
                  <a:schemeClr val="tx1"/>
                </a:solidFill>
              </a:rPr>
              <a:t> or Touch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Gestures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Personal space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2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30667" r="38725" b="15048"/>
          <a:stretch/>
        </p:blipFill>
        <p:spPr bwMode="auto">
          <a:xfrm>
            <a:off x="678581" y="990600"/>
            <a:ext cx="773870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803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266</TotalTime>
  <Words>428</Words>
  <Application>Microsoft Office PowerPoint</Application>
  <PresentationFormat>On-screen Show (4:3)</PresentationFormat>
  <Paragraphs>80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Communication Through Gesture</vt:lpstr>
      <vt:lpstr>PowerPoint Presentation</vt:lpstr>
      <vt:lpstr>Presentation Out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VEGESNA ADITYA</dc:creator>
  <cp:lastModifiedBy>VEGESNA ADITYA</cp:lastModifiedBy>
  <cp:revision>20</cp:revision>
  <dcterms:created xsi:type="dcterms:W3CDTF">2019-05-24T14:24:16Z</dcterms:created>
  <dcterms:modified xsi:type="dcterms:W3CDTF">2019-05-25T04:56:07Z</dcterms:modified>
</cp:coreProperties>
</file>