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B4E31-A3D2-4C12-937E-A27A394F3822}" type="datetimeFigureOut">
              <a:rPr lang="en-US" smtClean="0"/>
              <a:t>5/24/2019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C27B3-919E-4430-B8E4-1E2C32D2437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D8BE0-6562-4BA8-B005-8462202EE5EB}" type="datetime1">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5E174-FB1B-4306-8C3E-912C05FF4895}" type="datetime1">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CD8BB-2ACD-4A7C-83EA-E09965AFC7DC}" type="datetime1">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C369-412F-47A5-B94D-76E9E6AFFD60}" type="datetime1">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B1355-F142-4F72-95EC-9351D69A74FC}" type="datetime1">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BA56B4-FA46-42E1-BE33-A53CC3FD5597}" type="datetime1">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BF5B2-7109-4DA9-B55E-D789F1854EAE}" type="datetime1">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639E1F-5093-4CF6-9691-9603031BCD9F}" type="datetime1">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E51FD-B6EC-4DF0-8DC9-F393167CCBED}" type="datetime1">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CFD13-E999-4578-9CDF-097484D43829}" type="datetime1">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3E4A-D5E5-4A0B-BFEC-61F3C3A4E151}" type="datetime1">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C8940-D8AF-4652-82D9-04609AE853FA}" type="datetime1">
              <a:rPr lang="en-US" smtClean="0"/>
              <a:t>5/24/2019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lstStyle/>
          <a:p>
            <a:r>
              <a:rPr lang="en-IN" dirty="0" smtClean="0"/>
              <a:t>PREDICTION OF DIABETES MELLITUS</a:t>
            </a:r>
            <a:r>
              <a:rPr lang="en-IN" dirty="0" smtClean="0"/>
              <a:t> </a:t>
            </a:r>
            <a:endParaRPr lang="en-IN" dirty="0"/>
          </a:p>
        </p:txBody>
      </p:sp>
      <p:sp>
        <p:nvSpPr>
          <p:cNvPr id="3" name="Subtitle 2"/>
          <p:cNvSpPr>
            <a:spLocks noGrp="1"/>
          </p:cNvSpPr>
          <p:nvPr>
            <p:ph type="subTitle" idx="1"/>
          </p:nvPr>
        </p:nvSpPr>
        <p:spPr>
          <a:xfrm>
            <a:off x="304800" y="3810000"/>
            <a:ext cx="8534400" cy="2819400"/>
          </a:xfrm>
        </p:spPr>
        <p:txBody>
          <a:bodyPr>
            <a:normAutofit fontScale="47500" lnSpcReduction="20000"/>
          </a:bodyPr>
          <a:lstStyle/>
          <a:p>
            <a:r>
              <a:rPr lang="en-US" sz="5800" dirty="0" smtClean="0">
                <a:solidFill>
                  <a:schemeClr val="tx1"/>
                </a:solidFill>
              </a:rPr>
              <a:t>Presented by</a:t>
            </a:r>
          </a:p>
          <a:p>
            <a:r>
              <a:rPr lang="en-US" sz="5800" dirty="0" smtClean="0">
                <a:solidFill>
                  <a:schemeClr val="tx1"/>
                </a:solidFill>
              </a:rPr>
              <a:t>The </a:t>
            </a:r>
            <a:r>
              <a:rPr lang="en-US" sz="5800" dirty="0" err="1" smtClean="0">
                <a:solidFill>
                  <a:schemeClr val="tx1"/>
                </a:solidFill>
              </a:rPr>
              <a:t>Invincibles</a:t>
            </a:r>
            <a:endParaRPr lang="en-US" sz="5800" dirty="0" smtClean="0">
              <a:solidFill>
                <a:schemeClr val="tx1"/>
              </a:solidFill>
            </a:endParaRPr>
          </a:p>
          <a:p>
            <a:r>
              <a:rPr lang="en-US" dirty="0" smtClean="0">
                <a:solidFill>
                  <a:schemeClr val="tx1"/>
                </a:solidFill>
              </a:rPr>
              <a:t>	</a:t>
            </a:r>
            <a:r>
              <a:rPr lang="en-US" dirty="0" smtClean="0">
                <a:solidFill>
                  <a:schemeClr val="tx1"/>
                </a:solidFill>
              </a:rPr>
              <a:t>				</a:t>
            </a:r>
            <a:r>
              <a:rPr lang="en-US" sz="5100" dirty="0" smtClean="0">
                <a:solidFill>
                  <a:schemeClr val="tx1"/>
                </a:solidFill>
              </a:rPr>
              <a:t> </a:t>
            </a:r>
            <a:r>
              <a:rPr lang="en-US" sz="5100" dirty="0" err="1" smtClean="0">
                <a:solidFill>
                  <a:schemeClr val="tx1"/>
                </a:solidFill>
              </a:rPr>
              <a:t>V.Jyothi</a:t>
            </a:r>
            <a:endParaRPr lang="en-US" sz="5100" dirty="0" smtClean="0">
              <a:solidFill>
                <a:schemeClr val="tx1"/>
              </a:solidFill>
            </a:endParaRPr>
          </a:p>
          <a:p>
            <a:r>
              <a:rPr lang="en-US" sz="5100" dirty="0" smtClean="0">
                <a:solidFill>
                  <a:schemeClr val="tx1"/>
                </a:solidFill>
              </a:rPr>
              <a:t>	</a:t>
            </a:r>
            <a:r>
              <a:rPr lang="en-US" sz="5100" dirty="0" smtClean="0">
                <a:solidFill>
                  <a:schemeClr val="tx1"/>
                </a:solidFill>
              </a:rPr>
              <a:t>				      </a:t>
            </a:r>
            <a:r>
              <a:rPr lang="en-US" sz="5100" dirty="0" err="1" smtClean="0">
                <a:solidFill>
                  <a:schemeClr val="tx1"/>
                </a:solidFill>
              </a:rPr>
              <a:t>P.Bhargavi</a:t>
            </a:r>
            <a:endParaRPr lang="en-US" sz="5100" dirty="0" smtClean="0">
              <a:solidFill>
                <a:schemeClr val="tx1"/>
              </a:solidFill>
            </a:endParaRPr>
          </a:p>
          <a:p>
            <a:r>
              <a:rPr lang="en-US" sz="5100" dirty="0" smtClean="0">
                <a:solidFill>
                  <a:schemeClr val="tx1"/>
                </a:solidFill>
              </a:rPr>
              <a:t>	</a:t>
            </a:r>
            <a:r>
              <a:rPr lang="en-US" sz="5100" dirty="0" smtClean="0">
                <a:solidFill>
                  <a:schemeClr val="tx1"/>
                </a:solidFill>
              </a:rPr>
              <a:t>				         </a:t>
            </a:r>
            <a:r>
              <a:rPr lang="en-US" sz="5100" dirty="0" err="1" smtClean="0">
                <a:solidFill>
                  <a:schemeClr val="tx1"/>
                </a:solidFill>
              </a:rPr>
              <a:t>P.Bhavishya</a:t>
            </a:r>
            <a:endParaRPr lang="en-US" sz="5100" dirty="0" smtClean="0">
              <a:solidFill>
                <a:schemeClr val="tx1"/>
              </a:solidFill>
            </a:endParaRPr>
          </a:p>
          <a:p>
            <a:r>
              <a:rPr lang="en-US" sz="5100" dirty="0" smtClean="0">
                <a:solidFill>
                  <a:schemeClr val="tx1"/>
                </a:solidFill>
              </a:rPr>
              <a:t>					      </a:t>
            </a:r>
            <a:r>
              <a:rPr lang="en-US" sz="5100" dirty="0" err="1" smtClean="0">
                <a:solidFill>
                  <a:schemeClr val="tx1"/>
                </a:solidFill>
              </a:rPr>
              <a:t>P.Kamalini</a:t>
            </a:r>
            <a:endParaRPr lang="en-US" sz="5100" dirty="0" smtClean="0">
              <a:solidFill>
                <a:schemeClr val="tx1"/>
              </a:solidFill>
            </a:endParaRPr>
          </a:p>
          <a:p>
            <a:endParaRPr lang="en-US" dirty="0" smtClean="0">
              <a:solidFill>
                <a:schemeClr val="tx1">
                  <a:lumMod val="50000"/>
                  <a:lumOff val="50000"/>
                </a:schemeClr>
              </a:solidFill>
            </a:endParaRPr>
          </a:p>
          <a:p>
            <a:r>
              <a:rPr lang="en-US" dirty="0" smtClean="0">
                <a:solidFill>
                  <a:schemeClr val="tx1">
                    <a:lumMod val="50000"/>
                    <a:lumOff val="50000"/>
                  </a:schemeClr>
                </a:solidFill>
              </a:rPr>
              <a:t>	</a:t>
            </a:r>
            <a:r>
              <a:rPr lang="en-US" dirty="0" smtClean="0">
                <a:solidFill>
                  <a:schemeClr val="tx1">
                    <a:lumMod val="50000"/>
                    <a:lumOff val="50000"/>
                  </a:schemeClr>
                </a:solidFill>
              </a:rPr>
              <a:t>				</a:t>
            </a:r>
            <a:r>
              <a:rPr lang="en-US" dirty="0" smtClean="0">
                <a:solidFill>
                  <a:schemeClr val="tx1">
                    <a:lumMod val="50000"/>
                    <a:lumOff val="50000"/>
                  </a:schemeClr>
                </a:solidFill>
              </a:rPr>
              <a:t>	</a:t>
            </a:r>
            <a:r>
              <a:rPr lang="en-US" dirty="0" smtClean="0">
                <a:solidFill>
                  <a:schemeClr val="tx1">
                    <a:lumMod val="50000"/>
                    <a:lumOff val="50000"/>
                  </a:schemeClr>
                </a:solidFill>
              </a:rPr>
              <a:t>	</a:t>
            </a:r>
            <a:endParaRPr lang="en-IN" dirty="0">
              <a:solidFill>
                <a:schemeClr val="tx1">
                  <a:lumMod val="50000"/>
                  <a:lumOff val="50000"/>
                </a:schemeClr>
              </a:solidFill>
            </a:endParaRPr>
          </a:p>
        </p:txBody>
      </p:sp>
      <p:sp>
        <p:nvSpPr>
          <p:cNvPr id="1026" name="AutoShape 2" descr="data:image/jpg;base64,%20/9j/4AAQSkZJRgABAQEAYABgAAD/2wBDAAUDBAQEAwUEBAQFBQUGBwwIBwcHBw8LCwkMEQ8SEhEPERETFhwXExQaFRERGCEYGh0dHx8fExciJCIeJBweHx7/2wBDAQUFBQcGBw4ICA4eFBEUHh4eHh4eHh4eHh4eHh4eHh4eHh4eHh4eHh4eHh4eHh4eHh4eHh4eHh4eHh4eHh4eHh7/wAARCABN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rOvNb0201JdOmuGN2yCTyo4mcqhbaGbaDtBPGTWjXO+JfCVjr2owXl5MwaAL5e2NN8ZVt25JMb0J4BwcEDpQBKPF3h46Ncav9vItLa5NrMTDIHSbcF2FNu7OSO3cHpWg2rWC301iZ/9KhtxcvEEbcIySMgY55HQc9PUVy178PLW6N1K2sXyXF15RndEjCu8cm9X2bcb8YQnuoH1q/L4RD6vbawuq3CahEZhJOsSfvo5Bjy2GMbVwpGMHKj3oAmsPGfh6/iElndXE26GOdUWym3tFJnZIF2ZKnaecY4pqeNvDrW9pcLcXZjvf+PZvsE/70bC+V+Tn5VY/hVXwn4HtvDUTR6fqNxh9Pjs5N0aYcx5CynA+9hsHscDimN4FhbQdA0mTVJpo9Ez5TTW8T+b+7aMb1K44Vj0A5xQwL8XjXw1JcRwJqDEyeRtf7PIIz5/+p+fbt+boOevFKnjLQJGiWKe7keWWeKNUsZ2LNCcSDAT+E/n2zWNB8N7GG8ivI9Wv2uLcWgt5pAjvH9n3Y5I+bcHYHPY8YxVm18EyWl7a3dv4gvEktp7uaPMMZGbltzA8dAen65oA1oPFWg3CwtaX4vPOi85Ftonmby8ldxCAlRkEc45BHakbxVogv8A7CJ7hrjyopiqWkrAJJnY2QuMHB+mDnGKyNN+H2naWJW0vUL22kuoGhvXJVzc5d3LtkfK+6RyCuOvTgVJbeCIrPWU1Oz1SdZY7OG0iMsMcrose75g7Atube2TnnNAHXUUUUAFFFFABRRRQAU0txmlLCud8Ta3Layppumx+fqU/wB1eyD+8awxGIhQhzz/AK9BN2Lmu6/p+kR5upcyH7sScs34VzsvirxDKDPZ+H5Ps45y4JJFamg+GYLOT7bqDfbdQfl5JOQp9AK6HGK8/wBljcT70p+zXRKzfzb/ACQrNmd4a1ePWNNW7RDG24o6E/dYVqjpWToNotubx0Xas1y0gA/z7VrDpXfhfaeyj7R6jWwUUUV0DCio5nVFLMwVQMkngAVyFp46s9Z1KbT/AAtaS609uds9yhCW0TehkPU+yg1Lklua06FSom4rRbvovVnZ0Gs+0GpMA101tGT1WIFsfif8KuLke9O5m1YzvEWpR6Vpkt4w3MPljX+8x6Cs7wtpv2G2k1XUmX7bcDzJpHONi+me1QeIh9u8XaXpr8wxgzuOxI6VuarpttqduLW8TzLcsGeI/dfHY+o9q86kliMVKc/hhovXq/0M5X1aKth4m8P39ybax1qwuJwceXHOpb8q1j8wwTXNa94I8K6tbiG50m2hkx+6lt1EUiH1Vl5rmbPWtZ8A6tBo/ii5fUNCuG2WeqsPniPZJf8AGvdVCnWX7lu/Z/p/kcMsXVw7X1iK5X9pbL1T29fyPTYlCqFUYAp9RwuroGVgynkEHIIqSuQ9EKKKKAMLx5o9xr/hPUtHtbprWe6gMaSj+E/4HpXhXwy8Vah8I3n8MeNdEubWwkmMkV5FHuUE8HkfeXj6j0r6QZc1BeWVveQNBd28NxE33klQMD+BrCpRcpKcXZo9bA5lGhRnhq0OanJpvWzTXVP/ADMjw94v8M69Esmk65Y3QI+6soDD6qea21OQCMH6Vw+rfCHwDqMplbQIbWU/8tLR2iI/I1QX4OaRBxp/iTxRYr2WLUTj9RT5qq3SfzJlSy+esKko+Tin+Kf6HYazpM1xqVtqllIkd1b5XDj5XU9j6Ve+1GGDzNQa3t8DnMvA/E4rhF+E8ef33jfxfKv906hj+lTw/CDwf5nmahDqGqt3+23skgP4ZxWUKcoTcoxtffX/AIBn9XwUdXVb9I/5tGZ8QPHVnq8R8M+CpG1jXpZU2Pacx2mGBLu/QYGeK7zV9Ht9b8PSaVq8aTpPEFlwP4sfeH481No2i6Vo1sLbStOtbGH+5DGFB+uOtX8cYrop88Jc19TDFyw9WCpU4e7rvq3fv0t5fiebfCjVr3S9VvfAOtzM93p3zWUrdZrft+Qr0tTmvJPjgr6Fr3h7xnafJLb3At5yP4oz2P616xaTJPbxzRkFJFDKfUEZr0cZBSUMRHaW/qt/8zwctqOEqmFk7uD0/wAL2+7YlooorhPVCiiigAooooAKKKKAIbpJDGTEwVx93PT8ay7bXrI3n9n3ki2V8P8AljM23ePVCeGH0rZbkVna3oul61Zm11Syhu4uwkXOD6g9QfpVR5b2lsZ1FO16e/meUftLa7p8nh+20G3uIpr2WdZCkbAlFHTOOmSa9T8IRTQ+GdMiuARKlpGrg9jtFczpfwp8GafqyalFp8ssqNvRZpmdFPY4PpXdKu013YqvRdCFGjeyu233Z5mBwmIWJqYnEWTlZJLXRfcOooorzz1z/9k="/>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data:image/jpg;base64,%20/9j/4AAQSkZJRgABAQEAYABgAAD/2wBDAAUDBAQEAwUEBAQFBQUGBwwIBwcHBw8LCwkMEQ8SEhEPERETFhwXExQaFRERGCEYGh0dHx8fExciJCIeJBweHx7/2wBDAQUFBQcGBw4ICA4eFBEUHh4eHh4eHh4eHh4eHh4eHh4eHh4eHh4eHh4eHh4eHh4eHh4eHh4eHh4eHh4eHh4eHh7/wAARCABN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rOvNb0201JdOmuGN2yCTyo4mcqhbaGbaDtBPGTWjXO+JfCVjr2owXl5MwaAL5e2NN8ZVt25JMb0J4BwcEDpQBKPF3h46Ncav9vItLa5NrMTDIHSbcF2FNu7OSO3cHpWg2rWC301iZ/9KhtxcvEEbcIySMgY55HQc9PUVy178PLW6N1K2sXyXF15RndEjCu8cm9X2bcb8YQnuoH1q/L4RD6vbawuq3CahEZhJOsSfvo5Bjy2GMbVwpGMHKj3oAmsPGfh6/iElndXE26GOdUWym3tFJnZIF2ZKnaecY4pqeNvDrW9pcLcXZjvf+PZvsE/70bC+V+Tn5VY/hVXwn4HtvDUTR6fqNxh9Pjs5N0aYcx5CynA+9hsHscDimN4FhbQdA0mTVJpo9Ez5TTW8T+b+7aMb1K44Vj0A5xQwL8XjXw1JcRwJqDEyeRtf7PIIz5/+p+fbt+boOevFKnjLQJGiWKe7keWWeKNUsZ2LNCcSDAT+E/n2zWNB8N7GG8ivI9Wv2uLcWgt5pAjvH9n3Y5I+bcHYHPY8YxVm18EyWl7a3dv4gvEktp7uaPMMZGbltzA8dAen65oA1oPFWg3CwtaX4vPOi85Ftonmby8ldxCAlRkEc45BHakbxVogv8A7CJ7hrjyopiqWkrAJJnY2QuMHB+mDnGKyNN+H2naWJW0vUL22kuoGhvXJVzc5d3LtkfK+6RyCuOvTgVJbeCIrPWU1Oz1SdZY7OG0iMsMcrose75g7Atube2TnnNAHXUUUUAFFFFABRRRQAU0txmlLCud8Ta3Layppumx+fqU/wB1eyD+8awxGIhQhzz/AK9BN2Lmu6/p+kR5upcyH7sScs34VzsvirxDKDPZ+H5Ps45y4JJFamg+GYLOT7bqDfbdQfl5JOQp9AK6HGK8/wBljcT70p+zXRKzfzb/ACQrNmd4a1ePWNNW7RDG24o6E/dYVqjpWToNotubx0Xas1y0gA/z7VrDpXfhfaeyj7R6jWwUUUV0DCio5nVFLMwVQMkngAVyFp46s9Z1KbT/AAtaS609uds9yhCW0TehkPU+yg1Lklua06FSom4rRbvovVnZ0Gs+0GpMA101tGT1WIFsfif8KuLke9O5m1YzvEWpR6Vpkt4w3MPljX+8x6Cs7wtpv2G2k1XUmX7bcDzJpHONi+me1QeIh9u8XaXpr8wxgzuOxI6VuarpttqduLW8TzLcsGeI/dfHY+o9q86kliMVKc/hhovXq/0M5X1aKth4m8P39ybax1qwuJwceXHOpb8q1j8wwTXNa94I8K6tbiG50m2hkx+6lt1EUiH1Vl5rmbPWtZ8A6tBo/ii5fUNCuG2WeqsPniPZJf8AGvdVCnWX7lu/Z/p/kcMsXVw7X1iK5X9pbL1T29fyPTYlCqFUYAp9RwuroGVgynkEHIIqSuQ9EKKKKAMLx5o9xr/hPUtHtbprWe6gMaSj+E/4HpXhXwy8Vah8I3n8MeNdEubWwkmMkV5FHuUE8HkfeXj6j0r6QZc1BeWVveQNBd28NxE33klQMD+BrCpRcpKcXZo9bA5lGhRnhq0OanJpvWzTXVP/ADMjw94v8M69Esmk65Y3QI+6soDD6qea21OQCMH6Vw+rfCHwDqMplbQIbWU/8tLR2iI/I1QX4OaRBxp/iTxRYr2WLUTj9RT5qq3SfzJlSy+esKko+Tin+Kf6HYazpM1xqVtqllIkd1b5XDj5XU9j6Ve+1GGDzNQa3t8DnMvA/E4rhF+E8ef33jfxfKv906hj+lTw/CDwf5nmahDqGqt3+23skgP4ZxWUKcoTcoxtffX/AIBn9XwUdXVb9I/5tGZ8QPHVnq8R8M+CpG1jXpZU2Pacx2mGBLu/QYGeK7zV9Ht9b8PSaVq8aTpPEFlwP4sfeH481No2i6Vo1sLbStOtbGH+5DGFB+uOtX8cYrop88Jc19TDFyw9WCpU4e7rvq3fv0t5fiebfCjVr3S9VvfAOtzM93p3zWUrdZrft+Qr0tTmvJPjgr6Fr3h7xnafJLb3At5yP4oz2P616xaTJPbxzRkFJFDKfUEZr0cZBSUMRHaW/qt/8zwctqOEqmFk7uD0/wAL2+7YlooorhPVCiiigAooooAKKKKAIbpJDGTEwVx93PT8ay7bXrI3n9n3ki2V8P8AljM23ePVCeGH0rZbkVna3oul61Zm11Syhu4uwkXOD6g9QfpVR5b2lsZ1FO16e/meUftLa7p8nh+20G3uIpr2WdZCkbAlFHTOOmSa9T8IRTQ+GdMiuARKlpGrg9jtFczpfwp8GafqyalFp8ssqNvRZpmdFPY4PpXdKu013YqvRdCFGjeyu233Z5mBwmIWJqYnEWTlZJLXRfcOooorzz1z/9k="/>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data:image/jpg;base64,%20/9j/4AAQSkZJRgABAQEAYABgAAD/2wBDAAUDBAQEAwUEBAQFBQUGBwwIBwcHBw8LCwkMEQ8SEhEPERETFhwXExQaFRERGCEYGh0dHx8fExciJCIeJBweHx7/2wBDAQUFBQcGBw4ICA4eFBEUHh4eHh4eHh4eHh4eHh4eHh4eHh4eHh4eHh4eHh4eHh4eHh4eHh4eHh4eHh4eHh4eHh7/wAARCABN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rOvNb0201JdOmuGN2yCTyo4mcqhbaGbaDtBPGTWjXO+JfCVjr2owXl5MwaAL5e2NN8ZVt25JMb0J4BwcEDpQBKPF3h46Ncav9vItLa5NrMTDIHSbcF2FNu7OSO3cHpWg2rWC301iZ/9KhtxcvEEbcIySMgY55HQc9PUVy178PLW6N1K2sXyXF15RndEjCu8cm9X2bcb8YQnuoH1q/L4RD6vbawuq3CahEZhJOsSfvo5Bjy2GMbVwpGMHKj3oAmsPGfh6/iElndXE26GOdUWym3tFJnZIF2ZKnaecY4pqeNvDrW9pcLcXZjvf+PZvsE/70bC+V+Tn5VY/hVXwn4HtvDUTR6fqNxh9Pjs5N0aYcx5CynA+9hsHscDimN4FhbQdA0mTVJpo9Ez5TTW8T+b+7aMb1K44Vj0A5xQwL8XjXw1JcRwJqDEyeRtf7PIIz5/+p+fbt+boOevFKnjLQJGiWKe7keWWeKNUsZ2LNCcSDAT+E/n2zWNB8N7GG8ivI9Wv2uLcWgt5pAjvH9n3Y5I+bcHYHPY8YxVm18EyWl7a3dv4gvEktp7uaPMMZGbltzA8dAen65oA1oPFWg3CwtaX4vPOi85Ftonmby8ldxCAlRkEc45BHakbxVogv8A7CJ7hrjyopiqWkrAJJnY2QuMHB+mDnGKyNN+H2naWJW0vUL22kuoGhvXJVzc5d3LtkfK+6RyCuOvTgVJbeCIrPWU1Oz1SdZY7OG0iMsMcrose75g7Atube2TnnNAHXUUUUAFFFFABRRRQAU0txmlLCud8Ta3Layppumx+fqU/wB1eyD+8awxGIhQhzz/AK9BN2Lmu6/p+kR5upcyH7sScs34VzsvirxDKDPZ+H5Ps45y4JJFamg+GYLOT7bqDfbdQfl5JOQp9AK6HGK8/wBljcT70p+zXRKzfzb/ACQrNmd4a1ePWNNW7RDG24o6E/dYVqjpWToNotubx0Xas1y0gA/z7VrDpXfhfaeyj7R6jWwUUUV0DCio5nVFLMwVQMkngAVyFp46s9Z1KbT/AAtaS609uds9yhCW0TehkPU+yg1Lklua06FSom4rRbvovVnZ0Gs+0GpMA101tGT1WIFsfif8KuLke9O5m1YzvEWpR6Vpkt4w3MPljX+8x6Cs7wtpv2G2k1XUmX7bcDzJpHONi+me1QeIh9u8XaXpr8wxgzuOxI6VuarpttqduLW8TzLcsGeI/dfHY+o9q86kliMVKc/hhovXq/0M5X1aKth4m8P39ybax1qwuJwceXHOpb8q1j8wwTXNa94I8K6tbiG50m2hkx+6lt1EUiH1Vl5rmbPWtZ8A6tBo/ii5fUNCuG2WeqsPniPZJf8AGvdVCnWX7lu/Z/p/kcMsXVw7X1iK5X9pbL1T29fyPTYlCqFUYAp9RwuroGVgynkEHIIqSuQ9EKKKKAMLx5o9xr/hPUtHtbprWe6gMaSj+E/4HpXhXwy8Vah8I3n8MeNdEubWwkmMkV5FHuUE8HkfeXj6j0r6QZc1BeWVveQNBd28NxE33klQMD+BrCpRcpKcXZo9bA5lGhRnhq0OanJpvWzTXVP/ADMjw94v8M69Esmk65Y3QI+6soDD6qea21OQCMH6Vw+rfCHwDqMplbQIbWU/8tLR2iI/I1QX4OaRBxp/iTxRYr2WLUTj9RT5qq3SfzJlSy+esKko+Tin+Kf6HYazpM1xqVtqllIkd1b5XDj5XU9j6Ve+1GGDzNQa3t8DnMvA/E4rhF+E8ef33jfxfKv906hj+lTw/CDwf5nmahDqGqt3+23skgP4ZxWUKcoTcoxtffX/AIBn9XwUdXVb9I/5tGZ8QPHVnq8R8M+CpG1jXpZU2Pacx2mGBLu/QYGeK7zV9Ht9b8PSaVq8aTpPEFlwP4sfeH481No2i6Vo1sLbStOtbGH+5DGFB+uOtX8cYrop88Jc19TDFyw9WCpU4e7rvq3fv0t5fiebfCjVr3S9VvfAOtzM93p3zWUrdZrft+Qr0tTmvJPjgr6Fr3h7xnafJLb3At5yP4oz2P616xaTJPbxzRkFJFDKfUEZr0cZBSUMRHaW/qt/8zwctqOEqmFk7uD0/wAL2+7YlooorhPVCiiigAooooAKKKKAIbpJDGTEwVx93PT8ay7bXrI3n9n3ki2V8P8AljM23ePVCeGH0rZbkVna3oul61Zm11Syhu4uwkXOD6g9QfpVR5b2lsZ1FO16e/meUftLa7p8nh+20G3uIpr2WdZCkbAlFHTOOmSa9T8IRTQ+GdMiuARKlpGrg9jtFczpfwp8GafqyalFp8ssqNvRZpmdFPY4PpXdKu013YqvRdCFGjeyu233Z5mBwmIWJqYnEWTlZJLXRfcOooorzz1z/9k="/>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6" descr="icon.jpeg"/>
          <p:cNvPicPr>
            <a:picLocks noChangeAspect="1"/>
          </p:cNvPicPr>
          <p:nvPr/>
        </p:nvPicPr>
        <p:blipFill>
          <a:blip r:embed="rId2" cstate="print"/>
          <a:stretch>
            <a:fillRect/>
          </a:stretch>
        </p:blipFill>
        <p:spPr>
          <a:xfrm>
            <a:off x="304800" y="228600"/>
            <a:ext cx="1295400" cy="1066800"/>
          </a:xfrm>
          <a:prstGeom prst="rect">
            <a:avLst/>
          </a:prstGeom>
        </p:spPr>
      </p:pic>
      <p:pic>
        <p:nvPicPr>
          <p:cNvPr id="8" name="Picture 7" descr="ibm.png"/>
          <p:cNvPicPr>
            <a:picLocks noChangeAspect="1"/>
          </p:cNvPicPr>
          <p:nvPr/>
        </p:nvPicPr>
        <p:blipFill>
          <a:blip r:embed="rId3"/>
          <a:stretch>
            <a:fillRect/>
          </a:stretch>
        </p:blipFill>
        <p:spPr>
          <a:xfrm>
            <a:off x="6934200" y="152400"/>
            <a:ext cx="1828800" cy="1066800"/>
          </a:xfrm>
          <a:prstGeom prst="rect">
            <a:avLst/>
          </a:prstGeom>
        </p:spPr>
      </p:pic>
      <p:sp>
        <p:nvSpPr>
          <p:cNvPr id="9" name="Date Placeholder 8"/>
          <p:cNvSpPr>
            <a:spLocks noGrp="1"/>
          </p:cNvSpPr>
          <p:nvPr>
            <p:ph type="dt" sz="half" idx="10"/>
          </p:nvPr>
        </p:nvSpPr>
        <p:spPr/>
        <p:txBody>
          <a:bodyPr/>
          <a:lstStyle/>
          <a:p>
            <a:fld id="{04FA703E-86FA-4B41-8A36-DD30A076C7AA}" type="datetime1">
              <a:rPr lang="en-US" smtClean="0"/>
              <a:t>5/24/2019</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5410200" cy="1143000"/>
          </a:xfrm>
        </p:spPr>
        <p:txBody>
          <a:bodyPr/>
          <a:lstStyle/>
          <a:p>
            <a:r>
              <a:rPr lang="en-US" dirty="0" smtClean="0"/>
              <a:t>What is diabetes?</a:t>
            </a:r>
            <a:endParaRPr lang="en-IN" dirty="0"/>
          </a:p>
        </p:txBody>
      </p:sp>
      <p:sp>
        <p:nvSpPr>
          <p:cNvPr id="3" name="Content Placeholder 2"/>
          <p:cNvSpPr>
            <a:spLocks noGrp="1"/>
          </p:cNvSpPr>
          <p:nvPr>
            <p:ph idx="1"/>
          </p:nvPr>
        </p:nvSpPr>
        <p:spPr/>
        <p:txBody>
          <a:bodyPr>
            <a:normAutofit/>
          </a:bodyPr>
          <a:lstStyle/>
          <a:p>
            <a:pPr>
              <a:lnSpc>
                <a:spcPct val="150000"/>
              </a:lnSpc>
            </a:pPr>
            <a:r>
              <a:rPr lang="en-IN" sz="2400" dirty="0" smtClean="0">
                <a:solidFill>
                  <a:schemeClr val="bg2">
                    <a:lumMod val="25000"/>
                  </a:schemeClr>
                </a:solidFill>
              </a:rPr>
              <a:t>Diabetes</a:t>
            </a:r>
            <a:r>
              <a:rPr lang="en-IN" sz="2400" dirty="0" smtClean="0">
                <a:solidFill>
                  <a:schemeClr val="bg2">
                    <a:lumMod val="25000"/>
                  </a:schemeClr>
                </a:solidFill>
              </a:rPr>
              <a:t> is a disease that occurs when your blood </a:t>
            </a:r>
            <a:r>
              <a:rPr lang="en-IN" sz="2400" dirty="0" smtClean="0">
                <a:solidFill>
                  <a:schemeClr val="bg2">
                    <a:lumMod val="25000"/>
                  </a:schemeClr>
                </a:solidFill>
              </a:rPr>
              <a:t>glucose is </a:t>
            </a:r>
            <a:r>
              <a:rPr lang="en-IN" sz="2400" dirty="0" smtClean="0">
                <a:solidFill>
                  <a:schemeClr val="bg2">
                    <a:lumMod val="25000"/>
                  </a:schemeClr>
                </a:solidFill>
              </a:rPr>
              <a:t>too high. </a:t>
            </a:r>
            <a:r>
              <a:rPr lang="en-IN" sz="2400" dirty="0" smtClean="0">
                <a:solidFill>
                  <a:schemeClr val="bg2">
                    <a:lumMod val="25000"/>
                  </a:schemeClr>
                </a:solidFill>
              </a:rPr>
              <a:t>Insulin</a:t>
            </a:r>
            <a:r>
              <a:rPr lang="en-IN" sz="2400" dirty="0" smtClean="0">
                <a:solidFill>
                  <a:schemeClr val="bg2">
                    <a:lumMod val="25000"/>
                  </a:schemeClr>
                </a:solidFill>
              </a:rPr>
              <a:t>, a hormone made by the pancreas, helps glucose from food </a:t>
            </a:r>
            <a:r>
              <a:rPr lang="en-IN" sz="2400" dirty="0" smtClean="0">
                <a:solidFill>
                  <a:schemeClr val="bg2">
                    <a:lumMod val="25000"/>
                  </a:schemeClr>
                </a:solidFill>
              </a:rPr>
              <a:t>get </a:t>
            </a:r>
            <a:r>
              <a:rPr lang="en-IN" sz="2400" dirty="0" smtClean="0">
                <a:solidFill>
                  <a:schemeClr val="bg2">
                    <a:lumMod val="25000"/>
                  </a:schemeClr>
                </a:solidFill>
              </a:rPr>
              <a:t>into your cells to be </a:t>
            </a:r>
            <a:r>
              <a:rPr lang="en-IN" sz="2400" dirty="0" smtClean="0">
                <a:solidFill>
                  <a:schemeClr val="bg2">
                    <a:lumMod val="25000"/>
                  </a:schemeClr>
                </a:solidFill>
              </a:rPr>
              <a:t>used </a:t>
            </a:r>
            <a:r>
              <a:rPr lang="en-IN" sz="2400" dirty="0" smtClean="0">
                <a:solidFill>
                  <a:schemeClr val="bg2">
                    <a:lumMod val="25000"/>
                  </a:schemeClr>
                </a:solidFill>
              </a:rPr>
              <a:t>for energy</a:t>
            </a:r>
            <a:r>
              <a:rPr lang="en-IN" sz="2400" dirty="0" smtClean="0">
                <a:solidFill>
                  <a:schemeClr val="tx1">
                    <a:lumMod val="85000"/>
                    <a:lumOff val="15000"/>
                  </a:schemeClr>
                </a:solidFill>
              </a:rPr>
              <a:t>.</a:t>
            </a:r>
          </a:p>
          <a:p>
            <a:pPr>
              <a:lnSpc>
                <a:spcPct val="150000"/>
              </a:lnSpc>
            </a:pPr>
            <a:r>
              <a:rPr lang="en-US" sz="2800" b="1" dirty="0" smtClean="0">
                <a:solidFill>
                  <a:schemeClr val="tx1">
                    <a:lumMod val="85000"/>
                    <a:lumOff val="15000"/>
                  </a:schemeClr>
                </a:solidFill>
              </a:rPr>
              <a:t>Types of diabetes</a:t>
            </a:r>
            <a:r>
              <a:rPr lang="en-IN" sz="2800" b="1" dirty="0" smtClean="0">
                <a:solidFill>
                  <a:schemeClr val="tx1">
                    <a:lumMod val="85000"/>
                    <a:lumOff val="15000"/>
                  </a:schemeClr>
                </a:solidFill>
              </a:rPr>
              <a:t>:</a:t>
            </a:r>
          </a:p>
          <a:p>
            <a:pPr>
              <a:lnSpc>
                <a:spcPct val="150000"/>
              </a:lnSpc>
              <a:buNone/>
            </a:pPr>
            <a:r>
              <a:rPr lang="en-IN" sz="2400" dirty="0" smtClean="0">
                <a:solidFill>
                  <a:schemeClr val="tx1">
                    <a:lumMod val="85000"/>
                    <a:lumOff val="15000"/>
                  </a:schemeClr>
                </a:solidFill>
              </a:rPr>
              <a:t>	</a:t>
            </a:r>
            <a:r>
              <a:rPr lang="en-IN" sz="2400" dirty="0" smtClean="0">
                <a:solidFill>
                  <a:schemeClr val="tx1">
                    <a:lumMod val="85000"/>
                    <a:lumOff val="15000"/>
                  </a:schemeClr>
                </a:solidFill>
              </a:rPr>
              <a:t>			</a:t>
            </a:r>
            <a:r>
              <a:rPr lang="en-US" sz="2400" dirty="0" smtClean="0">
                <a:solidFill>
                  <a:schemeClr val="bg2">
                    <a:lumMod val="25000"/>
                  </a:schemeClr>
                </a:solidFill>
              </a:rPr>
              <a:t> 1.</a:t>
            </a:r>
            <a:r>
              <a:rPr lang="en-IN" sz="2400" dirty="0" smtClean="0">
                <a:solidFill>
                  <a:schemeClr val="bg2">
                    <a:lumMod val="25000"/>
                  </a:schemeClr>
                </a:solidFill>
              </a:rPr>
              <a:t> Type 1 diabetes</a:t>
            </a:r>
          </a:p>
          <a:p>
            <a:pPr>
              <a:lnSpc>
                <a:spcPct val="150000"/>
              </a:lnSpc>
              <a:buNone/>
            </a:pPr>
            <a:r>
              <a:rPr lang="en-IN" sz="2400" dirty="0" smtClean="0">
                <a:solidFill>
                  <a:schemeClr val="bg2">
                    <a:lumMod val="25000"/>
                  </a:schemeClr>
                </a:solidFill>
              </a:rPr>
              <a:t>                       </a:t>
            </a:r>
            <a:r>
              <a:rPr lang="en-IN" sz="2400" dirty="0" smtClean="0">
                <a:solidFill>
                  <a:schemeClr val="bg2">
                    <a:lumMod val="25000"/>
                  </a:schemeClr>
                </a:solidFill>
              </a:rPr>
              <a:t>                  2.Type </a:t>
            </a:r>
            <a:r>
              <a:rPr lang="en-IN" sz="2400" dirty="0" smtClean="0">
                <a:solidFill>
                  <a:schemeClr val="bg2">
                    <a:lumMod val="25000"/>
                  </a:schemeClr>
                </a:solidFill>
              </a:rPr>
              <a:t>2 </a:t>
            </a:r>
            <a:r>
              <a:rPr lang="en-IN" sz="2400" dirty="0" smtClean="0">
                <a:solidFill>
                  <a:schemeClr val="bg2">
                    <a:lumMod val="25000"/>
                  </a:schemeClr>
                </a:solidFill>
              </a:rPr>
              <a:t>diabetes </a:t>
            </a:r>
            <a:endParaRPr lang="en-IN" sz="2400" dirty="0" smtClean="0">
              <a:solidFill>
                <a:schemeClr val="bg2">
                  <a:lumMod val="25000"/>
                </a:schemeClr>
              </a:solidFill>
            </a:endParaRPr>
          </a:p>
          <a:p>
            <a:pPr>
              <a:lnSpc>
                <a:spcPct val="150000"/>
              </a:lnSpc>
              <a:buNone/>
            </a:pPr>
            <a:r>
              <a:rPr lang="en-IN" sz="2400" dirty="0" smtClean="0">
                <a:solidFill>
                  <a:schemeClr val="bg2">
                    <a:lumMod val="25000"/>
                  </a:schemeClr>
                </a:solidFill>
              </a:rPr>
              <a:t>				3.Gestational </a:t>
            </a:r>
            <a:r>
              <a:rPr lang="en-IN" sz="2400" dirty="0" smtClean="0">
                <a:solidFill>
                  <a:schemeClr val="bg2">
                    <a:lumMod val="25000"/>
                  </a:schemeClr>
                </a:solidFill>
              </a:rPr>
              <a:t>diabetes</a:t>
            </a:r>
            <a:endParaRPr lang="en-IN" sz="2400" dirty="0" smtClean="0">
              <a:solidFill>
                <a:schemeClr val="bg2">
                  <a:lumMod val="25000"/>
                </a:schemeClr>
              </a:solidFill>
            </a:endParaRPr>
          </a:p>
          <a:p>
            <a:pPr>
              <a:lnSpc>
                <a:spcPct val="150000"/>
              </a:lnSpc>
              <a:buNone/>
            </a:pPr>
            <a:endParaRPr lang="en-US" sz="2400" dirty="0" smtClean="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5115A35B-1A4A-4861-ACE7-AA57CBDC1A76}" type="datetime1">
              <a:rPr lang="en-US" smtClean="0"/>
              <a:t>5/24/2019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11353800" cy="1143000"/>
          </a:xfrm>
        </p:spPr>
        <p:txBody>
          <a:bodyPr>
            <a:normAutofit/>
          </a:bodyPr>
          <a:lstStyle/>
          <a:p>
            <a:r>
              <a:rPr lang="en-US" sz="4000" dirty="0" smtClean="0"/>
              <a:t>Problem Statement</a:t>
            </a:r>
            <a:endParaRPr lang="en-IN" sz="4000" dirty="0"/>
          </a:p>
        </p:txBody>
      </p:sp>
      <p:sp>
        <p:nvSpPr>
          <p:cNvPr id="3" name="Content Placeholder 2"/>
          <p:cNvSpPr>
            <a:spLocks noGrp="1"/>
          </p:cNvSpPr>
          <p:nvPr>
            <p:ph idx="1"/>
          </p:nvPr>
        </p:nvSpPr>
        <p:spPr>
          <a:xfrm>
            <a:off x="457200" y="1295400"/>
            <a:ext cx="8382000" cy="5257800"/>
          </a:xfrm>
        </p:spPr>
        <p:txBody>
          <a:bodyPr>
            <a:normAutofit fontScale="92500"/>
          </a:bodyPr>
          <a:lstStyle/>
          <a:p>
            <a:pPr>
              <a:lnSpc>
                <a:spcPct val="150000"/>
              </a:lnSpc>
              <a:buNone/>
            </a:pPr>
            <a:r>
              <a:rPr lang="en-IN" sz="2600" dirty="0" smtClean="0"/>
              <a:t>    </a:t>
            </a:r>
            <a:r>
              <a:rPr lang="en-IN" sz="2600" dirty="0" smtClean="0">
                <a:solidFill>
                  <a:schemeClr val="bg2">
                    <a:lumMod val="25000"/>
                  </a:schemeClr>
                </a:solidFill>
              </a:rPr>
              <a:t>Diabetes </a:t>
            </a:r>
            <a:r>
              <a:rPr lang="en-IN" sz="2600" dirty="0" smtClean="0">
                <a:solidFill>
                  <a:schemeClr val="bg2">
                    <a:lumMod val="25000"/>
                  </a:schemeClr>
                </a:solidFill>
              </a:rPr>
              <a:t>is the most dangerous disease </a:t>
            </a:r>
            <a:r>
              <a:rPr lang="en-IN" sz="2600" dirty="0" smtClean="0">
                <a:solidFill>
                  <a:schemeClr val="bg2">
                    <a:lumMod val="25000"/>
                  </a:schemeClr>
                </a:solidFill>
              </a:rPr>
              <a:t>. </a:t>
            </a:r>
            <a:r>
              <a:rPr lang="en-IN" sz="2600" dirty="0" smtClean="0">
                <a:solidFill>
                  <a:schemeClr val="bg2">
                    <a:lumMod val="25000"/>
                  </a:schemeClr>
                </a:solidFill>
              </a:rPr>
              <a:t>Most  people know very little about  the disease and the risks involved in it. As, p</a:t>
            </a:r>
            <a:r>
              <a:rPr lang="en-IN" sz="2600" dirty="0" smtClean="0">
                <a:solidFill>
                  <a:schemeClr val="bg2">
                    <a:lumMod val="25000"/>
                  </a:schemeClr>
                </a:solidFill>
              </a:rPr>
              <a:t>revention </a:t>
            </a:r>
            <a:r>
              <a:rPr lang="en-IN" sz="2600" dirty="0" smtClean="0">
                <a:solidFill>
                  <a:schemeClr val="bg2">
                    <a:lumMod val="25000"/>
                  </a:schemeClr>
                </a:solidFill>
              </a:rPr>
              <a:t>is better than cure , if the disease is detected at the earliest  date, it can  be avoided by taking  the precautions. </a:t>
            </a:r>
            <a:endParaRPr lang="en-IN" sz="2600" dirty="0" smtClean="0">
              <a:solidFill>
                <a:schemeClr val="bg2">
                  <a:lumMod val="25000"/>
                </a:schemeClr>
              </a:solidFill>
            </a:endParaRPr>
          </a:p>
          <a:p>
            <a:pPr>
              <a:buNone/>
            </a:pPr>
            <a:r>
              <a:rPr lang="en-US" sz="4400" dirty="0" smtClean="0"/>
              <a:t>   </a:t>
            </a:r>
            <a:r>
              <a:rPr lang="en-US" sz="4300" dirty="0" smtClean="0"/>
              <a:t>Objective</a:t>
            </a:r>
          </a:p>
          <a:p>
            <a:pPr>
              <a:lnSpc>
                <a:spcPct val="160000"/>
              </a:lnSpc>
              <a:buNone/>
            </a:pPr>
            <a:r>
              <a:rPr lang="en-IN" sz="2400" dirty="0" smtClean="0"/>
              <a:t>      </a:t>
            </a:r>
            <a:r>
              <a:rPr lang="en-IN" sz="2600" dirty="0" smtClean="0">
                <a:solidFill>
                  <a:schemeClr val="bg2">
                    <a:lumMod val="25000"/>
                  </a:schemeClr>
                </a:solidFill>
              </a:rPr>
              <a:t>The </a:t>
            </a:r>
            <a:r>
              <a:rPr lang="en-IN" sz="2600" dirty="0" smtClean="0">
                <a:solidFill>
                  <a:schemeClr val="bg2">
                    <a:lumMod val="25000"/>
                  </a:schemeClr>
                </a:solidFill>
              </a:rPr>
              <a:t>main objective is to make the correct prediction for a person who is effected by the </a:t>
            </a:r>
            <a:r>
              <a:rPr lang="en-IN" sz="2600" dirty="0" smtClean="0">
                <a:solidFill>
                  <a:schemeClr val="bg2">
                    <a:lumMod val="25000"/>
                  </a:schemeClr>
                </a:solidFill>
              </a:rPr>
              <a:t>disease . As </a:t>
            </a:r>
            <a:r>
              <a:rPr lang="en-IN" sz="2600" dirty="0" smtClean="0">
                <a:solidFill>
                  <a:schemeClr val="bg2">
                    <a:lumMod val="25000"/>
                  </a:schemeClr>
                </a:solidFill>
              </a:rPr>
              <a:t>a result the main emphasis is to avoid  false positive case while predicting.</a:t>
            </a:r>
          </a:p>
          <a:p>
            <a:pPr>
              <a:buNone/>
            </a:pPr>
            <a:endParaRPr lang="en-IN" sz="4400" dirty="0" smtClean="0"/>
          </a:p>
          <a:p>
            <a:endParaRPr lang="en-IN" dirty="0"/>
          </a:p>
        </p:txBody>
      </p:sp>
      <p:sp>
        <p:nvSpPr>
          <p:cNvPr id="4" name="Date Placeholder 3"/>
          <p:cNvSpPr>
            <a:spLocks noGrp="1"/>
          </p:cNvSpPr>
          <p:nvPr>
            <p:ph type="dt" sz="half" idx="10"/>
          </p:nvPr>
        </p:nvSpPr>
        <p:spPr/>
        <p:txBody>
          <a:bodyPr/>
          <a:lstStyle/>
          <a:p>
            <a:fld id="{8BAE7C32-E23E-4F51-AAF7-B027BC2D5278}" type="datetime1">
              <a:rPr lang="en-US" smtClean="0"/>
              <a:t>5/24/2019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53400" cy="1600200"/>
          </a:xfrm>
        </p:spPr>
        <p:txBody>
          <a:bodyPr>
            <a:normAutofit/>
          </a:bodyPr>
          <a:lstStyle/>
          <a:p>
            <a:r>
              <a:rPr lang="en-US" sz="4000" dirty="0" smtClean="0"/>
              <a:t>Model description</a:t>
            </a:r>
            <a:endParaRPr lang="en-IN" sz="4000" dirty="0"/>
          </a:p>
        </p:txBody>
      </p:sp>
      <p:sp>
        <p:nvSpPr>
          <p:cNvPr id="3" name="Content Placeholder 2"/>
          <p:cNvSpPr>
            <a:spLocks noGrp="1"/>
          </p:cNvSpPr>
          <p:nvPr>
            <p:ph idx="1"/>
          </p:nvPr>
        </p:nvSpPr>
        <p:spPr>
          <a:xfrm>
            <a:off x="304800" y="914400"/>
            <a:ext cx="8153400" cy="6172200"/>
          </a:xfrm>
        </p:spPr>
        <p:txBody>
          <a:bodyPr>
            <a:noAutofit/>
          </a:bodyPr>
          <a:lstStyle/>
          <a:p>
            <a:pPr>
              <a:buNone/>
            </a:pPr>
            <a:r>
              <a:rPr lang="en-US" sz="2400" dirty="0" smtClean="0">
                <a:solidFill>
                  <a:schemeClr val="bg2">
                    <a:lumMod val="25000"/>
                  </a:schemeClr>
                </a:solidFill>
              </a:rPr>
              <a:t>The model involves a dataset which contains:</a:t>
            </a:r>
          </a:p>
          <a:p>
            <a:pPr>
              <a:buNone/>
            </a:pPr>
            <a:r>
              <a:rPr lang="en-US" sz="2400" dirty="0" smtClean="0">
                <a:solidFill>
                  <a:schemeClr val="bg2">
                    <a:lumMod val="25000"/>
                  </a:schemeClr>
                </a:solidFill>
              </a:rPr>
              <a:t>	</a:t>
            </a:r>
            <a:r>
              <a:rPr lang="en-US" sz="2400" dirty="0" smtClean="0">
                <a:solidFill>
                  <a:schemeClr val="bg2">
                    <a:lumMod val="25000"/>
                  </a:schemeClr>
                </a:solidFill>
              </a:rPr>
              <a:t>	Independent values(Factors influencing diabetes)</a:t>
            </a:r>
          </a:p>
          <a:p>
            <a:pPr>
              <a:buNone/>
            </a:pPr>
            <a:r>
              <a:rPr lang="en-US" sz="2400" dirty="0" smtClean="0">
                <a:solidFill>
                  <a:schemeClr val="bg2">
                    <a:lumMod val="25000"/>
                  </a:schemeClr>
                </a:solidFill>
              </a:rPr>
              <a:t>	</a:t>
            </a:r>
            <a:r>
              <a:rPr lang="en-US" sz="2400" dirty="0" smtClean="0">
                <a:solidFill>
                  <a:schemeClr val="bg2">
                    <a:lumMod val="25000"/>
                  </a:schemeClr>
                </a:solidFill>
              </a:rPr>
              <a:t>	Dependent values(Output)</a:t>
            </a:r>
          </a:p>
          <a:p>
            <a:pPr>
              <a:buNone/>
            </a:pPr>
            <a:r>
              <a:rPr lang="en-US" sz="2400" dirty="0" smtClean="0">
                <a:solidFill>
                  <a:schemeClr val="bg2">
                    <a:lumMod val="25000"/>
                  </a:schemeClr>
                </a:solidFill>
              </a:rPr>
              <a:t>Model used : Artificial Neural Network(ANN)</a:t>
            </a:r>
          </a:p>
          <a:p>
            <a:pPr>
              <a:buNone/>
            </a:pPr>
            <a:r>
              <a:rPr lang="en-US" sz="2400" b="1" dirty="0" smtClean="0">
                <a:solidFill>
                  <a:schemeClr val="bg2">
                    <a:lumMod val="25000"/>
                  </a:schemeClr>
                </a:solidFill>
              </a:rPr>
              <a:t>Steps:</a:t>
            </a:r>
          </a:p>
          <a:p>
            <a:pPr>
              <a:buNone/>
            </a:pPr>
            <a:r>
              <a:rPr lang="en-US" sz="2400" dirty="0" smtClean="0">
                <a:solidFill>
                  <a:schemeClr val="bg2">
                    <a:lumMod val="25000"/>
                  </a:schemeClr>
                </a:solidFill>
              </a:rPr>
              <a:t>		1.Preprocessing</a:t>
            </a:r>
          </a:p>
          <a:p>
            <a:pPr>
              <a:buNone/>
            </a:pPr>
            <a:r>
              <a:rPr lang="en-US" sz="2400" dirty="0" smtClean="0">
                <a:solidFill>
                  <a:schemeClr val="bg2">
                    <a:lumMod val="25000"/>
                  </a:schemeClr>
                </a:solidFill>
              </a:rPr>
              <a:t>	</a:t>
            </a:r>
            <a:r>
              <a:rPr lang="en-US" sz="2400" dirty="0" smtClean="0">
                <a:solidFill>
                  <a:schemeClr val="bg2">
                    <a:lumMod val="25000"/>
                  </a:schemeClr>
                </a:solidFill>
              </a:rPr>
              <a:t>	2.Training</a:t>
            </a:r>
          </a:p>
          <a:p>
            <a:pPr>
              <a:buNone/>
            </a:pPr>
            <a:r>
              <a:rPr lang="en-US" sz="2400" dirty="0" smtClean="0">
                <a:solidFill>
                  <a:schemeClr val="bg2">
                    <a:lumMod val="25000"/>
                  </a:schemeClr>
                </a:solidFill>
              </a:rPr>
              <a:t>	</a:t>
            </a:r>
            <a:r>
              <a:rPr lang="en-US" sz="2400" dirty="0" smtClean="0">
                <a:solidFill>
                  <a:schemeClr val="bg2">
                    <a:lumMod val="25000"/>
                  </a:schemeClr>
                </a:solidFill>
              </a:rPr>
              <a:t>	3.Testing</a:t>
            </a:r>
          </a:p>
          <a:p>
            <a:pPr>
              <a:buNone/>
            </a:pPr>
            <a:r>
              <a:rPr lang="en-US" sz="2400" dirty="0" smtClean="0">
                <a:solidFill>
                  <a:schemeClr val="bg2">
                    <a:lumMod val="25000"/>
                  </a:schemeClr>
                </a:solidFill>
              </a:rPr>
              <a:t>	</a:t>
            </a:r>
            <a:r>
              <a:rPr lang="en-US" sz="2400" dirty="0" smtClean="0">
                <a:solidFill>
                  <a:schemeClr val="bg2">
                    <a:lumMod val="25000"/>
                  </a:schemeClr>
                </a:solidFill>
              </a:rPr>
              <a:t>	4.Deployment(By using Watson studio)</a:t>
            </a:r>
          </a:p>
          <a:p>
            <a:pPr>
              <a:buNone/>
            </a:pPr>
            <a:r>
              <a:rPr lang="en-US" sz="2400" dirty="0" smtClean="0">
                <a:solidFill>
                  <a:schemeClr val="bg2">
                    <a:lumMod val="25000"/>
                  </a:schemeClr>
                </a:solidFill>
              </a:rPr>
              <a:t>Activation Function :  Sigmoid</a:t>
            </a:r>
          </a:p>
          <a:p>
            <a:pPr>
              <a:buNone/>
            </a:pPr>
            <a:r>
              <a:rPr lang="en-US" sz="2400" dirty="0" smtClean="0">
                <a:solidFill>
                  <a:schemeClr val="bg2">
                    <a:lumMod val="25000"/>
                  </a:schemeClr>
                </a:solidFill>
              </a:rPr>
              <a:t>Loss </a:t>
            </a:r>
            <a:r>
              <a:rPr lang="en-US" sz="2400" dirty="0" smtClean="0">
                <a:solidFill>
                  <a:schemeClr val="bg2">
                    <a:lumMod val="25000"/>
                  </a:schemeClr>
                </a:solidFill>
              </a:rPr>
              <a:t>Function :  </a:t>
            </a:r>
            <a:r>
              <a:rPr lang="en-US" sz="2400" dirty="0" err="1" smtClean="0">
                <a:solidFill>
                  <a:schemeClr val="bg2">
                    <a:lumMod val="25000"/>
                  </a:schemeClr>
                </a:solidFill>
              </a:rPr>
              <a:t>binary_crossentropy</a:t>
            </a:r>
            <a:endParaRPr lang="en-US" sz="2400" dirty="0" smtClean="0">
              <a:solidFill>
                <a:schemeClr val="bg2">
                  <a:lumMod val="25000"/>
                </a:schemeClr>
              </a:solidFill>
            </a:endParaRPr>
          </a:p>
          <a:p>
            <a:pPr>
              <a:buNone/>
            </a:pPr>
            <a:r>
              <a:rPr lang="en-US" sz="2400" dirty="0" smtClean="0">
                <a:solidFill>
                  <a:schemeClr val="bg2">
                    <a:lumMod val="25000"/>
                  </a:schemeClr>
                </a:solidFill>
              </a:rPr>
              <a:t>User Interface is created using  Node -RED</a:t>
            </a:r>
          </a:p>
          <a:p>
            <a:pPr>
              <a:lnSpc>
                <a:spcPct val="120000"/>
              </a:lnSpc>
              <a:buNone/>
            </a:pPr>
            <a:endParaRPr lang="en-US" sz="2400" dirty="0" smtClean="0">
              <a:solidFill>
                <a:schemeClr val="bg2">
                  <a:lumMod val="25000"/>
                </a:schemeClr>
              </a:solidFill>
            </a:endParaRPr>
          </a:p>
          <a:p>
            <a:pPr>
              <a:lnSpc>
                <a:spcPct val="120000"/>
              </a:lnSpc>
              <a:buNone/>
            </a:pPr>
            <a:endParaRPr lang="en-US" sz="2400" dirty="0" smtClean="0">
              <a:solidFill>
                <a:schemeClr val="bg2">
                  <a:lumMod val="25000"/>
                </a:schemeClr>
              </a:solidFill>
            </a:endParaRPr>
          </a:p>
          <a:p>
            <a:pPr>
              <a:lnSpc>
                <a:spcPct val="120000"/>
              </a:lnSpc>
              <a:buNone/>
            </a:pPr>
            <a:r>
              <a:rPr lang="en-US" sz="2400" dirty="0" smtClean="0">
                <a:solidFill>
                  <a:schemeClr val="bg2">
                    <a:lumMod val="25000"/>
                  </a:schemeClr>
                </a:solidFill>
              </a:rPr>
              <a:t>	</a:t>
            </a:r>
            <a:r>
              <a:rPr lang="en-US" sz="2400" dirty="0" smtClean="0">
                <a:solidFill>
                  <a:schemeClr val="bg2">
                    <a:lumMod val="25000"/>
                  </a:schemeClr>
                </a:solidFill>
              </a:rPr>
              <a:t>	</a:t>
            </a:r>
          </a:p>
          <a:p>
            <a:pPr>
              <a:lnSpc>
                <a:spcPct val="170000"/>
              </a:lnSpc>
              <a:buNone/>
            </a:pPr>
            <a:r>
              <a:rPr lang="en-US" sz="2800" dirty="0" smtClean="0">
                <a:solidFill>
                  <a:schemeClr val="bg2">
                    <a:lumMod val="25000"/>
                  </a:schemeClr>
                </a:solidFill>
              </a:rPr>
              <a:t> </a:t>
            </a:r>
            <a:r>
              <a:rPr lang="en-US" sz="2800" dirty="0" smtClean="0">
                <a:solidFill>
                  <a:schemeClr val="bg2">
                    <a:lumMod val="25000"/>
                  </a:schemeClr>
                </a:solidFill>
              </a:rPr>
              <a:t>     </a:t>
            </a:r>
            <a:endParaRPr lang="en-IN" sz="2800" dirty="0">
              <a:solidFill>
                <a:schemeClr val="bg2">
                  <a:lumMod val="25000"/>
                </a:schemeClr>
              </a:solidFill>
            </a:endParaRPr>
          </a:p>
        </p:txBody>
      </p:sp>
      <p:sp>
        <p:nvSpPr>
          <p:cNvPr id="4" name="Date Placeholder 3"/>
          <p:cNvSpPr>
            <a:spLocks noGrp="1"/>
          </p:cNvSpPr>
          <p:nvPr>
            <p:ph type="dt" sz="half" idx="10"/>
          </p:nvPr>
        </p:nvSpPr>
        <p:spPr/>
        <p:txBody>
          <a:bodyPr/>
          <a:lstStyle/>
          <a:p>
            <a:fld id="{B48F3B03-0749-45AB-8275-0E110E92DF76}" type="datetime1">
              <a:rPr lang="en-US" smtClean="0"/>
              <a:t>5/24/2019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972800" cy="1143000"/>
          </a:xfrm>
        </p:spPr>
        <p:txBody>
          <a:bodyPr/>
          <a:lstStyle/>
          <a:p>
            <a:r>
              <a:rPr lang="en-US" dirty="0" smtClean="0"/>
              <a:t>How the model works?</a:t>
            </a:r>
            <a:endParaRPr lang="en-IN" dirty="0"/>
          </a:p>
        </p:txBody>
      </p:sp>
      <p:sp>
        <p:nvSpPr>
          <p:cNvPr id="3" name="Content Placeholder 2"/>
          <p:cNvSpPr>
            <a:spLocks noGrp="1"/>
          </p:cNvSpPr>
          <p:nvPr>
            <p:ph idx="1"/>
          </p:nvPr>
        </p:nvSpPr>
        <p:spPr>
          <a:xfrm>
            <a:off x="381000" y="914400"/>
            <a:ext cx="8153400" cy="5715000"/>
          </a:xfrm>
        </p:spPr>
        <p:txBody>
          <a:bodyPr>
            <a:noAutofit/>
          </a:bodyPr>
          <a:lstStyle/>
          <a:p>
            <a:r>
              <a:rPr lang="en-IN" sz="2400" dirty="0" smtClean="0">
                <a:solidFill>
                  <a:schemeClr val="bg2">
                    <a:lumMod val="25000"/>
                  </a:schemeClr>
                </a:solidFill>
              </a:rPr>
              <a:t>The </a:t>
            </a:r>
            <a:r>
              <a:rPr lang="en-IN" sz="2400" dirty="0" smtClean="0">
                <a:solidFill>
                  <a:schemeClr val="bg2">
                    <a:lumMod val="25000"/>
                  </a:schemeClr>
                </a:solidFill>
              </a:rPr>
              <a:t>user </a:t>
            </a:r>
            <a:r>
              <a:rPr lang="en-IN" sz="2400" dirty="0" smtClean="0">
                <a:solidFill>
                  <a:schemeClr val="bg2">
                    <a:lumMod val="25000"/>
                  </a:schemeClr>
                </a:solidFill>
              </a:rPr>
              <a:t>interface involves a form which need to be filled with the correct information of the patient</a:t>
            </a:r>
            <a:r>
              <a:rPr lang="en-IN" sz="2400" dirty="0" smtClean="0">
                <a:solidFill>
                  <a:schemeClr val="bg2">
                    <a:lumMod val="25000"/>
                  </a:schemeClr>
                </a:solidFill>
              </a:rPr>
              <a:t>.</a:t>
            </a:r>
            <a:r>
              <a:rPr lang="en-IN" sz="2400" dirty="0" smtClean="0">
                <a:solidFill>
                  <a:schemeClr val="bg2">
                    <a:lumMod val="25000"/>
                  </a:schemeClr>
                </a:solidFill>
              </a:rPr>
              <a:t> </a:t>
            </a:r>
          </a:p>
          <a:p>
            <a:r>
              <a:rPr lang="en-IN" sz="2400" dirty="0" smtClean="0">
                <a:solidFill>
                  <a:schemeClr val="bg2">
                    <a:lumMod val="25000"/>
                  </a:schemeClr>
                </a:solidFill>
              </a:rPr>
              <a:t>The information of the patient involve the following </a:t>
            </a:r>
            <a:r>
              <a:rPr lang="en-IN" sz="2400" dirty="0" smtClean="0">
                <a:solidFill>
                  <a:schemeClr val="bg2">
                    <a:lumMod val="25000"/>
                  </a:schemeClr>
                </a:solidFill>
              </a:rPr>
              <a:t>details:</a:t>
            </a:r>
            <a:endParaRPr lang="en-IN" sz="2400" dirty="0" smtClean="0">
              <a:solidFill>
                <a:schemeClr val="bg2">
                  <a:lumMod val="25000"/>
                </a:schemeClr>
              </a:solidFill>
            </a:endParaRPr>
          </a:p>
          <a:p>
            <a:pPr>
              <a:buNone/>
            </a:pPr>
            <a:r>
              <a:rPr lang="en-IN" sz="2400" dirty="0" smtClean="0">
                <a:solidFill>
                  <a:schemeClr val="bg2">
                    <a:lumMod val="25000"/>
                  </a:schemeClr>
                </a:solidFill>
              </a:rPr>
              <a:t>   </a:t>
            </a:r>
            <a:r>
              <a:rPr lang="en-IN" sz="2400" dirty="0" smtClean="0">
                <a:solidFill>
                  <a:schemeClr val="bg2">
                    <a:lumMod val="25000"/>
                  </a:schemeClr>
                </a:solidFill>
              </a:rPr>
              <a:t>		1.Pregnancies</a:t>
            </a:r>
            <a:endParaRPr lang="en-IN" sz="2400" dirty="0" smtClean="0">
              <a:solidFill>
                <a:schemeClr val="bg2">
                  <a:lumMod val="25000"/>
                </a:schemeClr>
              </a:solidFill>
            </a:endParaRPr>
          </a:p>
          <a:p>
            <a:pPr>
              <a:buNone/>
            </a:pPr>
            <a:r>
              <a:rPr lang="en-IN" sz="2400" dirty="0" smtClean="0">
                <a:solidFill>
                  <a:schemeClr val="bg2">
                    <a:lumMod val="25000"/>
                  </a:schemeClr>
                </a:solidFill>
              </a:rPr>
              <a:t>  </a:t>
            </a:r>
            <a:r>
              <a:rPr lang="en-IN" sz="2400" dirty="0" smtClean="0">
                <a:solidFill>
                  <a:schemeClr val="bg2">
                    <a:lumMod val="25000"/>
                  </a:schemeClr>
                </a:solidFill>
              </a:rPr>
              <a:t>		2.Glucose </a:t>
            </a:r>
            <a:r>
              <a:rPr lang="en-IN" sz="2400" dirty="0" smtClean="0">
                <a:solidFill>
                  <a:schemeClr val="bg2">
                    <a:lumMod val="25000"/>
                  </a:schemeClr>
                </a:solidFill>
              </a:rPr>
              <a:t>Level</a:t>
            </a:r>
          </a:p>
          <a:p>
            <a:pPr>
              <a:buNone/>
            </a:pPr>
            <a:r>
              <a:rPr lang="en-IN" sz="2400" dirty="0" smtClean="0">
                <a:solidFill>
                  <a:schemeClr val="bg2">
                    <a:lumMod val="25000"/>
                  </a:schemeClr>
                </a:solidFill>
              </a:rPr>
              <a:t>   </a:t>
            </a:r>
            <a:r>
              <a:rPr lang="en-IN" sz="2400" dirty="0" smtClean="0">
                <a:solidFill>
                  <a:schemeClr val="bg2">
                    <a:lumMod val="25000"/>
                  </a:schemeClr>
                </a:solidFill>
              </a:rPr>
              <a:t>		3.Blood Pressure</a:t>
            </a:r>
          </a:p>
          <a:p>
            <a:pPr>
              <a:buNone/>
            </a:pPr>
            <a:r>
              <a:rPr lang="en-IN" sz="2400" dirty="0" smtClean="0">
                <a:solidFill>
                  <a:schemeClr val="bg2">
                    <a:lumMod val="25000"/>
                  </a:schemeClr>
                </a:solidFill>
              </a:rPr>
              <a:t>  		4.Skin </a:t>
            </a:r>
            <a:r>
              <a:rPr lang="en-IN" sz="2400" dirty="0" smtClean="0">
                <a:solidFill>
                  <a:schemeClr val="bg2">
                    <a:lumMod val="25000"/>
                  </a:schemeClr>
                </a:solidFill>
              </a:rPr>
              <a:t>Thickness</a:t>
            </a:r>
          </a:p>
          <a:p>
            <a:pPr>
              <a:buNone/>
            </a:pPr>
            <a:r>
              <a:rPr lang="en-IN" sz="2400" dirty="0" smtClean="0">
                <a:solidFill>
                  <a:schemeClr val="bg2">
                    <a:lumMod val="25000"/>
                  </a:schemeClr>
                </a:solidFill>
              </a:rPr>
              <a:t>   		5.Insulin </a:t>
            </a:r>
            <a:r>
              <a:rPr lang="en-IN" sz="2400" dirty="0" smtClean="0">
                <a:solidFill>
                  <a:schemeClr val="bg2">
                    <a:lumMod val="25000"/>
                  </a:schemeClr>
                </a:solidFill>
              </a:rPr>
              <a:t>Level</a:t>
            </a:r>
          </a:p>
          <a:p>
            <a:pPr>
              <a:buNone/>
            </a:pPr>
            <a:r>
              <a:rPr lang="en-IN" sz="2400" dirty="0" smtClean="0">
                <a:solidFill>
                  <a:schemeClr val="bg2">
                    <a:lumMod val="25000"/>
                  </a:schemeClr>
                </a:solidFill>
              </a:rPr>
              <a:t>   </a:t>
            </a:r>
            <a:r>
              <a:rPr lang="en-IN" sz="2400" dirty="0" smtClean="0">
                <a:solidFill>
                  <a:schemeClr val="bg2">
                    <a:lumMod val="25000"/>
                  </a:schemeClr>
                </a:solidFill>
              </a:rPr>
              <a:t>		6.Body </a:t>
            </a:r>
            <a:r>
              <a:rPr lang="en-IN" sz="2400" dirty="0" smtClean="0">
                <a:solidFill>
                  <a:schemeClr val="bg2">
                    <a:lumMod val="25000"/>
                  </a:schemeClr>
                </a:solidFill>
              </a:rPr>
              <a:t>Mass Index(BMI)</a:t>
            </a:r>
          </a:p>
          <a:p>
            <a:pPr>
              <a:buNone/>
            </a:pPr>
            <a:r>
              <a:rPr lang="en-IN" sz="2400" dirty="0" smtClean="0">
                <a:solidFill>
                  <a:schemeClr val="bg2">
                    <a:lumMod val="25000"/>
                  </a:schemeClr>
                </a:solidFill>
              </a:rPr>
              <a:t>   </a:t>
            </a:r>
            <a:r>
              <a:rPr lang="en-IN" sz="2400" dirty="0" smtClean="0">
                <a:solidFill>
                  <a:schemeClr val="bg2">
                    <a:lumMod val="25000"/>
                  </a:schemeClr>
                </a:solidFill>
              </a:rPr>
              <a:t>		7.Diabetes </a:t>
            </a:r>
            <a:r>
              <a:rPr lang="en-IN" sz="2400" dirty="0" smtClean="0">
                <a:solidFill>
                  <a:schemeClr val="bg2">
                    <a:lumMod val="25000"/>
                  </a:schemeClr>
                </a:solidFill>
              </a:rPr>
              <a:t>Pedigree Function</a:t>
            </a:r>
          </a:p>
          <a:p>
            <a:pPr>
              <a:buNone/>
            </a:pPr>
            <a:r>
              <a:rPr lang="en-IN" sz="2400" dirty="0" smtClean="0">
                <a:solidFill>
                  <a:schemeClr val="bg2">
                    <a:lumMod val="25000"/>
                  </a:schemeClr>
                </a:solidFill>
              </a:rPr>
              <a:t>   </a:t>
            </a:r>
            <a:r>
              <a:rPr lang="en-IN" sz="2400" dirty="0" smtClean="0">
                <a:solidFill>
                  <a:schemeClr val="bg2">
                    <a:lumMod val="25000"/>
                  </a:schemeClr>
                </a:solidFill>
              </a:rPr>
              <a:t>		8.Age</a:t>
            </a:r>
            <a:endParaRPr lang="en-IN" sz="2400" dirty="0" smtClean="0">
              <a:solidFill>
                <a:schemeClr val="bg2">
                  <a:lumMod val="25000"/>
                </a:schemeClr>
              </a:solidFill>
            </a:endParaRPr>
          </a:p>
          <a:p>
            <a:pPr>
              <a:buNone/>
            </a:pPr>
            <a:r>
              <a:rPr lang="en-IN" sz="2400" dirty="0" smtClean="0">
                <a:solidFill>
                  <a:schemeClr val="bg2">
                    <a:lumMod val="25000"/>
                  </a:schemeClr>
                </a:solidFill>
              </a:rPr>
              <a:t> </a:t>
            </a:r>
            <a:r>
              <a:rPr lang="en-IN" sz="2400" dirty="0" smtClean="0">
                <a:solidFill>
                  <a:schemeClr val="bg2">
                    <a:lumMod val="25000"/>
                  </a:schemeClr>
                </a:solidFill>
              </a:rPr>
              <a:t>The </a:t>
            </a:r>
            <a:r>
              <a:rPr lang="en-IN" sz="2400" dirty="0" smtClean="0">
                <a:solidFill>
                  <a:schemeClr val="bg2">
                    <a:lumMod val="25000"/>
                  </a:schemeClr>
                </a:solidFill>
              </a:rPr>
              <a:t>predicted output </a:t>
            </a:r>
            <a:r>
              <a:rPr lang="en-IN" sz="2400" dirty="0" smtClean="0">
                <a:solidFill>
                  <a:schemeClr val="bg2">
                    <a:lumMod val="25000"/>
                  </a:schemeClr>
                </a:solidFill>
              </a:rPr>
              <a:t>will be </a:t>
            </a:r>
            <a:r>
              <a:rPr lang="en-IN" sz="2400" dirty="0" smtClean="0">
                <a:solidFill>
                  <a:schemeClr val="bg2">
                    <a:lumMod val="25000"/>
                  </a:schemeClr>
                </a:solidFill>
              </a:rPr>
              <a:t>displayed to the patient which </a:t>
            </a:r>
            <a:r>
              <a:rPr lang="en-IN" sz="2400" dirty="0" smtClean="0">
                <a:solidFill>
                  <a:schemeClr val="bg2">
                    <a:lumMod val="25000"/>
                  </a:schemeClr>
                </a:solidFill>
              </a:rPr>
              <a:t>says the status of </a:t>
            </a:r>
            <a:r>
              <a:rPr lang="en-IN" sz="2400" dirty="0" smtClean="0">
                <a:solidFill>
                  <a:schemeClr val="bg2">
                    <a:lumMod val="25000"/>
                  </a:schemeClr>
                </a:solidFill>
              </a:rPr>
              <a:t>the disease that is if he/she is diabetic or not.</a:t>
            </a:r>
            <a:endParaRPr lang="en-IN" sz="2400" dirty="0">
              <a:solidFill>
                <a:schemeClr val="bg2">
                  <a:lumMod val="25000"/>
                </a:schemeClr>
              </a:solidFill>
            </a:endParaRPr>
          </a:p>
        </p:txBody>
      </p:sp>
      <p:sp>
        <p:nvSpPr>
          <p:cNvPr id="4" name="Date Placeholder 3"/>
          <p:cNvSpPr>
            <a:spLocks noGrp="1"/>
          </p:cNvSpPr>
          <p:nvPr>
            <p:ph type="dt" sz="half" idx="10"/>
          </p:nvPr>
        </p:nvSpPr>
        <p:spPr/>
        <p:txBody>
          <a:bodyPr/>
          <a:lstStyle/>
          <a:p>
            <a:fld id="{A0F1FECF-F517-4618-8C4E-59C75D0541B7}" type="datetime1">
              <a:rPr lang="en-US" smtClean="0"/>
              <a:t>5/24/2019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output</a:t>
            </a:r>
            <a:endParaRPr lang="en-IN" dirty="0"/>
          </a:p>
        </p:txBody>
      </p:sp>
      <p:sp>
        <p:nvSpPr>
          <p:cNvPr id="4" name="Date Placeholder 3"/>
          <p:cNvSpPr>
            <a:spLocks noGrp="1"/>
          </p:cNvSpPr>
          <p:nvPr>
            <p:ph type="dt" sz="half" idx="10"/>
          </p:nvPr>
        </p:nvSpPr>
        <p:spPr/>
        <p:txBody>
          <a:bodyPr/>
          <a:lstStyle/>
          <a:p>
            <a:fld id="{E566C369-412F-47A5-B94D-76E9E6AFFD60}" type="datetime1">
              <a:rPr lang="en-US" smtClean="0"/>
              <a:pPr/>
              <a:t>5/25/2019</a:t>
            </a:fld>
            <a:endParaRPr lang="en-US"/>
          </a:p>
        </p:txBody>
      </p:sp>
      <p:pic>
        <p:nvPicPr>
          <p:cNvPr id="9" name="Picture 8" descr="Screenshot (150).png"/>
          <p:cNvPicPr/>
          <p:nvPr/>
        </p:nvPicPr>
        <p:blipFill>
          <a:blip r:embed="rId2"/>
          <a:stretch>
            <a:fillRect/>
          </a:stretch>
        </p:blipFill>
        <p:spPr>
          <a:xfrm>
            <a:off x="1706245" y="1585912"/>
            <a:ext cx="5731510" cy="3686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8C639E1F-5093-4CF6-9691-9603031BCD9F}" type="datetime1">
              <a:rPr lang="en-US" smtClean="0"/>
              <a:t>5/25/2019</a:t>
            </a:fld>
            <a:endParaRPr lang="en-US"/>
          </a:p>
        </p:txBody>
      </p:sp>
      <p:pic>
        <p:nvPicPr>
          <p:cNvPr id="14338" name="Picture 2" descr="https://lh3.googleusercontent.com/-SeIa5vhXL-s/XOjHOrrFZuI/AAAAAAAAFA8/Q7qr0PxQSiQMC5v_Yj2Wn4WAvu1XvVdRgCK8BGAs/s512/Screenshot%2B%2528256%2529.png"/>
          <p:cNvPicPr>
            <a:picLocks noChangeAspect="1" noChangeArrowheads="1"/>
          </p:cNvPicPr>
          <p:nvPr/>
        </p:nvPicPr>
        <p:blipFill>
          <a:blip r:embed="rId2"/>
          <a:srcRect/>
          <a:stretch>
            <a:fillRect/>
          </a:stretch>
        </p:blipFill>
        <p:spPr bwMode="auto">
          <a:xfrm>
            <a:off x="2133600" y="2057400"/>
            <a:ext cx="5410200" cy="3886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nSpc>
                <a:spcPct val="150000"/>
              </a:lnSpc>
              <a:buNone/>
            </a:pPr>
            <a:r>
              <a:rPr lang="en-IN" sz="2400" dirty="0" smtClean="0"/>
              <a:t>     </a:t>
            </a:r>
            <a:r>
              <a:rPr lang="en-IN" sz="2400" dirty="0" smtClean="0">
                <a:solidFill>
                  <a:schemeClr val="bg2">
                    <a:lumMod val="25000"/>
                  </a:schemeClr>
                </a:solidFill>
              </a:rPr>
              <a:t>So</a:t>
            </a:r>
            <a:r>
              <a:rPr lang="en-IN" sz="2400" dirty="0" smtClean="0">
                <a:solidFill>
                  <a:schemeClr val="bg2">
                    <a:lumMod val="25000"/>
                  </a:schemeClr>
                </a:solidFill>
              </a:rPr>
              <a:t>, with the help of Artificial Neural Network(ANN) and python programming we are able to deploy the model where node red is the development tool in the IBM Cloud and are able to predict the Diabetes Mellitus in an </a:t>
            </a:r>
            <a:r>
              <a:rPr lang="en-IN" sz="2400" dirty="0" smtClean="0">
                <a:solidFill>
                  <a:schemeClr val="bg2">
                    <a:lumMod val="25000"/>
                  </a:schemeClr>
                </a:solidFill>
              </a:rPr>
              <a:t>individual  with high accuracy and less false positive rate.</a:t>
            </a:r>
            <a:endParaRPr lang="en-IN" sz="2400" dirty="0" smtClean="0">
              <a:solidFill>
                <a:schemeClr val="bg2">
                  <a:lumMod val="25000"/>
                </a:schemeClr>
              </a:solidFill>
            </a:endParaRPr>
          </a:p>
          <a:p>
            <a:pPr>
              <a:buNone/>
            </a:pPr>
            <a:endParaRPr lang="en-IN" dirty="0"/>
          </a:p>
        </p:txBody>
      </p:sp>
      <p:sp>
        <p:nvSpPr>
          <p:cNvPr id="4" name="Date Placeholder 3"/>
          <p:cNvSpPr>
            <a:spLocks noGrp="1"/>
          </p:cNvSpPr>
          <p:nvPr>
            <p:ph type="dt" sz="half" idx="10"/>
          </p:nvPr>
        </p:nvSpPr>
        <p:spPr/>
        <p:txBody>
          <a:bodyPr/>
          <a:lstStyle/>
          <a:p>
            <a:fld id="{BFB55995-83DC-452C-81C5-AA99D49C47B5}" type="datetime1">
              <a:rPr lang="en-US" smtClean="0"/>
              <a:t>5/24/2019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198</Words>
  <Application>Microsoft Office PowerPoint</Application>
  <PresentationFormat>On-screen Show (4:3)</PresentationFormat>
  <Paragraphs>59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PREDICTION OF DIABETES MELLITUS </vt:lpstr>
      <vt:lpstr>What is diabetes?</vt:lpstr>
      <vt:lpstr>Problem Statement</vt:lpstr>
      <vt:lpstr>Model description</vt:lpstr>
      <vt:lpstr>How the model works?</vt:lpstr>
      <vt:lpstr>output</vt:lpstr>
      <vt:lpstr>Slide 7</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MELLITUS</dc:title>
  <dc:creator>Sony</dc:creator>
  <cp:lastModifiedBy>Sony</cp:lastModifiedBy>
  <cp:revision>11</cp:revision>
  <dcterms:created xsi:type="dcterms:W3CDTF">2006-08-16T00:00:00Z</dcterms:created>
  <dcterms:modified xsi:type="dcterms:W3CDTF">2019-05-25T04:47:34Z</dcterms:modified>
</cp:coreProperties>
</file>