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6" r:id="rId1"/>
  </p:sldMasterIdLst>
  <p:sldIdLst>
    <p:sldId id="256" r:id="rId2"/>
    <p:sldId id="264" r:id="rId3"/>
    <p:sldId id="257" r:id="rId4"/>
    <p:sldId id="262" r:id="rId5"/>
    <p:sldId id="263" r:id="rId6"/>
    <p:sldId id="265" r:id="rId7"/>
    <p:sldId id="266" r:id="rId8"/>
    <p:sldId id="258"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hyperlink" Target="https://en.wikipedia.org/wiki/Feedforward_neural_networks" TargetMode="External"/><Relationship Id="rId7" Type="http://schemas.openxmlformats.org/officeDocument/2006/relationships/image" Target="../media/image5.png"/><Relationship Id="rId2" Type="http://schemas.openxmlformats.org/officeDocument/2006/relationships/hyperlink" Target="https://en.wikipedia.org/wiki/Directed_graph" TargetMode="External"/><Relationship Id="rId1" Type="http://schemas.openxmlformats.org/officeDocument/2006/relationships/hyperlink" Target="https://en.wikipedia.org/wiki/Artificial_neural_network" TargetMode="Externa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hyperlink" Target="https://en.wikipedia.org/wiki/Artificial_neuron" TargetMode="External"/><Relationship Id="rId9" Type="http://schemas.openxmlformats.org/officeDocument/2006/relationships/image" Target="../media/image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en.wikipedia.org/wiki/Artificial_neural_network" TargetMode="External"/><Relationship Id="rId7" Type="http://schemas.openxmlformats.org/officeDocument/2006/relationships/hyperlink" Target="https://en.wikipedia.org/wiki/Feedforward_neural_networks" TargetMode="External"/><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hyperlink" Target="https://en.wikipedia.org/wiki/Artificial_neuron" TargetMode="External"/><Relationship Id="rId4" Type="http://schemas.openxmlformats.org/officeDocument/2006/relationships/hyperlink" Target="https://en.wikipedia.org/wiki/Directed_graph" TargetMode="External"/><Relationship Id="rId9"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21EAF4-F95E-415B-9345-F704C7D55244}"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51C2110-2C71-4B3E-95B5-F6DE65355B7F}">
      <dgm:prSet/>
      <dgm:spPr/>
      <dgm:t>
        <a:bodyPr/>
        <a:lstStyle/>
        <a:p>
          <a:pPr>
            <a:lnSpc>
              <a:spcPct val="100000"/>
            </a:lnSpc>
            <a:defRPr cap="all"/>
          </a:pPr>
          <a:r>
            <a:rPr lang="en-US" b="0" i="0" dirty="0"/>
            <a:t>A </a:t>
          </a:r>
          <a:r>
            <a:rPr lang="en-US" b="1" i="0" dirty="0"/>
            <a:t>recurrent neural network</a:t>
          </a:r>
          <a:r>
            <a:rPr lang="en-US" b="0" i="0" dirty="0"/>
            <a:t> (</a:t>
          </a:r>
          <a:r>
            <a:rPr lang="en-US" b="1" i="0" dirty="0"/>
            <a:t>RNN</a:t>
          </a:r>
          <a:r>
            <a:rPr lang="en-US" b="0" i="0" dirty="0"/>
            <a:t>) is a class of</a:t>
          </a:r>
          <a:r>
            <a:rPr lang="en-US" b="0" i="0" u="none" dirty="0"/>
            <a:t> </a:t>
          </a:r>
          <a:r>
            <a:rPr lang="en-US" b="0" i="0" u="none" dirty="0">
              <a:hlinkClick xmlns:r="http://schemas.openxmlformats.org/officeDocument/2006/relationships" r:id="rId1"/>
            </a:rPr>
            <a:t>artificial  neural network</a:t>
          </a:r>
          <a:r>
            <a:rPr lang="en-US" b="0" i="0" dirty="0"/>
            <a:t> where connections between nodes form a </a:t>
          </a:r>
          <a:r>
            <a:rPr lang="en-US" b="0" i="0" dirty="0">
              <a:hlinkClick xmlns:r="http://schemas.openxmlformats.org/officeDocument/2006/relationships" r:id="rId2"/>
            </a:rPr>
            <a:t>directed graph</a:t>
          </a:r>
          <a:r>
            <a:rPr lang="en-US" b="0" i="0" dirty="0"/>
            <a:t> along a temporal sequence.</a:t>
          </a:r>
          <a:endParaRPr lang="en-US" dirty="0"/>
        </a:p>
      </dgm:t>
    </dgm:pt>
    <dgm:pt modelId="{FFC68D09-0119-4C64-A4A9-31147AA2D22F}" type="parTrans" cxnId="{651E5D36-B218-4D86-B104-0F1F2AB05061}">
      <dgm:prSet/>
      <dgm:spPr/>
      <dgm:t>
        <a:bodyPr/>
        <a:lstStyle/>
        <a:p>
          <a:endParaRPr lang="en-US"/>
        </a:p>
      </dgm:t>
    </dgm:pt>
    <dgm:pt modelId="{E8DA4B89-D3FB-4BC8-998B-500CFC09CF86}" type="sibTrans" cxnId="{651E5D36-B218-4D86-B104-0F1F2AB05061}">
      <dgm:prSet/>
      <dgm:spPr/>
      <dgm:t>
        <a:bodyPr/>
        <a:lstStyle/>
        <a:p>
          <a:endParaRPr lang="en-US"/>
        </a:p>
      </dgm:t>
    </dgm:pt>
    <dgm:pt modelId="{540AE630-7430-470B-8673-AA911CBD4341}">
      <dgm:prSet/>
      <dgm:spPr/>
      <dgm:t>
        <a:bodyPr/>
        <a:lstStyle/>
        <a:p>
          <a:pPr>
            <a:lnSpc>
              <a:spcPct val="100000"/>
            </a:lnSpc>
            <a:defRPr cap="all"/>
          </a:pPr>
          <a:r>
            <a:rPr lang="en-US" b="0" i="0"/>
            <a:t>Unlike </a:t>
          </a:r>
          <a:r>
            <a:rPr lang="en-US" b="0" i="0">
              <a:hlinkClick xmlns:r="http://schemas.openxmlformats.org/officeDocument/2006/relationships" r:id="rId3"/>
            </a:rPr>
            <a:t>feed forward neural networks</a:t>
          </a:r>
          <a:r>
            <a:rPr lang="en-US" b="0" i="0"/>
            <a:t>, RNNs can use their internal state (memory) to process sequences of inputs. </a:t>
          </a:r>
          <a:endParaRPr lang="en-US"/>
        </a:p>
      </dgm:t>
    </dgm:pt>
    <dgm:pt modelId="{A27EF102-606B-4491-BB9E-3B53A35E4389}" type="parTrans" cxnId="{28D51CC2-9B91-403A-8C9C-35FB9E036BD1}">
      <dgm:prSet/>
      <dgm:spPr/>
      <dgm:t>
        <a:bodyPr/>
        <a:lstStyle/>
        <a:p>
          <a:endParaRPr lang="en-US"/>
        </a:p>
      </dgm:t>
    </dgm:pt>
    <dgm:pt modelId="{CE7812D7-BF2A-475B-BACB-1581B52E5AB7}" type="sibTrans" cxnId="{28D51CC2-9B91-403A-8C9C-35FB9E036BD1}">
      <dgm:prSet/>
      <dgm:spPr/>
      <dgm:t>
        <a:bodyPr/>
        <a:lstStyle/>
        <a:p>
          <a:endParaRPr lang="en-US"/>
        </a:p>
      </dgm:t>
    </dgm:pt>
    <dgm:pt modelId="{C941063A-2661-4C68-8CDF-B3470D05A423}">
      <dgm:prSet/>
      <dgm:spPr/>
      <dgm:t>
        <a:bodyPr/>
        <a:lstStyle/>
        <a:p>
          <a:pPr>
            <a:lnSpc>
              <a:spcPct val="100000"/>
            </a:lnSpc>
            <a:defRPr cap="all"/>
          </a:pPr>
          <a:r>
            <a:rPr lang="en-US" b="0" i="0"/>
            <a:t>Basic RNNs are a network of </a:t>
          </a:r>
          <a:r>
            <a:rPr lang="en-US" b="0" i="0">
              <a:hlinkClick xmlns:r="http://schemas.openxmlformats.org/officeDocument/2006/relationships" r:id="rId4"/>
            </a:rPr>
            <a:t>neuron-like</a:t>
          </a:r>
          <a:r>
            <a:rPr lang="en-US" b="0" i="0"/>
            <a:t> nodes organized into successive "layers", each node in a given layer is connected with a </a:t>
          </a:r>
          <a:r>
            <a:rPr lang="en-US" b="0" i="0">
              <a:hlinkClick xmlns:r="http://schemas.openxmlformats.org/officeDocument/2006/relationships" r:id="rId2"/>
            </a:rPr>
            <a:t>directed (one-way) connection</a:t>
          </a:r>
          <a:r>
            <a:rPr lang="en-US" b="0" i="0"/>
            <a:t> to every other node in the next successive layer.</a:t>
          </a:r>
          <a:endParaRPr lang="en-US"/>
        </a:p>
      </dgm:t>
    </dgm:pt>
    <dgm:pt modelId="{956B0027-268E-4E47-9E7E-10EB4DE52BD9}" type="parTrans" cxnId="{6A2B5AFF-2525-4421-8EC0-D19CCE24A721}">
      <dgm:prSet/>
      <dgm:spPr/>
      <dgm:t>
        <a:bodyPr/>
        <a:lstStyle/>
        <a:p>
          <a:endParaRPr lang="en-US"/>
        </a:p>
      </dgm:t>
    </dgm:pt>
    <dgm:pt modelId="{FDB016BF-EBFF-41EC-BBBE-A32AD92A5C10}" type="sibTrans" cxnId="{6A2B5AFF-2525-4421-8EC0-D19CCE24A721}">
      <dgm:prSet/>
      <dgm:spPr/>
      <dgm:t>
        <a:bodyPr/>
        <a:lstStyle/>
        <a:p>
          <a:endParaRPr lang="en-US"/>
        </a:p>
      </dgm:t>
    </dgm:pt>
    <dgm:pt modelId="{FE8DB821-D4CC-4E1E-9D54-3864A10839DC}" type="pres">
      <dgm:prSet presAssocID="{3A21EAF4-F95E-415B-9345-F704C7D55244}" presName="root" presStyleCnt="0">
        <dgm:presLayoutVars>
          <dgm:dir/>
          <dgm:resizeHandles val="exact"/>
        </dgm:presLayoutVars>
      </dgm:prSet>
      <dgm:spPr/>
    </dgm:pt>
    <dgm:pt modelId="{5834B8BF-F809-4D65-99C2-F96A58A8843F}" type="pres">
      <dgm:prSet presAssocID="{F51C2110-2C71-4B3E-95B5-F6DE65355B7F}" presName="compNode" presStyleCnt="0"/>
      <dgm:spPr/>
    </dgm:pt>
    <dgm:pt modelId="{80F6604C-B71A-4C61-ADF8-2F7E5BB964B1}" type="pres">
      <dgm:prSet presAssocID="{F51C2110-2C71-4B3E-95B5-F6DE65355B7F}" presName="iconBgRect" presStyleLbl="bgShp" presStyleIdx="0" presStyleCnt="3"/>
      <dgm:spPr/>
    </dgm:pt>
    <dgm:pt modelId="{93E83FC9-C53B-4556-BAC9-F66AAB7E22FD}" type="pres">
      <dgm:prSet presAssocID="{F51C2110-2C71-4B3E-95B5-F6DE65355B7F}" presName="iconRect" presStyleLbl="node1" presStyleIdx="0"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00EBF147-17DF-4E84-969C-47CB2FB8F71F}" type="pres">
      <dgm:prSet presAssocID="{F51C2110-2C71-4B3E-95B5-F6DE65355B7F}" presName="spaceRect" presStyleCnt="0"/>
      <dgm:spPr/>
    </dgm:pt>
    <dgm:pt modelId="{C7BADF22-E57D-4012-A854-CEAA2F626DF0}" type="pres">
      <dgm:prSet presAssocID="{F51C2110-2C71-4B3E-95B5-F6DE65355B7F}" presName="textRect" presStyleLbl="revTx" presStyleIdx="0" presStyleCnt="3">
        <dgm:presLayoutVars>
          <dgm:chMax val="1"/>
          <dgm:chPref val="1"/>
        </dgm:presLayoutVars>
      </dgm:prSet>
      <dgm:spPr/>
    </dgm:pt>
    <dgm:pt modelId="{96D8F263-DCBB-4521-951C-99444815E34D}" type="pres">
      <dgm:prSet presAssocID="{E8DA4B89-D3FB-4BC8-998B-500CFC09CF86}" presName="sibTrans" presStyleCnt="0"/>
      <dgm:spPr/>
    </dgm:pt>
    <dgm:pt modelId="{5E440302-8FB1-4D9E-BD65-7242E750BF10}" type="pres">
      <dgm:prSet presAssocID="{540AE630-7430-470B-8673-AA911CBD4341}" presName="compNode" presStyleCnt="0"/>
      <dgm:spPr/>
    </dgm:pt>
    <dgm:pt modelId="{881EFB3A-28A2-411D-9D3E-EA8029FDF4BF}" type="pres">
      <dgm:prSet presAssocID="{540AE630-7430-470B-8673-AA911CBD4341}" presName="iconBgRect" presStyleLbl="bgShp" presStyleIdx="1" presStyleCnt="3"/>
      <dgm:spPr/>
    </dgm:pt>
    <dgm:pt modelId="{CC5CAF3E-E3A7-45D3-BBD0-B808D6534F01}" type="pres">
      <dgm:prSet presAssocID="{540AE630-7430-470B-8673-AA911CBD4341}" presName="iconRect" presStyleLbl="node1" presStyleIdx="1"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in"/>
        </a:ext>
      </dgm:extLst>
    </dgm:pt>
    <dgm:pt modelId="{52D7A48F-6860-461E-AE7E-8CBC1086E4C5}" type="pres">
      <dgm:prSet presAssocID="{540AE630-7430-470B-8673-AA911CBD4341}" presName="spaceRect" presStyleCnt="0"/>
      <dgm:spPr/>
    </dgm:pt>
    <dgm:pt modelId="{1BFFAF0A-6651-48EA-8652-AFCCCE236466}" type="pres">
      <dgm:prSet presAssocID="{540AE630-7430-470B-8673-AA911CBD4341}" presName="textRect" presStyleLbl="revTx" presStyleIdx="1" presStyleCnt="3">
        <dgm:presLayoutVars>
          <dgm:chMax val="1"/>
          <dgm:chPref val="1"/>
        </dgm:presLayoutVars>
      </dgm:prSet>
      <dgm:spPr/>
    </dgm:pt>
    <dgm:pt modelId="{288ECADB-3868-4221-A142-F733E83FCEE1}" type="pres">
      <dgm:prSet presAssocID="{CE7812D7-BF2A-475B-BACB-1581B52E5AB7}" presName="sibTrans" presStyleCnt="0"/>
      <dgm:spPr/>
    </dgm:pt>
    <dgm:pt modelId="{063AFDE2-DE47-4F8D-A59E-235504D78289}" type="pres">
      <dgm:prSet presAssocID="{C941063A-2661-4C68-8CDF-B3470D05A423}" presName="compNode" presStyleCnt="0"/>
      <dgm:spPr/>
    </dgm:pt>
    <dgm:pt modelId="{F8F7E7DF-A3DC-4B03-842F-84B91D2E619E}" type="pres">
      <dgm:prSet presAssocID="{C941063A-2661-4C68-8CDF-B3470D05A423}" presName="iconBgRect" presStyleLbl="bgShp" presStyleIdx="2" presStyleCnt="3"/>
      <dgm:spPr/>
    </dgm:pt>
    <dgm:pt modelId="{2195BDA3-2885-4742-B500-A50C20936874}" type="pres">
      <dgm:prSet presAssocID="{C941063A-2661-4C68-8CDF-B3470D05A423}" presName="iconRect" presStyleLbl="node1" presStyleIdx="2" presStyleCnt="3"/>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73624284-0270-4A07-8237-E5BAA4E6C3E1}" type="pres">
      <dgm:prSet presAssocID="{C941063A-2661-4C68-8CDF-B3470D05A423}" presName="spaceRect" presStyleCnt="0"/>
      <dgm:spPr/>
    </dgm:pt>
    <dgm:pt modelId="{12795254-7BB8-4A8D-8D66-192FAA7BB98F}" type="pres">
      <dgm:prSet presAssocID="{C941063A-2661-4C68-8CDF-B3470D05A423}" presName="textRect" presStyleLbl="revTx" presStyleIdx="2" presStyleCnt="3">
        <dgm:presLayoutVars>
          <dgm:chMax val="1"/>
          <dgm:chPref val="1"/>
        </dgm:presLayoutVars>
      </dgm:prSet>
      <dgm:spPr/>
    </dgm:pt>
  </dgm:ptLst>
  <dgm:cxnLst>
    <dgm:cxn modelId="{4123EE05-2407-4903-8B07-E6C1CAFE2E9B}" type="presOf" srcId="{540AE630-7430-470B-8673-AA911CBD4341}" destId="{1BFFAF0A-6651-48EA-8652-AFCCCE236466}" srcOrd="0" destOrd="0" presId="urn:microsoft.com/office/officeart/2018/5/layout/IconCircleLabelList"/>
    <dgm:cxn modelId="{2E57160F-A537-4496-8F93-23EE80C3CF80}" type="presOf" srcId="{C941063A-2661-4C68-8CDF-B3470D05A423}" destId="{12795254-7BB8-4A8D-8D66-192FAA7BB98F}" srcOrd="0" destOrd="0" presId="urn:microsoft.com/office/officeart/2018/5/layout/IconCircleLabelList"/>
    <dgm:cxn modelId="{88E4EF1E-9869-416F-A6F2-0A0CF1105A41}" type="presOf" srcId="{3A21EAF4-F95E-415B-9345-F704C7D55244}" destId="{FE8DB821-D4CC-4E1E-9D54-3864A10839DC}" srcOrd="0" destOrd="0" presId="urn:microsoft.com/office/officeart/2018/5/layout/IconCircleLabelList"/>
    <dgm:cxn modelId="{651E5D36-B218-4D86-B104-0F1F2AB05061}" srcId="{3A21EAF4-F95E-415B-9345-F704C7D55244}" destId="{F51C2110-2C71-4B3E-95B5-F6DE65355B7F}" srcOrd="0" destOrd="0" parTransId="{FFC68D09-0119-4C64-A4A9-31147AA2D22F}" sibTransId="{E8DA4B89-D3FB-4BC8-998B-500CFC09CF86}"/>
    <dgm:cxn modelId="{3FFDE571-C571-4494-8923-3DD25CDE8730}" type="presOf" srcId="{F51C2110-2C71-4B3E-95B5-F6DE65355B7F}" destId="{C7BADF22-E57D-4012-A854-CEAA2F626DF0}" srcOrd="0" destOrd="0" presId="urn:microsoft.com/office/officeart/2018/5/layout/IconCircleLabelList"/>
    <dgm:cxn modelId="{28D51CC2-9B91-403A-8C9C-35FB9E036BD1}" srcId="{3A21EAF4-F95E-415B-9345-F704C7D55244}" destId="{540AE630-7430-470B-8673-AA911CBD4341}" srcOrd="1" destOrd="0" parTransId="{A27EF102-606B-4491-BB9E-3B53A35E4389}" sibTransId="{CE7812D7-BF2A-475B-BACB-1581B52E5AB7}"/>
    <dgm:cxn modelId="{6A2B5AFF-2525-4421-8EC0-D19CCE24A721}" srcId="{3A21EAF4-F95E-415B-9345-F704C7D55244}" destId="{C941063A-2661-4C68-8CDF-B3470D05A423}" srcOrd="2" destOrd="0" parTransId="{956B0027-268E-4E47-9E7E-10EB4DE52BD9}" sibTransId="{FDB016BF-EBFF-41EC-BBBE-A32AD92A5C10}"/>
    <dgm:cxn modelId="{AFE07398-F4BE-4A3F-8321-D475681F41D1}" type="presParOf" srcId="{FE8DB821-D4CC-4E1E-9D54-3864A10839DC}" destId="{5834B8BF-F809-4D65-99C2-F96A58A8843F}" srcOrd="0" destOrd="0" presId="urn:microsoft.com/office/officeart/2018/5/layout/IconCircleLabelList"/>
    <dgm:cxn modelId="{AF2FBD54-EE1C-4FB2-B0D2-7A3C4F09A282}" type="presParOf" srcId="{5834B8BF-F809-4D65-99C2-F96A58A8843F}" destId="{80F6604C-B71A-4C61-ADF8-2F7E5BB964B1}" srcOrd="0" destOrd="0" presId="urn:microsoft.com/office/officeart/2018/5/layout/IconCircleLabelList"/>
    <dgm:cxn modelId="{9D1A6038-A92D-40F4-ABF7-84E918523F5C}" type="presParOf" srcId="{5834B8BF-F809-4D65-99C2-F96A58A8843F}" destId="{93E83FC9-C53B-4556-BAC9-F66AAB7E22FD}" srcOrd="1" destOrd="0" presId="urn:microsoft.com/office/officeart/2018/5/layout/IconCircleLabelList"/>
    <dgm:cxn modelId="{B3FF8D76-B1E3-4A8A-9E66-27899D2C2353}" type="presParOf" srcId="{5834B8BF-F809-4D65-99C2-F96A58A8843F}" destId="{00EBF147-17DF-4E84-969C-47CB2FB8F71F}" srcOrd="2" destOrd="0" presId="urn:microsoft.com/office/officeart/2018/5/layout/IconCircleLabelList"/>
    <dgm:cxn modelId="{0DD11008-72CE-4C03-BA5E-90778C35FFC5}" type="presParOf" srcId="{5834B8BF-F809-4D65-99C2-F96A58A8843F}" destId="{C7BADF22-E57D-4012-A854-CEAA2F626DF0}" srcOrd="3" destOrd="0" presId="urn:microsoft.com/office/officeart/2018/5/layout/IconCircleLabelList"/>
    <dgm:cxn modelId="{C6A149DB-E462-4C07-949A-A30CD83F9BFE}" type="presParOf" srcId="{FE8DB821-D4CC-4E1E-9D54-3864A10839DC}" destId="{96D8F263-DCBB-4521-951C-99444815E34D}" srcOrd="1" destOrd="0" presId="urn:microsoft.com/office/officeart/2018/5/layout/IconCircleLabelList"/>
    <dgm:cxn modelId="{28464262-A622-47B3-8A12-52CFB659B72C}" type="presParOf" srcId="{FE8DB821-D4CC-4E1E-9D54-3864A10839DC}" destId="{5E440302-8FB1-4D9E-BD65-7242E750BF10}" srcOrd="2" destOrd="0" presId="urn:microsoft.com/office/officeart/2018/5/layout/IconCircleLabelList"/>
    <dgm:cxn modelId="{A9CA84E4-9BE1-4172-9D55-59D2278762F1}" type="presParOf" srcId="{5E440302-8FB1-4D9E-BD65-7242E750BF10}" destId="{881EFB3A-28A2-411D-9D3E-EA8029FDF4BF}" srcOrd="0" destOrd="0" presId="urn:microsoft.com/office/officeart/2018/5/layout/IconCircleLabelList"/>
    <dgm:cxn modelId="{706409B0-ADB5-423D-83A8-4A5D042AFC8D}" type="presParOf" srcId="{5E440302-8FB1-4D9E-BD65-7242E750BF10}" destId="{CC5CAF3E-E3A7-45D3-BBD0-B808D6534F01}" srcOrd="1" destOrd="0" presId="urn:microsoft.com/office/officeart/2018/5/layout/IconCircleLabelList"/>
    <dgm:cxn modelId="{479DC9F8-9BD4-4547-B643-F372EA8AB88E}" type="presParOf" srcId="{5E440302-8FB1-4D9E-BD65-7242E750BF10}" destId="{52D7A48F-6860-461E-AE7E-8CBC1086E4C5}" srcOrd="2" destOrd="0" presId="urn:microsoft.com/office/officeart/2018/5/layout/IconCircleLabelList"/>
    <dgm:cxn modelId="{372B5B9B-3CB5-446C-A814-238CD100FAE0}" type="presParOf" srcId="{5E440302-8FB1-4D9E-BD65-7242E750BF10}" destId="{1BFFAF0A-6651-48EA-8652-AFCCCE236466}" srcOrd="3" destOrd="0" presId="urn:microsoft.com/office/officeart/2018/5/layout/IconCircleLabelList"/>
    <dgm:cxn modelId="{61565BDF-0522-4356-BE22-12822F1304C2}" type="presParOf" srcId="{FE8DB821-D4CC-4E1E-9D54-3864A10839DC}" destId="{288ECADB-3868-4221-A142-F733E83FCEE1}" srcOrd="3" destOrd="0" presId="urn:microsoft.com/office/officeart/2018/5/layout/IconCircleLabelList"/>
    <dgm:cxn modelId="{24D3FE4B-6A9E-4D0C-B9A4-A4B6EB92E6BA}" type="presParOf" srcId="{FE8DB821-D4CC-4E1E-9D54-3864A10839DC}" destId="{063AFDE2-DE47-4F8D-A59E-235504D78289}" srcOrd="4" destOrd="0" presId="urn:microsoft.com/office/officeart/2018/5/layout/IconCircleLabelList"/>
    <dgm:cxn modelId="{CE83019E-9C9B-45D8-A7AA-BDD15DC2F343}" type="presParOf" srcId="{063AFDE2-DE47-4F8D-A59E-235504D78289}" destId="{F8F7E7DF-A3DC-4B03-842F-84B91D2E619E}" srcOrd="0" destOrd="0" presId="urn:microsoft.com/office/officeart/2018/5/layout/IconCircleLabelList"/>
    <dgm:cxn modelId="{43DDD0F9-E318-4CCF-9597-07A5AEDCEB71}" type="presParOf" srcId="{063AFDE2-DE47-4F8D-A59E-235504D78289}" destId="{2195BDA3-2885-4742-B500-A50C20936874}" srcOrd="1" destOrd="0" presId="urn:microsoft.com/office/officeart/2018/5/layout/IconCircleLabelList"/>
    <dgm:cxn modelId="{F218A18E-8DEC-4279-AA15-A76754416460}" type="presParOf" srcId="{063AFDE2-DE47-4F8D-A59E-235504D78289}" destId="{73624284-0270-4A07-8237-E5BAA4E6C3E1}" srcOrd="2" destOrd="0" presId="urn:microsoft.com/office/officeart/2018/5/layout/IconCircleLabelList"/>
    <dgm:cxn modelId="{20F5B82A-2564-481C-8354-95C7A41EBB5A}" type="presParOf" srcId="{063AFDE2-DE47-4F8D-A59E-235504D78289}" destId="{12795254-7BB8-4A8D-8D66-192FAA7BB98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F6604C-B71A-4C61-ADF8-2F7E5BB964B1}">
      <dsp:nvSpPr>
        <dsp:cNvPr id="0" name=""/>
        <dsp:cNvSpPr/>
      </dsp:nvSpPr>
      <dsp:spPr>
        <a:xfrm>
          <a:off x="2341207" y="754"/>
          <a:ext cx="1018652" cy="101865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E83FC9-C53B-4556-BAC9-F66AAB7E22FD}">
      <dsp:nvSpPr>
        <dsp:cNvPr id="0" name=""/>
        <dsp:cNvSpPr/>
      </dsp:nvSpPr>
      <dsp:spPr>
        <a:xfrm>
          <a:off x="2558296" y="217844"/>
          <a:ext cx="584472" cy="5844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BADF22-E57D-4012-A854-CEAA2F626DF0}">
      <dsp:nvSpPr>
        <dsp:cNvPr id="0" name=""/>
        <dsp:cNvSpPr/>
      </dsp:nvSpPr>
      <dsp:spPr>
        <a:xfrm>
          <a:off x="2015572" y="1336691"/>
          <a:ext cx="1669921" cy="1749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t>A </a:t>
          </a:r>
          <a:r>
            <a:rPr lang="en-US" sz="1100" b="1" i="0" kern="1200" dirty="0"/>
            <a:t>recurrent neural network</a:t>
          </a:r>
          <a:r>
            <a:rPr lang="en-US" sz="1100" b="0" i="0" kern="1200" dirty="0"/>
            <a:t> (</a:t>
          </a:r>
          <a:r>
            <a:rPr lang="en-US" sz="1100" b="1" i="0" kern="1200" dirty="0"/>
            <a:t>RNN</a:t>
          </a:r>
          <a:r>
            <a:rPr lang="en-US" sz="1100" b="0" i="0" kern="1200" dirty="0"/>
            <a:t>) is a class of</a:t>
          </a:r>
          <a:r>
            <a:rPr lang="en-US" sz="1100" b="0" i="0" u="none" kern="1200" dirty="0"/>
            <a:t> </a:t>
          </a:r>
          <a:r>
            <a:rPr lang="en-US" sz="1100" b="0" i="0" u="none" kern="1200" dirty="0">
              <a:hlinkClick xmlns:r="http://schemas.openxmlformats.org/officeDocument/2006/relationships" r:id="rId3"/>
            </a:rPr>
            <a:t>artificial  neural network</a:t>
          </a:r>
          <a:r>
            <a:rPr lang="en-US" sz="1100" b="0" i="0" kern="1200" dirty="0"/>
            <a:t> where connections between nodes form a </a:t>
          </a:r>
          <a:r>
            <a:rPr lang="en-US" sz="1100" b="0" i="0" kern="1200" dirty="0">
              <a:hlinkClick xmlns:r="http://schemas.openxmlformats.org/officeDocument/2006/relationships" r:id="rId4"/>
            </a:rPr>
            <a:t>directed graph</a:t>
          </a:r>
          <a:r>
            <a:rPr lang="en-US" sz="1100" b="0" i="0" kern="1200" dirty="0"/>
            <a:t> along a temporal sequence.</a:t>
          </a:r>
          <a:endParaRPr lang="en-US" sz="1100" kern="1200" dirty="0"/>
        </a:p>
      </dsp:txBody>
      <dsp:txXfrm>
        <a:off x="2015572" y="1336691"/>
        <a:ext cx="1669921" cy="1749014"/>
      </dsp:txXfrm>
    </dsp:sp>
    <dsp:sp modelId="{881EFB3A-28A2-411D-9D3E-EA8029FDF4BF}">
      <dsp:nvSpPr>
        <dsp:cNvPr id="0" name=""/>
        <dsp:cNvSpPr/>
      </dsp:nvSpPr>
      <dsp:spPr>
        <a:xfrm>
          <a:off x="4303365" y="754"/>
          <a:ext cx="1018652" cy="101865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5CAF3E-E3A7-45D3-BBD0-B808D6534F01}">
      <dsp:nvSpPr>
        <dsp:cNvPr id="0" name=""/>
        <dsp:cNvSpPr/>
      </dsp:nvSpPr>
      <dsp:spPr>
        <a:xfrm>
          <a:off x="4520455" y="217844"/>
          <a:ext cx="584472" cy="5844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FFAF0A-6651-48EA-8652-AFCCCE236466}">
      <dsp:nvSpPr>
        <dsp:cNvPr id="0" name=""/>
        <dsp:cNvSpPr/>
      </dsp:nvSpPr>
      <dsp:spPr>
        <a:xfrm>
          <a:off x="3977730" y="1336691"/>
          <a:ext cx="1669921" cy="1749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Unlike </a:t>
          </a:r>
          <a:r>
            <a:rPr lang="en-US" sz="1100" b="0" i="0" kern="1200">
              <a:hlinkClick xmlns:r="http://schemas.openxmlformats.org/officeDocument/2006/relationships" r:id="rId7"/>
            </a:rPr>
            <a:t>feed forward neural networks</a:t>
          </a:r>
          <a:r>
            <a:rPr lang="en-US" sz="1100" b="0" i="0" kern="1200"/>
            <a:t>, RNNs can use their internal state (memory) to process sequences of inputs. </a:t>
          </a:r>
          <a:endParaRPr lang="en-US" sz="1100" kern="1200"/>
        </a:p>
      </dsp:txBody>
      <dsp:txXfrm>
        <a:off x="3977730" y="1336691"/>
        <a:ext cx="1669921" cy="1749014"/>
      </dsp:txXfrm>
    </dsp:sp>
    <dsp:sp modelId="{F8F7E7DF-A3DC-4B03-842F-84B91D2E619E}">
      <dsp:nvSpPr>
        <dsp:cNvPr id="0" name=""/>
        <dsp:cNvSpPr/>
      </dsp:nvSpPr>
      <dsp:spPr>
        <a:xfrm>
          <a:off x="6265523" y="754"/>
          <a:ext cx="1018652" cy="101865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95BDA3-2885-4742-B500-A50C20936874}">
      <dsp:nvSpPr>
        <dsp:cNvPr id="0" name=""/>
        <dsp:cNvSpPr/>
      </dsp:nvSpPr>
      <dsp:spPr>
        <a:xfrm>
          <a:off x="6482613" y="217844"/>
          <a:ext cx="584472" cy="584472"/>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795254-7BB8-4A8D-8D66-192FAA7BB98F}">
      <dsp:nvSpPr>
        <dsp:cNvPr id="0" name=""/>
        <dsp:cNvSpPr/>
      </dsp:nvSpPr>
      <dsp:spPr>
        <a:xfrm>
          <a:off x="5939888" y="1336691"/>
          <a:ext cx="1669921" cy="1749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Basic RNNs are a network of </a:t>
          </a:r>
          <a:r>
            <a:rPr lang="en-US" sz="1100" b="0" i="0" kern="1200">
              <a:hlinkClick xmlns:r="http://schemas.openxmlformats.org/officeDocument/2006/relationships" r:id="rId10"/>
            </a:rPr>
            <a:t>neuron-like</a:t>
          </a:r>
          <a:r>
            <a:rPr lang="en-US" sz="1100" b="0" i="0" kern="1200"/>
            <a:t> nodes organized into successive "layers", each node in a given layer is connected with a </a:t>
          </a:r>
          <a:r>
            <a:rPr lang="en-US" sz="1100" b="0" i="0" kern="1200">
              <a:hlinkClick xmlns:r="http://schemas.openxmlformats.org/officeDocument/2006/relationships" r:id="rId4"/>
            </a:rPr>
            <a:t>directed (one-way) connection</a:t>
          </a:r>
          <a:r>
            <a:rPr lang="en-US" sz="1100" b="0" i="0" kern="1200"/>
            <a:t> to every other node in the next successive layer.</a:t>
          </a:r>
          <a:endParaRPr lang="en-US" sz="1100" kern="1200"/>
        </a:p>
      </dsp:txBody>
      <dsp:txXfrm>
        <a:off x="5939888" y="1336691"/>
        <a:ext cx="1669921" cy="174901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5/25/2019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326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79374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594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2558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62661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03278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5/25/2019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998338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3205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816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6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027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193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26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216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596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3636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9885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5/25/2019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5103806"/>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eep_learning" TargetMode="External"/><Relationship Id="rId2" Type="http://schemas.openxmlformats.org/officeDocument/2006/relationships/hyperlink" Target="https://en.wikipedia.org/wiki/Recurrent_neural_network"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17" y="2099733"/>
            <a:ext cx="6846796" cy="1202760"/>
          </a:xfrm>
        </p:spPr>
        <p:txBody>
          <a:bodyPr/>
          <a:lstStyle/>
          <a:p>
            <a:r>
              <a:rPr lang="en-US" dirty="0"/>
              <a:t>Text Generation	</a:t>
            </a:r>
          </a:p>
        </p:txBody>
      </p:sp>
      <p:sp>
        <p:nvSpPr>
          <p:cNvPr id="3" name="Subtitle 2"/>
          <p:cNvSpPr>
            <a:spLocks noGrp="1"/>
          </p:cNvSpPr>
          <p:nvPr>
            <p:ph type="subTitle" idx="1"/>
          </p:nvPr>
        </p:nvSpPr>
        <p:spPr/>
        <p:txBody>
          <a:bodyPr/>
          <a:lstStyle/>
          <a:p>
            <a:r>
              <a:rPr lang="en-US" dirty="0"/>
              <a:t>                                                                                       By team AVENGERS</a:t>
            </a:r>
          </a:p>
        </p:txBody>
      </p:sp>
    </p:spTree>
    <p:extLst>
      <p:ext uri="{BB962C8B-B14F-4D97-AF65-F5344CB8AC3E}">
        <p14:creationId xmlns:p14="http://schemas.microsoft.com/office/powerpoint/2010/main" val="414428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7A4C-1020-4F8A-A209-BB884137988F}"/>
              </a:ext>
            </a:extLst>
          </p:cNvPr>
          <p:cNvSpPr>
            <a:spLocks noGrp="1"/>
          </p:cNvSpPr>
          <p:nvPr>
            <p:ph type="title"/>
          </p:nvPr>
        </p:nvSpPr>
        <p:spPr/>
        <p:txBody>
          <a:bodyPr/>
          <a:lstStyle/>
          <a:p>
            <a:r>
              <a:rPr lang="en-US" dirty="0"/>
              <a:t>Preview</a:t>
            </a:r>
          </a:p>
        </p:txBody>
      </p:sp>
      <p:sp>
        <p:nvSpPr>
          <p:cNvPr id="3" name="Content Placeholder 2">
            <a:extLst>
              <a:ext uri="{FF2B5EF4-FFF2-40B4-BE49-F238E27FC236}">
                <a16:creationId xmlns:a16="http://schemas.microsoft.com/office/drawing/2014/main" id="{312F2B4F-AB35-4DC2-959A-231A1BCBDA57}"/>
              </a:ext>
            </a:extLst>
          </p:cNvPr>
          <p:cNvSpPr>
            <a:spLocks noGrp="1"/>
          </p:cNvSpPr>
          <p:nvPr>
            <p:ph idx="1"/>
          </p:nvPr>
        </p:nvSpPr>
        <p:spPr/>
        <p:txBody>
          <a:bodyPr/>
          <a:lstStyle/>
          <a:p>
            <a:r>
              <a:rPr lang="en-US" dirty="0"/>
              <a:t>Introduction</a:t>
            </a:r>
          </a:p>
          <a:p>
            <a:r>
              <a:rPr lang="en-US" dirty="0"/>
              <a:t>Data preprocessing</a:t>
            </a:r>
          </a:p>
          <a:p>
            <a:r>
              <a:rPr lang="en-US" dirty="0"/>
              <a:t>Training the model</a:t>
            </a:r>
          </a:p>
          <a:p>
            <a:r>
              <a:rPr lang="en-US" dirty="0"/>
              <a:t>Generation of text</a:t>
            </a:r>
          </a:p>
          <a:p>
            <a:r>
              <a:rPr lang="en-US" dirty="0"/>
              <a:t>User interface</a:t>
            </a:r>
          </a:p>
          <a:p>
            <a:r>
              <a:rPr lang="en-US" dirty="0"/>
              <a:t>Conclusion</a:t>
            </a:r>
          </a:p>
        </p:txBody>
      </p:sp>
    </p:spTree>
    <p:extLst>
      <p:ext uri="{BB962C8B-B14F-4D97-AF65-F5344CB8AC3E}">
        <p14:creationId xmlns:p14="http://schemas.microsoft.com/office/powerpoint/2010/main" val="174783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9098" y="629265"/>
            <a:ext cx="6072776" cy="1622322"/>
          </a:xfrm>
        </p:spPr>
        <p:txBody>
          <a:bodyPr>
            <a:normAutofit/>
          </a:bodyPr>
          <a:lstStyle/>
          <a:p>
            <a:r>
              <a:rPr lang="en-US">
                <a:solidFill>
                  <a:srgbClr val="EBEBEB"/>
                </a:solidFill>
              </a:rPr>
              <a:t>Introduction</a:t>
            </a:r>
          </a:p>
        </p:txBody>
      </p:sp>
      <p:sp>
        <p:nvSpPr>
          <p:cNvPr id="3" name="Content Placeholder 2"/>
          <p:cNvSpPr>
            <a:spLocks noGrp="1"/>
          </p:cNvSpPr>
          <p:nvPr>
            <p:ph idx="1"/>
          </p:nvPr>
        </p:nvSpPr>
        <p:spPr>
          <a:xfrm>
            <a:off x="639098" y="2418735"/>
            <a:ext cx="6072776" cy="3811740"/>
          </a:xfrm>
        </p:spPr>
        <p:txBody>
          <a:bodyPr anchor="ctr">
            <a:normAutofit/>
          </a:bodyPr>
          <a:lstStyle/>
          <a:p>
            <a:pPr>
              <a:buFont typeface="Wingdings" panose="05000000000000000000" pitchFamily="2" charset="2"/>
              <a:buChar char="Ø"/>
            </a:pPr>
            <a:r>
              <a:rPr lang="en-US" dirty="0">
                <a:solidFill>
                  <a:schemeClr val="tx1"/>
                </a:solidFill>
              </a:rPr>
              <a:t>Deep Learning : It is a subfield of machine learning concerned with algorithms inspired by the structure and function of the brain called artificial neural networks.</a:t>
            </a:r>
          </a:p>
          <a:p>
            <a:r>
              <a:rPr lang="en-US" dirty="0">
                <a:solidFill>
                  <a:schemeClr val="tx1"/>
                </a:solidFill>
              </a:rPr>
              <a:t>Artificial Intelligence : Artificial intelligence (AI) is the simulation of human intelligence processes by machines, especially computer systems. These processes include learning (the acquisition of information and rules for using the information), reasoning (using rules to reach approximate or definite conclusions) and self-correction.</a:t>
            </a:r>
          </a:p>
        </p:txBody>
      </p:sp>
      <p:pic>
        <p:nvPicPr>
          <p:cNvPr id="5" name="Picture 4">
            <a:extLst>
              <a:ext uri="{FF2B5EF4-FFF2-40B4-BE49-F238E27FC236}">
                <a16:creationId xmlns:a16="http://schemas.microsoft.com/office/drawing/2014/main" id="{BF968106-7066-46AF-80D8-A57975027493}"/>
              </a:ext>
            </a:extLst>
          </p:cNvPr>
          <p:cNvPicPr>
            <a:picLocks noChangeAspect="1"/>
          </p:cNvPicPr>
          <p:nvPr/>
        </p:nvPicPr>
        <p:blipFill>
          <a:blip r:embed="rId2"/>
          <a:stretch>
            <a:fillRect/>
          </a:stretch>
        </p:blipFill>
        <p:spPr>
          <a:xfrm>
            <a:off x="7418226" y="1555614"/>
            <a:ext cx="4125317" cy="3764352"/>
          </a:xfrm>
          <a:prstGeom prst="rect">
            <a:avLst/>
          </a:prstGeom>
        </p:spPr>
      </p:pic>
    </p:spTree>
    <p:extLst>
      <p:ext uri="{BB962C8B-B14F-4D97-AF65-F5344CB8AC3E}">
        <p14:creationId xmlns:p14="http://schemas.microsoft.com/office/powerpoint/2010/main" val="295505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90000"/>
              </a:lnSpc>
            </a:pPr>
            <a:r>
              <a:rPr lang="en-US" sz="3100">
                <a:solidFill>
                  <a:srgbClr val="EBEBEB"/>
                </a:solidFill>
              </a:rPr>
              <a:t>Recursive Neural Networks,What and why?</a:t>
            </a:r>
          </a:p>
        </p:txBody>
      </p:sp>
      <p:graphicFrame>
        <p:nvGraphicFramePr>
          <p:cNvPr id="23" name="Content Placeholder 2">
            <a:extLst>
              <a:ext uri="{FF2B5EF4-FFF2-40B4-BE49-F238E27FC236}">
                <a16:creationId xmlns:a16="http://schemas.microsoft.com/office/drawing/2014/main" id="{01AFE789-B77B-4B93-94B5-3C515EA89E4F}"/>
              </a:ext>
            </a:extLst>
          </p:cNvPr>
          <p:cNvGraphicFramePr>
            <a:graphicFrameLocks noGrp="1"/>
          </p:cNvGraphicFramePr>
          <p:nvPr>
            <p:ph idx="1"/>
            <p:extLst>
              <p:ext uri="{D42A27DB-BD31-4B8C-83A1-F6EECF244321}">
                <p14:modId xmlns:p14="http://schemas.microsoft.com/office/powerpoint/2010/main" val="3751772951"/>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567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EBEBEB"/>
                </a:solidFill>
              </a:rPr>
              <a:t>Long Short Term Memory</a:t>
            </a:r>
          </a:p>
        </p:txBody>
      </p:sp>
      <p:sp>
        <p:nvSpPr>
          <p:cNvPr id="3" name="Content Placeholder 2"/>
          <p:cNvSpPr>
            <a:spLocks noGrp="1"/>
          </p:cNvSpPr>
          <p:nvPr>
            <p:ph idx="1"/>
          </p:nvPr>
        </p:nvSpPr>
        <p:spPr>
          <a:xfrm>
            <a:off x="1154955" y="2603500"/>
            <a:ext cx="3481054" cy="3416300"/>
          </a:xfrm>
        </p:spPr>
        <p:txBody>
          <a:bodyPr anchor="ctr">
            <a:normAutofit/>
          </a:bodyPr>
          <a:lstStyle/>
          <a:p>
            <a:pPr>
              <a:lnSpc>
                <a:spcPct val="90000"/>
              </a:lnSpc>
            </a:pPr>
            <a:r>
              <a:rPr lang="en-US" sz="1500" b="1"/>
              <a:t>Long short-term memory</a:t>
            </a:r>
            <a:r>
              <a:rPr lang="en-US" sz="1500"/>
              <a:t> (</a:t>
            </a:r>
            <a:r>
              <a:rPr lang="en-US" sz="1500" b="1"/>
              <a:t>LSTM</a:t>
            </a:r>
            <a:r>
              <a:rPr lang="en-US" sz="1500"/>
              <a:t>) is an artificial </a:t>
            </a:r>
            <a:r>
              <a:rPr lang="en-US" sz="1500">
                <a:hlinkClick r:id="rId2" tooltip="Recurrent neural network"/>
              </a:rPr>
              <a:t>recurrent neural network</a:t>
            </a:r>
            <a:r>
              <a:rPr lang="en-US" sz="1500"/>
              <a:t> (RNN) architecture used in the field of </a:t>
            </a:r>
            <a:r>
              <a:rPr lang="en-US" sz="1500">
                <a:hlinkClick r:id="rId3" tooltip="Deep learning"/>
              </a:rPr>
              <a:t>deep learning</a:t>
            </a:r>
            <a:r>
              <a:rPr lang="en-US" sz="1500"/>
              <a:t>.</a:t>
            </a:r>
          </a:p>
          <a:p>
            <a:pPr>
              <a:lnSpc>
                <a:spcPct val="90000"/>
              </a:lnSpc>
            </a:pPr>
            <a:r>
              <a:rPr lang="en-US" sz="1500"/>
              <a:t>A common LSTM unit is composed of a </a:t>
            </a:r>
            <a:r>
              <a:rPr lang="en-US" sz="1500" b="1"/>
              <a:t>cell</a:t>
            </a:r>
            <a:r>
              <a:rPr lang="en-US" sz="1500"/>
              <a:t>, an </a:t>
            </a:r>
            <a:r>
              <a:rPr lang="en-US" sz="1500" b="1"/>
              <a:t>input gate</a:t>
            </a:r>
            <a:r>
              <a:rPr lang="en-US" sz="1500"/>
              <a:t>, an </a:t>
            </a:r>
            <a:r>
              <a:rPr lang="en-US" sz="1500" b="1"/>
              <a:t>output gate</a:t>
            </a:r>
            <a:r>
              <a:rPr lang="en-US" sz="1500"/>
              <a:t> and a </a:t>
            </a:r>
            <a:r>
              <a:rPr lang="en-US" sz="1500" b="1"/>
              <a:t>forget gate</a:t>
            </a:r>
            <a:r>
              <a:rPr lang="en-US" sz="1500"/>
              <a:t>. </a:t>
            </a:r>
          </a:p>
          <a:p>
            <a:pPr>
              <a:lnSpc>
                <a:spcPct val="90000"/>
              </a:lnSpc>
            </a:pPr>
            <a:r>
              <a:rPr lang="en-US" sz="1500"/>
              <a:t>It can not only process single data points (such as images), but also entire sequences of data (such as speech or video). </a:t>
            </a:r>
          </a:p>
        </p:txBody>
      </p:sp>
      <p:pic>
        <p:nvPicPr>
          <p:cNvPr id="5" name="Picture 4">
            <a:extLst>
              <a:ext uri="{FF2B5EF4-FFF2-40B4-BE49-F238E27FC236}">
                <a16:creationId xmlns:a16="http://schemas.microsoft.com/office/drawing/2014/main" id="{D0853308-A76A-47DD-959F-ABAE5BA539B7}"/>
              </a:ext>
            </a:extLst>
          </p:cNvPr>
          <p:cNvPicPr>
            <a:picLocks noChangeAspect="1"/>
          </p:cNvPicPr>
          <p:nvPr/>
        </p:nvPicPr>
        <p:blipFill>
          <a:blip r:embed="rId4"/>
          <a:stretch>
            <a:fillRect/>
          </a:stretch>
        </p:blipFill>
        <p:spPr>
          <a:xfrm>
            <a:off x="4984956" y="3131662"/>
            <a:ext cx="6158802" cy="235574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55457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A3A3-77FE-4F30-BCCE-8E4CD1BEAA57}"/>
              </a:ext>
            </a:extLst>
          </p:cNvPr>
          <p:cNvSpPr>
            <a:spLocks noGrp="1"/>
          </p:cNvSpPr>
          <p:nvPr>
            <p:ph type="title"/>
          </p:nvPr>
        </p:nvSpPr>
        <p:spPr/>
        <p:txBody>
          <a:bodyPr/>
          <a:lstStyle/>
          <a:p>
            <a:r>
              <a:rPr lang="en-US" dirty="0"/>
              <a:t>	Data preprocessing</a:t>
            </a:r>
          </a:p>
        </p:txBody>
      </p:sp>
      <p:sp>
        <p:nvSpPr>
          <p:cNvPr id="3" name="Content Placeholder 2">
            <a:extLst>
              <a:ext uri="{FF2B5EF4-FFF2-40B4-BE49-F238E27FC236}">
                <a16:creationId xmlns:a16="http://schemas.microsoft.com/office/drawing/2014/main" id="{01D41C9E-F516-433B-8F41-4B7711646C96}"/>
              </a:ext>
            </a:extLst>
          </p:cNvPr>
          <p:cNvSpPr>
            <a:spLocks noGrp="1"/>
          </p:cNvSpPr>
          <p:nvPr>
            <p:ph idx="1"/>
          </p:nvPr>
        </p:nvSpPr>
        <p:spPr/>
        <p:txBody>
          <a:bodyPr/>
          <a:lstStyle/>
          <a:p>
            <a:r>
              <a:rPr lang="en-US" dirty="0"/>
              <a:t>Extracting all the headlines of the articles in to a list</a:t>
            </a:r>
          </a:p>
          <a:p>
            <a:r>
              <a:rPr lang="en-US" dirty="0"/>
              <a:t>Removing all punctuations</a:t>
            </a:r>
          </a:p>
          <a:p>
            <a:r>
              <a:rPr lang="en-US" dirty="0"/>
              <a:t>Converting all letters into lowercase</a:t>
            </a:r>
          </a:p>
          <a:p>
            <a:r>
              <a:rPr lang="en-US" dirty="0"/>
              <a:t>Tokenizing the headlines</a:t>
            </a:r>
          </a:p>
          <a:p>
            <a:r>
              <a:rPr lang="en-US" dirty="0" err="1"/>
              <a:t>Pading</a:t>
            </a:r>
            <a:r>
              <a:rPr lang="en-US" dirty="0"/>
              <a:t> the sequence</a:t>
            </a:r>
          </a:p>
          <a:p>
            <a:endParaRPr lang="en-US" dirty="0"/>
          </a:p>
          <a:p>
            <a:r>
              <a:rPr lang="en-US" dirty="0"/>
              <a:t>This is followed by Model fitting and then saving it</a:t>
            </a:r>
          </a:p>
          <a:p>
            <a:pPr marL="0" indent="0">
              <a:buNone/>
            </a:pPr>
            <a:endParaRPr lang="en-US" dirty="0"/>
          </a:p>
          <a:p>
            <a:endParaRPr lang="en-US" dirty="0"/>
          </a:p>
        </p:txBody>
      </p:sp>
    </p:spTree>
    <p:extLst>
      <p:ext uri="{BB962C8B-B14F-4D97-AF65-F5344CB8AC3E}">
        <p14:creationId xmlns:p14="http://schemas.microsoft.com/office/powerpoint/2010/main" val="286530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1DD29-C820-4B39-8A73-321D4A3D923E}"/>
              </a:ext>
            </a:extLst>
          </p:cNvPr>
          <p:cNvSpPr>
            <a:spLocks noGrp="1"/>
          </p:cNvSpPr>
          <p:nvPr>
            <p:ph type="title"/>
          </p:nvPr>
        </p:nvSpPr>
        <p:spPr/>
        <p:txBody>
          <a:bodyPr/>
          <a:lstStyle/>
          <a:p>
            <a:r>
              <a:rPr lang="en-US" dirty="0"/>
              <a:t>Generation and User interface</a:t>
            </a:r>
          </a:p>
        </p:txBody>
      </p:sp>
      <p:sp>
        <p:nvSpPr>
          <p:cNvPr id="3" name="Content Placeholder 2">
            <a:extLst>
              <a:ext uri="{FF2B5EF4-FFF2-40B4-BE49-F238E27FC236}">
                <a16:creationId xmlns:a16="http://schemas.microsoft.com/office/drawing/2014/main" id="{0C88E836-5833-4398-B762-EE9B45223E85}"/>
              </a:ext>
            </a:extLst>
          </p:cNvPr>
          <p:cNvSpPr>
            <a:spLocks noGrp="1"/>
          </p:cNvSpPr>
          <p:nvPr>
            <p:ph idx="1"/>
          </p:nvPr>
        </p:nvSpPr>
        <p:spPr/>
        <p:txBody>
          <a:bodyPr/>
          <a:lstStyle/>
          <a:p>
            <a:endParaRPr lang="en-US" dirty="0"/>
          </a:p>
          <a:p>
            <a:endParaRPr lang="en-US" dirty="0"/>
          </a:p>
          <a:p>
            <a:r>
              <a:rPr lang="en-US" dirty="0"/>
              <a:t>We have imported </a:t>
            </a:r>
            <a:r>
              <a:rPr lang="en-US" dirty="0" err="1"/>
              <a:t>tkinter</a:t>
            </a:r>
            <a:r>
              <a:rPr lang="en-US" dirty="0"/>
              <a:t> library for designing the User interface</a:t>
            </a:r>
          </a:p>
          <a:p>
            <a:endParaRPr lang="en-US" dirty="0"/>
          </a:p>
          <a:p>
            <a:endParaRPr lang="en-US" dirty="0"/>
          </a:p>
          <a:p>
            <a:r>
              <a:rPr lang="en-US" dirty="0"/>
              <a:t>Generating labels, buttons and defining their functionality</a:t>
            </a:r>
          </a:p>
        </p:txBody>
      </p:sp>
    </p:spTree>
    <p:extLst>
      <p:ext uri="{BB962C8B-B14F-4D97-AF65-F5344CB8AC3E}">
        <p14:creationId xmlns:p14="http://schemas.microsoft.com/office/powerpoint/2010/main" val="34598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Photocopy of program before deploying</a:t>
            </a:r>
          </a:p>
        </p:txBody>
      </p:sp>
      <p:pic>
        <p:nvPicPr>
          <p:cNvPr id="5" name="Content Placeholder 4" descr="A picture containing screenshot&#10;&#10;Description automatically generated">
            <a:extLst>
              <a:ext uri="{FF2B5EF4-FFF2-40B4-BE49-F238E27FC236}">
                <a16:creationId xmlns:a16="http://schemas.microsoft.com/office/drawing/2014/main" id="{1B4556C2-7027-4CE6-81F5-FB10C3719EA7}"/>
              </a:ext>
            </a:extLst>
          </p:cNvPr>
          <p:cNvPicPr>
            <a:picLocks noGrp="1" noChangeAspect="1"/>
          </p:cNvPicPr>
          <p:nvPr>
            <p:ph idx="1"/>
          </p:nvPr>
        </p:nvPicPr>
        <p:blipFill>
          <a:blip r:embed="rId2"/>
          <a:stretch>
            <a:fillRect/>
          </a:stretch>
        </p:blipFill>
        <p:spPr>
          <a:xfrm>
            <a:off x="1155700" y="2819642"/>
            <a:ext cx="8824913" cy="2984016"/>
          </a:xfrm>
        </p:spPr>
      </p:pic>
    </p:spTree>
    <p:extLst>
      <p:ext uri="{BB962C8B-B14F-4D97-AF65-F5344CB8AC3E}">
        <p14:creationId xmlns:p14="http://schemas.microsoft.com/office/powerpoint/2010/main" val="344450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Uses of our project</a:t>
            </a:r>
          </a:p>
          <a:p>
            <a:r>
              <a:rPr lang="en-US" dirty="0"/>
              <a:t>Some existing real time applications</a:t>
            </a:r>
          </a:p>
          <a:p>
            <a:r>
              <a:rPr lang="en-US" dirty="0"/>
              <a:t>Findings and what are all the improvements we can do in this model</a:t>
            </a:r>
          </a:p>
          <a:p>
            <a:r>
              <a:rPr lang="en-US" dirty="0"/>
              <a:t>Fine tuning </a:t>
            </a:r>
            <a:r>
              <a:rPr lang="en-US"/>
              <a:t>the architecture</a:t>
            </a:r>
            <a:endParaRPr lang="en-US" dirty="0"/>
          </a:p>
          <a:p>
            <a:r>
              <a:rPr lang="en-US" dirty="0"/>
              <a:t>Linking this with the other applications of Artificial Intelligence and Machine Learning</a:t>
            </a:r>
          </a:p>
        </p:txBody>
      </p:sp>
    </p:spTree>
    <p:extLst>
      <p:ext uri="{BB962C8B-B14F-4D97-AF65-F5344CB8AC3E}">
        <p14:creationId xmlns:p14="http://schemas.microsoft.com/office/powerpoint/2010/main" val="715831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TotalTime>
  <Words>223</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Ion Boardroom</vt:lpstr>
      <vt:lpstr>Text Generation </vt:lpstr>
      <vt:lpstr>Preview</vt:lpstr>
      <vt:lpstr>Introduction</vt:lpstr>
      <vt:lpstr>Recursive Neural Networks,What and why?</vt:lpstr>
      <vt:lpstr>Long Short Term Memory</vt:lpstr>
      <vt:lpstr> Data preprocessing</vt:lpstr>
      <vt:lpstr>Generation and User interface</vt:lpstr>
      <vt:lpstr>Photocopy of program before deploying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Generation </dc:title>
  <dc:creator> </dc:creator>
  <cp:lastModifiedBy> </cp:lastModifiedBy>
  <cp:revision>5</cp:revision>
  <dcterms:created xsi:type="dcterms:W3CDTF">2019-05-24T18:14:12Z</dcterms:created>
  <dcterms:modified xsi:type="dcterms:W3CDTF">2019-05-25T06:16:37Z</dcterms:modified>
</cp:coreProperties>
</file>