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4" r:id="rId5"/>
    <p:sldId id="265" r:id="rId6"/>
    <p:sldId id="259" r:id="rId7"/>
    <p:sldId id="260" r:id="rId8"/>
    <p:sldId id="263" r:id="rId9"/>
    <p:sldId id="261" r:id="rId10"/>
    <p:sldId id="262" r:id="rId11"/>
  </p:sldIdLst>
  <p:sldSz cx="9144000" cy="5143500" type="screen16x9"/>
  <p:notesSz cx="6858000" cy="9144000"/>
  <p:embeddedFontLst>
    <p:embeddedFont>
      <p:font typeface="Algerian" panose="04020705040A02060702" pitchFamily="82" charset="0"/>
      <p:regular r:id="rId13"/>
    </p:embeddedFont>
    <p:embeddedFont>
      <p:font typeface="Lato" panose="020B0604020202020204" charset="0"/>
      <p:regular r:id="rId14"/>
    </p:embeddedFont>
    <p:embeddedFont>
      <p:font typeface="Bahnschrift Light SemiCondensed" panose="020B0502040204020203" pitchFamily="34" charset="0"/>
      <p:regular r:id="rId15"/>
    </p:embeddedFont>
    <p:embeddedFont>
      <p:font typeface="Goudy Old Style" panose="02020502050305020303" pitchFamily="18" charset="0"/>
      <p:regular r:id="rId16"/>
      <p:bold r:id="rId17"/>
      <p:italic r:id="rId18"/>
    </p:embeddedFont>
    <p:embeddedFont>
      <p:font typeface="Pacifico" panose="020B0604020202020204" charset="0"/>
      <p:regular r:id="rId19"/>
    </p:embeddedFont>
    <p:embeddedFont>
      <p:font typeface="Comic Sans MS" panose="030F0702030302020204" pitchFamily="66" charset="0"/>
      <p:regular r:id="rId20"/>
      <p:bold r:id="rId21"/>
      <p:italic r:id="rId22"/>
      <p:boldItalic r:id="rId23"/>
    </p:embeddedFont>
    <p:embeddedFont>
      <p:font typeface="Montserrat" panose="020B0604020202020204" charset="0"/>
      <p:regular r:id="rId24"/>
    </p:embeddedFont>
    <p:embeddedFont>
      <p:font typeface="Merriweather" panose="020B0604020202020204" charset="0"/>
      <p:regular r:id="rId25"/>
      <p:bold r:id="rId26"/>
      <p:italic r:id="rId27"/>
      <p:boldItalic r:id="rId28"/>
    </p:embeddedFont>
    <p:embeddedFont>
      <p:font typeface="EB Garamond" panose="020B0604020202020204" charset="0"/>
      <p:regular r:id="rId29"/>
      <p:bold r:id="rId30"/>
      <p:italic r:id="rId31"/>
      <p:boldItalic r:id="rId32"/>
    </p:embeddedFont>
    <p:embeddedFont>
      <p:font typeface="Caveat" panose="020B0604020202020204" charset="0"/>
      <p:regular r:id="rId33"/>
      <p:bold r:id="rId34"/>
    </p:embeddedFont>
    <p:embeddedFont>
      <p:font typeface="Candara" panose="020E05020303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6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34299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a8b765d7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a8b765d7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a8b765d7d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a8b765d7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a8b765d7d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a8b765d7d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a8b765d7d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a8b765d7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a8b765d7d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a8b765d7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mazon.com/docs/alexa-voice-service/set-up-raspberry-pi.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dmin.pubnub.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circuitdigest.com/microcontroller-projects/voice-controlled-home-automation-using-amazon-alexa-and-raspberry-pi"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611109" y="314376"/>
            <a:ext cx="5017500" cy="15789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2"/>
                </a:solidFill>
                <a:latin typeface="Pacifico" panose="00000500000000000000"/>
                <a:ea typeface="Pacifico" panose="00000500000000000000"/>
                <a:cs typeface="Pacifico" panose="00000500000000000000"/>
                <a:sym typeface="Pacifico" panose="00000500000000000000"/>
              </a:rPr>
              <a:t>Smart Home Assistant with Cloud Integration</a:t>
            </a:r>
            <a:endParaRPr dirty="0">
              <a:solidFill>
                <a:schemeClr val="dk2"/>
              </a:solidFill>
              <a:latin typeface="Pacifico" panose="00000500000000000000"/>
              <a:ea typeface="Pacifico" panose="00000500000000000000"/>
              <a:cs typeface="Pacifico" panose="00000500000000000000"/>
              <a:sym typeface="Pacifico" panose="00000500000000000000"/>
            </a:endParaRPr>
          </a:p>
        </p:txBody>
      </p:sp>
      <p:sp>
        <p:nvSpPr>
          <p:cNvPr id="135" name="Google Shape;135;p13"/>
          <p:cNvSpPr txBox="1">
            <a:spLocks noGrp="1"/>
          </p:cNvSpPr>
          <p:nvPr>
            <p:ph type="subTitle" idx="1"/>
          </p:nvPr>
        </p:nvSpPr>
        <p:spPr>
          <a:xfrm>
            <a:off x="7320848" y="3818775"/>
            <a:ext cx="3470700" cy="506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1800" b="1" dirty="0" smtClean="0">
              <a:latin typeface="Algerian" panose="04020705040A02060702" pitchFamily="82" charset="0"/>
            </a:endParaRPr>
          </a:p>
          <a:p>
            <a:pPr marL="0" lvl="0" indent="0" algn="l" rtl="0">
              <a:spcBef>
                <a:spcPts val="0"/>
              </a:spcBef>
              <a:spcAft>
                <a:spcPts val="0"/>
              </a:spcAft>
              <a:buNone/>
            </a:pPr>
            <a:r>
              <a:rPr lang="en-IN" sz="1800" dirty="0" smtClean="0">
                <a:latin typeface="Candara" panose="020E0502030303020204" pitchFamily="34" charset="0"/>
              </a:rPr>
              <a:t>A . </a:t>
            </a:r>
            <a:r>
              <a:rPr lang="en-IN" sz="1800" dirty="0" err="1" smtClean="0">
                <a:latin typeface="Candara" panose="020E0502030303020204" pitchFamily="34" charset="0"/>
              </a:rPr>
              <a:t>Prem</a:t>
            </a:r>
            <a:r>
              <a:rPr lang="en-IN" sz="1800" dirty="0" smtClean="0">
                <a:latin typeface="Candara" panose="020E0502030303020204" pitchFamily="34" charset="0"/>
              </a:rPr>
              <a:t> Kumar</a:t>
            </a:r>
          </a:p>
          <a:p>
            <a:pPr marL="0" lvl="0" indent="0" algn="l" rtl="0">
              <a:spcBef>
                <a:spcPts val="0"/>
              </a:spcBef>
              <a:spcAft>
                <a:spcPts val="0"/>
              </a:spcAft>
              <a:buNone/>
            </a:pPr>
            <a:r>
              <a:rPr lang="en-IN" sz="1800" dirty="0" smtClean="0">
                <a:latin typeface="Candara" panose="020E0502030303020204" pitchFamily="34" charset="0"/>
              </a:rPr>
              <a:t>K . </a:t>
            </a:r>
            <a:r>
              <a:rPr lang="en-IN" sz="1800" dirty="0" err="1" smtClean="0">
                <a:latin typeface="Candara" panose="020E0502030303020204" pitchFamily="34" charset="0"/>
              </a:rPr>
              <a:t>Vivek</a:t>
            </a:r>
            <a:endParaRPr lang="en-IN" sz="1800" dirty="0" smtClean="0">
              <a:latin typeface="Candara" panose="020E0502030303020204" pitchFamily="34" charset="0"/>
            </a:endParaRPr>
          </a:p>
          <a:p>
            <a:pPr marL="0" lvl="0" indent="0" algn="l" rtl="0">
              <a:spcBef>
                <a:spcPts val="0"/>
              </a:spcBef>
              <a:spcAft>
                <a:spcPts val="0"/>
              </a:spcAft>
              <a:buNone/>
            </a:pPr>
            <a:r>
              <a:rPr lang="en-IN" sz="1800" dirty="0" smtClean="0">
                <a:latin typeface="Candara" panose="020E0502030303020204" pitchFamily="34" charset="0"/>
              </a:rPr>
              <a:t>K . </a:t>
            </a:r>
            <a:r>
              <a:rPr lang="en-IN" sz="1800" dirty="0" err="1" smtClean="0">
                <a:latin typeface="Candara" panose="020E0502030303020204" pitchFamily="34" charset="0"/>
              </a:rPr>
              <a:t>Jayanth</a:t>
            </a:r>
            <a:endParaRPr lang="en-IN" sz="18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Text Placeholder 2"/>
          <p:cNvSpPr>
            <a:spLocks noGrp="1"/>
          </p:cNvSpPr>
          <p:nvPr>
            <p:ph type="body" idx="1"/>
          </p:nvPr>
        </p:nvSpPr>
        <p:spPr/>
        <p:txBody>
          <a:bodyPr/>
          <a:lstStyle/>
          <a:p>
            <a:pPr marL="146050" indent="0">
              <a:buNone/>
            </a:pPr>
            <a:r>
              <a:rPr lang="en-IN" altLang="en-US"/>
              <a:t> IOT plays a major role in our day to day life ,in which it is very useful in not only getting basic information but also control many devices.Hence we finally able to control devices using raspberryPi and Alexa.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41950" y="2715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rgbClr val="FFFFFF"/>
                </a:solidFill>
                <a:latin typeface="Merriweather" panose="00000500000000000000"/>
                <a:ea typeface="Merriweather" panose="00000500000000000000"/>
                <a:cs typeface="Merriweather" panose="00000500000000000000"/>
                <a:sym typeface="Merriweather" panose="00000500000000000000"/>
              </a:rPr>
              <a:t>PROBLEM STATEMENT :</a:t>
            </a:r>
            <a:endParaRPr b="1">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15000"/>
              </a:lnSpc>
              <a:spcBef>
                <a:spcPts val="0"/>
              </a:spcBef>
              <a:spcAft>
                <a:spcPts val="0"/>
              </a:spcAft>
              <a:buNone/>
            </a:pPr>
            <a:r>
              <a:rPr lang="en-GB" sz="1800">
                <a:solidFill>
                  <a:srgbClr val="FFFFFF"/>
                </a:solidFill>
                <a:latin typeface="Merriweather" panose="00000500000000000000"/>
                <a:ea typeface="Merriweather" panose="00000500000000000000"/>
                <a:cs typeface="Merriweather" panose="00000500000000000000"/>
                <a:sym typeface="Merriweather" panose="00000500000000000000"/>
              </a:rPr>
              <a:t>A home automation project can be made possible by giving voice commands through Alexa.</a:t>
            </a: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15000"/>
              </a:lnSpc>
              <a:spcBef>
                <a:spcPts val="0"/>
              </a:spcBef>
              <a:spcAft>
                <a:spcPts val="0"/>
              </a:spcAft>
              <a:buNone/>
            </a:pP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15000"/>
              </a:lnSpc>
              <a:spcBef>
                <a:spcPts val="0"/>
              </a:spcBef>
              <a:spcAft>
                <a:spcPts val="0"/>
              </a:spcAft>
              <a:buNone/>
            </a:pPr>
            <a:r>
              <a:rPr lang="en-GB" sz="1800">
                <a:solidFill>
                  <a:srgbClr val="FFFFFF"/>
                </a:solidFill>
                <a:latin typeface="Merriweather" panose="00000500000000000000"/>
                <a:ea typeface="Merriweather" panose="00000500000000000000"/>
                <a:cs typeface="Merriweather" panose="00000500000000000000"/>
                <a:sym typeface="Merriweather" panose="00000500000000000000"/>
              </a:rPr>
              <a:t>Alexa is capable of voice interaction, setting alarms, streaming podcasts, playing audio books, and providing weather, traffic, and other real time information. In this project we are configuring Raspberry pi as Voice assistant using Aws alexa services.</a:t>
            </a: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15000"/>
              </a:lnSpc>
              <a:spcBef>
                <a:spcPts val="0"/>
              </a:spcBef>
              <a:spcAft>
                <a:spcPts val="0"/>
              </a:spcAft>
              <a:buNone/>
            </a:pP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lnSpc>
                <a:spcPct val="115000"/>
              </a:lnSpc>
              <a:spcBef>
                <a:spcPts val="0"/>
              </a:spcBef>
              <a:spcAft>
                <a:spcPts val="0"/>
              </a:spcAft>
              <a:buNone/>
            </a:pPr>
            <a:r>
              <a:rPr lang="en-GB" sz="1800">
                <a:solidFill>
                  <a:srgbClr val="FFFFFF"/>
                </a:solidFill>
                <a:latin typeface="Merriweather" panose="00000500000000000000"/>
                <a:ea typeface="Merriweather" panose="00000500000000000000"/>
                <a:cs typeface="Merriweather" panose="00000500000000000000"/>
                <a:sym typeface="Merriweather" panose="00000500000000000000"/>
              </a:rPr>
              <a:t>We can make a User interface in Adafruit IO and control the switches of that UI through Voice commands and through this voice commands the devices will be turned on and off.</a:t>
            </a: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endParaRPr sz="1800">
              <a:solidFill>
                <a:srgbClr val="FFFFFF"/>
              </a:solidFill>
              <a:latin typeface="Merriweather" panose="00000500000000000000"/>
              <a:ea typeface="Merriweather" panose="00000500000000000000"/>
              <a:cs typeface="Merriweather" panose="00000500000000000000"/>
              <a:sym typeface="Merriweather" panose="00000500000000000000"/>
            </a:endParaRPr>
          </a:p>
        </p:txBody>
      </p:sp>
      <p:sp>
        <p:nvSpPr>
          <p:cNvPr id="141" name="Google Shape;141;p14"/>
          <p:cNvSpPr txBox="1">
            <a:spLocks noGrp="1"/>
          </p:cNvSpPr>
          <p:nvPr>
            <p:ph type="body" idx="1"/>
          </p:nvPr>
        </p:nvSpPr>
        <p:spPr>
          <a:xfrm>
            <a:off x="1608550" y="17230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42" name="Google Shape;142;p14"/>
          <p:cNvSpPr txBox="1"/>
          <p:nvPr/>
        </p:nvSpPr>
        <p:spPr>
          <a:xfrm>
            <a:off x="3825025" y="2971150"/>
            <a:ext cx="6384900" cy="7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solidFill>
                  <a:srgbClr val="FFFFFF"/>
                </a:solidFill>
                <a:latin typeface="Merriweather" panose="00000500000000000000"/>
                <a:ea typeface="Merriweather" panose="00000500000000000000"/>
                <a:cs typeface="Merriweather" panose="00000500000000000000"/>
                <a:sym typeface="Merriweather" panose="00000500000000000000"/>
              </a:rPr>
              <a:t>Objective:</a:t>
            </a:r>
            <a:endParaRPr b="1">
              <a:latin typeface="Merriweather" panose="00000500000000000000"/>
              <a:ea typeface="Merriweather" panose="00000500000000000000"/>
              <a:cs typeface="Merriweather" panose="00000500000000000000"/>
              <a:sym typeface="Merriweather" panose="00000500000000000000"/>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latin typeface="Arial" panose="020B0604020202020204"/>
                <a:ea typeface="Arial" panose="020B0604020202020204"/>
                <a:cs typeface="Arial" panose="020B0604020202020204"/>
                <a:sym typeface="Arial" panose="020B0604020202020204"/>
              </a:rPr>
              <a:t>Here in this project we sorted out  our daily activities in much simpler way by using voice commands.we can control various devices using selected voice commands.we can also get replies to various general questions like time,date etc.</a:t>
            </a:r>
            <a:endParaRPr sz="1800">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Goudy Old Style" panose="02020502050305020303" pitchFamily="18" charset="0"/>
              </a:rPr>
              <a:t>HARDWARE</a:t>
            </a:r>
            <a:r>
              <a:rPr lang="en-IN" dirty="0"/>
              <a:t/>
            </a:r>
            <a:br>
              <a:rPr lang="en-IN" dirty="0"/>
            </a:br>
            <a:endParaRPr lang="en-IN" dirty="0"/>
          </a:p>
        </p:txBody>
      </p:sp>
      <p:sp>
        <p:nvSpPr>
          <p:cNvPr id="3" name="Text Placeholder 2"/>
          <p:cNvSpPr>
            <a:spLocks noGrp="1"/>
          </p:cNvSpPr>
          <p:nvPr>
            <p:ph type="body" idx="1"/>
          </p:nvPr>
        </p:nvSpPr>
        <p:spPr/>
        <p:txBody>
          <a:bodyPr/>
          <a:lstStyle/>
          <a:p>
            <a:pPr lvl="0"/>
            <a:r>
              <a:rPr lang="en-IN" sz="2000" dirty="0" err="1" smtClean="0">
                <a:latin typeface="Bahnschrift Light SemiCondensed" panose="020B0502040204020203" pitchFamily="34" charset="0"/>
              </a:rPr>
              <a:t>Raspberrypi</a:t>
            </a:r>
            <a:endParaRPr lang="en-IN" sz="2000" dirty="0">
              <a:latin typeface="Bahnschrift Light SemiCondensed" panose="020B0502040204020203" pitchFamily="34" charset="0"/>
            </a:endParaRPr>
          </a:p>
          <a:p>
            <a:pPr lvl="0"/>
            <a:r>
              <a:rPr lang="en-IN" sz="2000" dirty="0">
                <a:latin typeface="Bahnschrift Light SemiCondensed" panose="020B0502040204020203" pitchFamily="34" charset="0"/>
              </a:rPr>
              <a:t>Basic </a:t>
            </a:r>
            <a:r>
              <a:rPr lang="en-IN" sz="2000" dirty="0" err="1">
                <a:latin typeface="Bahnschrift Light SemiCondensed" panose="020B0502040204020203" pitchFamily="34" charset="0"/>
              </a:rPr>
              <a:t>sheild</a:t>
            </a:r>
            <a:endParaRPr lang="en-IN" sz="2000" dirty="0">
              <a:latin typeface="Bahnschrift Light SemiCondensed" panose="020B0502040204020203" pitchFamily="34" charset="0"/>
            </a:endParaRPr>
          </a:p>
          <a:p>
            <a:pPr lvl="0"/>
            <a:r>
              <a:rPr lang="en-IN" sz="2000" dirty="0" err="1">
                <a:latin typeface="Bahnschrift Light SemiCondensed" panose="020B0502040204020203" pitchFamily="34" charset="0"/>
              </a:rPr>
              <a:t>Usb</a:t>
            </a:r>
            <a:r>
              <a:rPr lang="en-IN" sz="2000" dirty="0">
                <a:latin typeface="Bahnschrift Light SemiCondensed" panose="020B0502040204020203" pitchFamily="34" charset="0"/>
              </a:rPr>
              <a:t> microphone</a:t>
            </a:r>
          </a:p>
          <a:p>
            <a:endParaRPr lang="en-IN" dirty="0"/>
          </a:p>
        </p:txBody>
      </p:sp>
    </p:spTree>
    <p:extLst>
      <p:ext uri="{BB962C8B-B14F-4D97-AF65-F5344CB8AC3E}">
        <p14:creationId xmlns:p14="http://schemas.microsoft.com/office/powerpoint/2010/main" val="214457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Goudy Old Style" panose="02020502050305020303" pitchFamily="18" charset="0"/>
              </a:rPr>
              <a:t>SOFTWARE</a:t>
            </a:r>
            <a:endParaRPr lang="en-IN" sz="2800" dirty="0">
              <a:latin typeface="Goudy Old Style" panose="02020502050305020303" pitchFamily="18" charset="0"/>
            </a:endParaRPr>
          </a:p>
        </p:txBody>
      </p:sp>
      <p:sp>
        <p:nvSpPr>
          <p:cNvPr id="3" name="Text Placeholder 2"/>
          <p:cNvSpPr>
            <a:spLocks noGrp="1"/>
          </p:cNvSpPr>
          <p:nvPr>
            <p:ph type="body" idx="1"/>
          </p:nvPr>
        </p:nvSpPr>
        <p:spPr>
          <a:xfrm>
            <a:off x="1317671" y="1204479"/>
            <a:ext cx="7038900" cy="2911200"/>
          </a:xfrm>
        </p:spPr>
        <p:txBody>
          <a:bodyPr/>
          <a:lstStyle/>
          <a:p>
            <a:pPr marL="146050" indent="0">
              <a:buNone/>
            </a:pPr>
            <a:endParaRPr lang="en-IN" dirty="0">
              <a:latin typeface="Bahnschrift Light SemiCondensed" panose="020B0502040204020203" pitchFamily="34" charset="0"/>
            </a:endParaRPr>
          </a:p>
          <a:p>
            <a:pPr lvl="0"/>
            <a:r>
              <a:rPr lang="en-IN" sz="1800" dirty="0">
                <a:latin typeface="Bahnschrift Light SemiCondensed" panose="020B0502040204020203" pitchFamily="34" charset="0"/>
              </a:rPr>
              <a:t>ALEXA</a:t>
            </a:r>
          </a:p>
          <a:p>
            <a:pPr lvl="0"/>
            <a:r>
              <a:rPr lang="en-IN" sz="1800" dirty="0">
                <a:latin typeface="Bahnschrift Light SemiCondensed" panose="020B0502040204020203" pitchFamily="34" charset="0"/>
              </a:rPr>
              <a:t>PYTHON</a:t>
            </a:r>
          </a:p>
          <a:p>
            <a:pPr lvl="0"/>
            <a:r>
              <a:rPr lang="en-IN" sz="1800" dirty="0" err="1">
                <a:latin typeface="Bahnschrift Light SemiCondensed" panose="020B0502040204020203" pitchFamily="34" charset="0"/>
              </a:rPr>
              <a:t>RASPBIAN</a:t>
            </a:r>
            <a:endParaRPr lang="en-IN" sz="1800" dirty="0">
              <a:latin typeface="Bahnschrift Light SemiCondensed" panose="020B0502040204020203" pitchFamily="34" charset="0"/>
            </a:endParaRPr>
          </a:p>
          <a:p>
            <a:pPr lvl="0"/>
            <a:r>
              <a:rPr lang="en-IN" sz="1800" dirty="0" err="1">
                <a:latin typeface="Bahnschrift Light SemiCondensed" panose="020B0502040204020203" pitchFamily="34" charset="0"/>
              </a:rPr>
              <a:t>IFTTT</a:t>
            </a:r>
            <a:r>
              <a:rPr lang="en-IN" sz="1800" dirty="0">
                <a:latin typeface="Bahnschrift Light SemiCondensed" panose="020B0502040204020203" pitchFamily="34" charset="0"/>
              </a:rPr>
              <a:t>(ONLINE)</a:t>
            </a:r>
          </a:p>
          <a:p>
            <a:pPr lvl="0"/>
            <a:r>
              <a:rPr lang="en-IN" sz="1800" dirty="0" err="1">
                <a:latin typeface="Bahnschrift Light SemiCondensed" panose="020B0502040204020203" pitchFamily="34" charset="0"/>
              </a:rPr>
              <a:t>PUBNUB</a:t>
            </a:r>
            <a:r>
              <a:rPr lang="en-IN" sz="1800" dirty="0">
                <a:latin typeface="Bahnschrift Light SemiCondensed" panose="020B0502040204020203" pitchFamily="34" charset="0"/>
              </a:rPr>
              <a:t>(ONLINE</a:t>
            </a:r>
            <a:r>
              <a:rPr lang="en-IN" sz="1800" dirty="0" smtClean="0">
                <a:latin typeface="Bahnschrift Light SemiCondensed" panose="020B0502040204020203" pitchFamily="34" charset="0"/>
              </a:rPr>
              <a:t>)</a:t>
            </a:r>
            <a:endParaRPr lang="en-IN" sz="1800" dirty="0">
              <a:latin typeface="Bahnschrift Light SemiCondensed" panose="020B0502040204020203" pitchFamily="34" charset="0"/>
            </a:endParaRPr>
          </a:p>
        </p:txBody>
      </p:sp>
    </p:spTree>
    <p:extLst>
      <p:ext uri="{BB962C8B-B14F-4D97-AF65-F5344CB8AC3E}">
        <p14:creationId xmlns:p14="http://schemas.microsoft.com/office/powerpoint/2010/main" val="221313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42075" y="449175"/>
            <a:ext cx="72384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3600" b="1">
                <a:solidFill>
                  <a:srgbClr val="FFFFFF"/>
                </a:solidFill>
                <a:latin typeface="Caveat" panose="00000500000000000000"/>
                <a:ea typeface="Caveat" panose="00000500000000000000"/>
                <a:cs typeface="Caveat" panose="00000500000000000000"/>
                <a:sym typeface="Caveat" panose="00000500000000000000"/>
              </a:rPr>
              <a:t>Proposed system :</a:t>
            </a:r>
            <a:endParaRPr sz="3600" b="1">
              <a:latin typeface="Caveat" panose="00000500000000000000"/>
              <a:ea typeface="Caveat" panose="00000500000000000000"/>
              <a:cs typeface="Caveat" panose="00000500000000000000"/>
              <a:sym typeface="Caveat" panose="00000500000000000000"/>
            </a:endParaRPr>
          </a:p>
        </p:txBody>
      </p:sp>
      <p:sp>
        <p:nvSpPr>
          <p:cNvPr id="154" name="Google Shape;154;p16"/>
          <p:cNvSpPr txBox="1">
            <a:spLocks noGrp="1"/>
          </p:cNvSpPr>
          <p:nvPr>
            <p:ph type="body" idx="1"/>
          </p:nvPr>
        </p:nvSpPr>
        <p:spPr>
          <a:xfrm>
            <a:off x="1242075"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latin typeface="EB Garamond" panose="00000500000000000000"/>
                <a:ea typeface="EB Garamond" panose="00000500000000000000"/>
                <a:cs typeface="EB Garamond" panose="00000500000000000000"/>
                <a:sym typeface="EB Garamond" panose="00000500000000000000"/>
              </a:rPr>
              <a:t>1. Login into your amazon account.</a:t>
            </a:r>
            <a:endParaRPr sz="1800">
              <a:solidFill>
                <a:schemeClr val="dk2"/>
              </a:solidFill>
              <a:latin typeface="EB Garamond" panose="00000500000000000000"/>
              <a:ea typeface="EB Garamond" panose="00000500000000000000"/>
              <a:cs typeface="EB Garamond" panose="00000500000000000000"/>
              <a:sym typeface="EB Garamond" panose="00000500000000000000"/>
            </a:endParaRPr>
          </a:p>
          <a:p>
            <a:pPr marL="0" lvl="0" indent="0" algn="l" rtl="0">
              <a:spcBef>
                <a:spcPts val="0"/>
              </a:spcBef>
              <a:spcAft>
                <a:spcPts val="0"/>
              </a:spcAft>
              <a:buNone/>
            </a:pPr>
            <a:r>
              <a:rPr lang="en-GB" sz="1800">
                <a:solidFill>
                  <a:schemeClr val="dk2"/>
                </a:solidFill>
                <a:latin typeface="EB Garamond" panose="00000500000000000000"/>
                <a:ea typeface="EB Garamond" panose="00000500000000000000"/>
                <a:cs typeface="EB Garamond" panose="00000500000000000000"/>
                <a:sym typeface="EB Garamond" panose="00000500000000000000"/>
              </a:rPr>
              <a:t>2. Create a new amazon alexa product and make of note of the product credentials.</a:t>
            </a:r>
            <a:endParaRPr sz="1800">
              <a:solidFill>
                <a:schemeClr val="dk2"/>
              </a:solidFill>
              <a:latin typeface="EB Garamond" panose="00000500000000000000"/>
              <a:ea typeface="EB Garamond" panose="00000500000000000000"/>
              <a:cs typeface="EB Garamond" panose="00000500000000000000"/>
              <a:sym typeface="EB Garamond" panose="00000500000000000000"/>
            </a:endParaRPr>
          </a:p>
          <a:p>
            <a:pPr marL="0" lvl="0" indent="0" algn="l" rtl="0">
              <a:spcBef>
                <a:spcPts val="0"/>
              </a:spcBef>
              <a:spcAft>
                <a:spcPts val="0"/>
              </a:spcAft>
              <a:buNone/>
            </a:pPr>
            <a:r>
              <a:rPr lang="en-GB" sz="1800">
                <a:solidFill>
                  <a:schemeClr val="dk2"/>
                </a:solidFill>
                <a:latin typeface="EB Garamond" panose="00000500000000000000"/>
                <a:ea typeface="EB Garamond" panose="00000500000000000000"/>
                <a:cs typeface="EB Garamond" panose="00000500000000000000"/>
                <a:sym typeface="EB Garamond" panose="00000500000000000000"/>
              </a:rPr>
              <a:t>3. Connect raspberrypi and download the json file of your amazon product and keep it in the home.</a:t>
            </a:r>
            <a:endParaRPr sz="1800">
              <a:solidFill>
                <a:schemeClr val="dk2"/>
              </a:solidFill>
              <a:latin typeface="EB Garamond" panose="00000500000000000000"/>
              <a:ea typeface="EB Garamond" panose="00000500000000000000"/>
              <a:cs typeface="EB Garamond" panose="00000500000000000000"/>
              <a:sym typeface="EB Garamond" panose="00000500000000000000"/>
            </a:endParaRPr>
          </a:p>
          <a:p>
            <a:pPr marL="0" lvl="0" indent="0" algn="l" rtl="0">
              <a:spcBef>
                <a:spcPts val="0"/>
              </a:spcBef>
              <a:spcAft>
                <a:spcPts val="0"/>
              </a:spcAft>
              <a:buNone/>
            </a:pPr>
            <a:r>
              <a:rPr lang="en-GB" sz="1800">
                <a:solidFill>
                  <a:schemeClr val="dk2"/>
                </a:solidFill>
                <a:latin typeface="EB Garamond" panose="00000500000000000000"/>
                <a:ea typeface="EB Garamond" panose="00000500000000000000"/>
                <a:cs typeface="EB Garamond" panose="00000500000000000000"/>
                <a:sym typeface="EB Garamond" panose="00000500000000000000"/>
              </a:rPr>
              <a:t>4. Follow the steps as mentioned in the following link to install Alexa in raspberrypi.</a:t>
            </a:r>
            <a:endParaRPr sz="1800">
              <a:solidFill>
                <a:schemeClr val="dk2"/>
              </a:solidFill>
              <a:latin typeface="EB Garamond" panose="00000500000000000000"/>
              <a:ea typeface="EB Garamond" panose="00000500000000000000"/>
              <a:cs typeface="EB Garamond" panose="00000500000000000000"/>
              <a:sym typeface="EB Garamond" panose="00000500000000000000"/>
            </a:endParaRPr>
          </a:p>
          <a:p>
            <a:pPr marL="0" lvl="0" indent="0" algn="l" rtl="0">
              <a:spcBef>
                <a:spcPts val="0"/>
              </a:spcBef>
              <a:spcAft>
                <a:spcPts val="0"/>
              </a:spcAft>
              <a:buNone/>
            </a:pPr>
            <a:r>
              <a:rPr lang="en-GB" sz="1200" u="sng">
                <a:solidFill>
                  <a:schemeClr val="hlink"/>
                </a:solidFill>
                <a:latin typeface="Comic Sans MS" panose="030F0702030302020204"/>
                <a:ea typeface="Comic Sans MS" panose="030F0702030302020204"/>
                <a:cs typeface="Comic Sans MS" panose="030F0702030302020204"/>
                <a:sym typeface="Comic Sans MS" panose="030F0702030302020204"/>
                <a:hlinkClick r:id="rId3"/>
              </a:rPr>
              <a:t>https://developer.amazon.com/docs/alexa-voice-service/set-up-raspberry-pi.html</a:t>
            </a:r>
            <a:endParaRPr sz="1200" u="sng">
              <a:solidFill>
                <a:schemeClr val="hlink"/>
              </a:solidFill>
              <a:latin typeface="Comic Sans MS" panose="030F0702030302020204"/>
              <a:ea typeface="Comic Sans MS" panose="030F0702030302020204"/>
              <a:cs typeface="Comic Sans MS" panose="030F0702030302020204"/>
              <a:sym typeface="Comic Sans MS" panose="030F0702030302020204"/>
              <a:hlinkClick r:id="rId3"/>
            </a:endParaRPr>
          </a:p>
          <a:p>
            <a:pPr marL="0" lvl="0" indent="0" algn="l" rtl="0">
              <a:spcBef>
                <a:spcPts val="0"/>
              </a:spcBef>
              <a:spcAft>
                <a:spcPts val="1600"/>
              </a:spcAft>
              <a:buNone/>
            </a:pPr>
            <a:endParaRPr sz="1200">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body" idx="1"/>
          </p:nvPr>
        </p:nvSpPr>
        <p:spPr>
          <a:xfrm>
            <a:off x="1219750" y="9787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5. After installing alexa in your raspberrypi connect USB microphone to your raspberrypi and go to menu &gt;&gt; preferences &gt;&gt; audio &gt;&gt; select the option with usb microphone.</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6. Now connect a 3.3mm jack speaker and test the alexa by saying “ALEXA……”.</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7. Login to </a:t>
            </a:r>
            <a:r>
              <a:rPr lang="en-GB" sz="1400">
                <a:solidFill>
                  <a:srgbClr val="FFFFFF"/>
                </a:solidFill>
                <a:uFill>
                  <a:noFill/>
                </a:uFill>
                <a:latin typeface="Merriweather" panose="00000500000000000000"/>
                <a:ea typeface="Merriweather" panose="00000500000000000000"/>
                <a:cs typeface="Merriweather" panose="00000500000000000000"/>
                <a:sym typeface="Merriweather" panose="00000500000000000000"/>
                <a:hlinkClick r:id="rId3"/>
              </a:rPr>
              <a:t> </a:t>
            </a:r>
            <a:r>
              <a:rPr lang="en-GB" sz="1100" u="sng">
                <a:solidFill>
                  <a:schemeClr val="hlink"/>
                </a:solidFill>
                <a:latin typeface="Comic Sans MS" panose="030F0702030302020204"/>
                <a:ea typeface="Comic Sans MS" panose="030F0702030302020204"/>
                <a:cs typeface="Comic Sans MS" panose="030F0702030302020204"/>
                <a:sym typeface="Comic Sans MS" panose="030F0702030302020204"/>
                <a:hlinkClick r:id="rId3"/>
              </a:rPr>
              <a:t>https://admin.pubnub.com/#/login</a:t>
            </a: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 (PUBNUB) and save the publish and subscribe keys for further use.</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8. Follow the steps by logging into your IFTTT .</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100" u="sng">
                <a:solidFill>
                  <a:schemeClr val="hlink"/>
                </a:solidFill>
                <a:latin typeface="Comic Sans MS" panose="030F0702030302020204"/>
                <a:ea typeface="Comic Sans MS" panose="030F0702030302020204"/>
                <a:cs typeface="Comic Sans MS" panose="030F0702030302020204"/>
                <a:sym typeface="Comic Sans MS" panose="030F0702030302020204"/>
                <a:hlinkClick r:id="rId4"/>
              </a:rPr>
              <a:t>https://circuitdigest.com/microcontroller-projects/voice-controlled-home-automation-using-amazon-alexa-and-raspberry-pi</a:t>
            </a:r>
            <a:endParaRPr sz="1100" u="sng">
              <a:solidFill>
                <a:schemeClr val="hlink"/>
              </a:solidFill>
              <a:latin typeface="Comic Sans MS" panose="030F0702030302020204"/>
              <a:ea typeface="Comic Sans MS" panose="030F0702030302020204"/>
              <a:cs typeface="Comic Sans MS" panose="030F0702030302020204"/>
              <a:sym typeface="Comic Sans MS" panose="030F0702030302020204"/>
              <a:hlinkClick r:id="rId4"/>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9. Run the python code in python2 as python3 doesnot support many features.</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10. Open python2 by typing the command “idle python2” in the terminal.</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0"/>
              </a:spcAft>
              <a:buNone/>
            </a:pPr>
            <a:r>
              <a:rPr lang="en-GB" sz="1400">
                <a:solidFill>
                  <a:srgbClr val="FFFFFF"/>
                </a:solidFill>
                <a:latin typeface="Merriweather" panose="00000500000000000000"/>
                <a:ea typeface="Merriweather" panose="00000500000000000000"/>
                <a:cs typeface="Merriweather" panose="00000500000000000000"/>
                <a:sym typeface="Merriweather" panose="00000500000000000000"/>
              </a:rPr>
              <a:t>11. Finally make your home smart by using Alexa!!!!</a:t>
            </a:r>
            <a:endParaRPr sz="1400">
              <a:solidFill>
                <a:srgbClr val="FFFFFF"/>
              </a:solidFill>
              <a:latin typeface="Merriweather" panose="00000500000000000000"/>
              <a:ea typeface="Merriweather" panose="00000500000000000000"/>
              <a:cs typeface="Merriweather" panose="00000500000000000000"/>
              <a:sym typeface="Merriweather" panose="00000500000000000000"/>
            </a:endParaRPr>
          </a:p>
          <a:p>
            <a:pPr marL="0" lvl="0" indent="0" algn="l" rtl="0">
              <a:spcBef>
                <a:spcPts val="0"/>
              </a:spcBef>
              <a:spcAft>
                <a:spcPts val="1600"/>
              </a:spcAft>
              <a:buNone/>
            </a:pPr>
            <a:endParaRPr sz="120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78" y="290517"/>
            <a:ext cx="836295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56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3000">
                <a:solidFill>
                  <a:srgbClr val="FFFFFF"/>
                </a:solidFill>
                <a:latin typeface="Caveat" panose="00000500000000000000"/>
                <a:ea typeface="Caveat" panose="00000500000000000000"/>
                <a:cs typeface="Caveat" panose="00000500000000000000"/>
                <a:sym typeface="Caveat" panose="00000500000000000000"/>
              </a:rPr>
              <a:t>FUTURE SCOPE :</a:t>
            </a:r>
            <a:endParaRPr sz="3000">
              <a:latin typeface="Caveat" panose="00000500000000000000"/>
              <a:ea typeface="Caveat" panose="00000500000000000000"/>
              <a:cs typeface="Caveat" panose="00000500000000000000"/>
              <a:sym typeface="Caveat" panose="00000500000000000000"/>
            </a:endParaRPr>
          </a:p>
        </p:txBody>
      </p:sp>
      <p:sp>
        <p:nvSpPr>
          <p:cNvPr id="166" name="Google Shape;166;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latin typeface="Merriweather" panose="00000500000000000000"/>
                <a:ea typeface="Merriweather" panose="00000500000000000000"/>
                <a:cs typeface="Merriweather" panose="00000500000000000000"/>
                <a:sym typeface="Merriweather" panose="00000500000000000000"/>
              </a:rPr>
              <a:t>IOT trends the growth perspects ,with the exponential growth in internet usage the next big thing in the queue of technology advancements is ‘INTERNET OF THINGS’. The entire world is migrating towards IOT which will have a huge impacts on lives in the coming five years.We can control various devices using simple commands from different locations which really reduces our work and saves our time</a:t>
            </a:r>
            <a:endParaRPr lang="en-IN" altLang="en-GB">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474</Words>
  <Application>Microsoft Office PowerPoint</Application>
  <PresentationFormat>On-screen Show (16:9)</PresentationFormat>
  <Paragraphs>42</Paragraphs>
  <Slides>10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Arial</vt:lpstr>
      <vt:lpstr>Algerian</vt:lpstr>
      <vt:lpstr>Lato</vt:lpstr>
      <vt:lpstr>Bahnschrift Light SemiCondensed</vt:lpstr>
      <vt:lpstr>Goudy Old Style</vt:lpstr>
      <vt:lpstr>Pacifico</vt:lpstr>
      <vt:lpstr>Comic Sans MS</vt:lpstr>
      <vt:lpstr>Montserrat</vt:lpstr>
      <vt:lpstr>Merriweather</vt:lpstr>
      <vt:lpstr>EB Garamond</vt:lpstr>
      <vt:lpstr>Caveat</vt:lpstr>
      <vt:lpstr>Candara</vt:lpstr>
      <vt:lpstr>Focus</vt:lpstr>
      <vt:lpstr>Smart Home Assistant with Cloud Integration</vt:lpstr>
      <vt:lpstr>PROBLEM STATEMENT : A home automation project can be made possible by giving voice commands through Alexa.  Alexa is capable of voice interaction, setting alarms, streaming podcasts, playing audio books, and providing weather, traffic, and other real time information. In this project we are configuring Raspberry pi as Voice assistant using Aws alexa services.  We can make a User interface in Adafruit IO and control the switches of that UI through Voice commands and through this voice commands the devices will be turned on and off. </vt:lpstr>
      <vt:lpstr>Objective:</vt:lpstr>
      <vt:lpstr>HARDWARE </vt:lpstr>
      <vt:lpstr>SOFTWARE</vt:lpstr>
      <vt:lpstr>Proposed system :</vt:lpstr>
      <vt:lpstr>PowerPoint Presentation</vt:lpstr>
      <vt:lpstr>PowerPoint Presentation</vt:lpstr>
      <vt:lpstr>FUTURE SCOPE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Assistant with Cloud Integration</dc:title>
  <dc:creator/>
  <cp:lastModifiedBy>Admin</cp:lastModifiedBy>
  <cp:revision>6</cp:revision>
  <dcterms:created xsi:type="dcterms:W3CDTF">2019-05-24T09:27:10Z</dcterms:created>
  <dcterms:modified xsi:type="dcterms:W3CDTF">2019-05-25T05:15:05Z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