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85442A3-B4FB-4E53-8AC8-4D48806969ED}" type="datetimeFigureOut">
              <a:rPr lang="en-GB" smtClean="0"/>
              <a:t>25/05/2019</a:t>
            </a:fld>
            <a:endParaRPr lang="en-GB"/>
          </a:p>
        </p:txBody>
      </p:sp>
      <p:sp>
        <p:nvSpPr>
          <p:cNvPr id="5" name="Footer Placeholder 4"/>
          <p:cNvSpPr>
            <a:spLocks noGrp="1"/>
          </p:cNvSpPr>
          <p:nvPr>
            <p:ph type="ftr" sz="quarter" idx="11"/>
          </p:nvPr>
        </p:nvSpPr>
        <p:spPr>
          <a:xfrm>
            <a:off x="2692397" y="5037663"/>
            <a:ext cx="5214635" cy="279400"/>
          </a:xfrm>
        </p:spPr>
        <p:txBody>
          <a:bodyPr/>
          <a:lstStyle/>
          <a:p>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59E3AB5D-8FF2-45CA-91CA-60354CBB77BE}"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5245460"/>
      </p:ext>
    </p:extLst>
  </p:cSld>
  <p:clrMapOvr>
    <a:masterClrMapping/>
  </p:clrMapOvr>
  <p:transition>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5442A3-B4FB-4E53-8AC8-4D48806969ED}" type="datetimeFigureOut">
              <a:rPr lang="en-GB" smtClean="0"/>
              <a:t>25/05/2019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9E3AB5D-8FF2-45CA-91CA-60354CBB77BE}" type="slidenum">
              <a:rPr lang="en-GB" smtClean="0"/>
              <a:t>‹#›</a:t>
            </a:fld>
            <a:endParaRPr lang="en-GB"/>
          </a:p>
        </p:txBody>
      </p:sp>
    </p:spTree>
    <p:extLst>
      <p:ext uri="{BB962C8B-B14F-4D97-AF65-F5344CB8AC3E}">
        <p14:creationId xmlns:p14="http://schemas.microsoft.com/office/powerpoint/2010/main" val="2158890444"/>
      </p:ext>
    </p:extLst>
  </p:cSld>
  <p:clrMapOvr>
    <a:masterClrMapping/>
  </p:clrMapOvr>
  <p:transition>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5442A3-B4FB-4E53-8AC8-4D48806969ED}" type="datetimeFigureOut">
              <a:rPr lang="en-GB" smtClean="0"/>
              <a:t>25/05/2019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E3AB5D-8FF2-45CA-91CA-60354CBB77BE}"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3349887"/>
      </p:ext>
    </p:extLst>
  </p:cSld>
  <p:clrMapOvr>
    <a:masterClrMapping/>
  </p:clrMapOvr>
  <p:transition>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5442A3-B4FB-4E53-8AC8-4D48806969ED}" type="datetimeFigureOut">
              <a:rPr lang="en-GB" smtClean="0"/>
              <a:t>25/05/2019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E3AB5D-8FF2-45CA-91CA-60354CBB77BE}"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9645739"/>
      </p:ext>
    </p:extLst>
  </p:cSld>
  <p:clrMapOvr>
    <a:masterClrMapping/>
  </p:clrMapOvr>
  <p:transition>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5442A3-B4FB-4E53-8AC8-4D48806969ED}" type="datetimeFigureOut">
              <a:rPr lang="en-GB" smtClean="0"/>
              <a:t>25/05/2019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E3AB5D-8FF2-45CA-91CA-60354CBB77BE}" type="slidenum">
              <a:rPr lang="en-GB" smtClean="0"/>
              <a:t>‹#›</a:t>
            </a:fld>
            <a:endParaRPr lang="en-GB"/>
          </a:p>
        </p:txBody>
      </p:sp>
    </p:spTree>
    <p:extLst>
      <p:ext uri="{BB962C8B-B14F-4D97-AF65-F5344CB8AC3E}">
        <p14:creationId xmlns:p14="http://schemas.microsoft.com/office/powerpoint/2010/main" val="918374253"/>
      </p:ext>
    </p:extLst>
  </p:cSld>
  <p:clrMapOvr>
    <a:masterClrMapping/>
  </p:clrMapOvr>
  <p:transition>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5442A3-B4FB-4E53-8AC8-4D48806969ED}" type="datetimeFigureOut">
              <a:rPr lang="en-GB" smtClean="0"/>
              <a:t>25/05/2019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E3AB5D-8FF2-45CA-91CA-60354CBB77BE}"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9061599"/>
      </p:ext>
    </p:extLst>
  </p:cSld>
  <p:clrMapOvr>
    <a:masterClrMapping/>
  </p:clrMapOvr>
  <p:transition>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5442A3-B4FB-4E53-8AC8-4D48806969ED}" type="datetimeFigureOut">
              <a:rPr lang="en-GB" smtClean="0"/>
              <a:t>25/05/2019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E3AB5D-8FF2-45CA-91CA-60354CBB77BE}"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2811922"/>
      </p:ext>
    </p:extLst>
  </p:cSld>
  <p:clrMapOvr>
    <a:masterClrMapping/>
  </p:clrMapOvr>
  <p:transition>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5442A3-B4FB-4E53-8AC8-4D48806969ED}" type="datetimeFigureOut">
              <a:rPr lang="en-GB" smtClean="0"/>
              <a:t>25/05/2019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E3AB5D-8FF2-45CA-91CA-60354CBB77BE}"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8475127"/>
      </p:ext>
    </p:extLst>
  </p:cSld>
  <p:clrMapOvr>
    <a:masterClrMapping/>
  </p:clrMapOvr>
  <p:transition>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5442A3-B4FB-4E53-8AC8-4D48806969ED}" type="datetimeFigureOut">
              <a:rPr lang="en-GB" smtClean="0"/>
              <a:t>25/05/2019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E3AB5D-8FF2-45CA-91CA-60354CBB77BE}"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9743274"/>
      </p:ext>
    </p:extLst>
  </p:cSld>
  <p:clrMapOvr>
    <a:masterClrMapping/>
  </p:clrMapOvr>
  <p:transition>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5442A3-B4FB-4E53-8AC8-4D48806969ED}" type="datetimeFigureOut">
              <a:rPr lang="en-GB" smtClean="0"/>
              <a:t>25/05/2019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E3AB5D-8FF2-45CA-91CA-60354CBB77BE}" type="slidenum">
              <a:rPr lang="en-GB" smtClean="0"/>
              <a:t>‹#›</a:t>
            </a:fld>
            <a:endParaRPr lang="en-GB"/>
          </a:p>
        </p:txBody>
      </p:sp>
    </p:spTree>
    <p:extLst>
      <p:ext uri="{BB962C8B-B14F-4D97-AF65-F5344CB8AC3E}">
        <p14:creationId xmlns:p14="http://schemas.microsoft.com/office/powerpoint/2010/main" val="1282889450"/>
      </p:ext>
    </p:extLst>
  </p:cSld>
  <p:clrMapOvr>
    <a:masterClrMapping/>
  </p:clrMapOvr>
  <p:transition>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5442A3-B4FB-4E53-8AC8-4D48806969ED}" type="datetimeFigureOut">
              <a:rPr lang="en-GB" smtClean="0"/>
              <a:t>25/05/2019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E3AB5D-8FF2-45CA-91CA-60354CBB77BE}"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6525578"/>
      </p:ext>
    </p:extLst>
  </p:cSld>
  <p:clrMapOvr>
    <a:masterClrMapping/>
  </p:clrMapOvr>
  <p:transition>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5442A3-B4FB-4E53-8AC8-4D48806969ED}" type="datetimeFigureOut">
              <a:rPr lang="en-GB" smtClean="0"/>
              <a:t>25/05/2019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9E3AB5D-8FF2-45CA-91CA-60354CBB77BE}" type="slidenum">
              <a:rPr lang="en-GB" smtClean="0"/>
              <a:t>‹#›</a:t>
            </a:fld>
            <a:endParaRPr lang="en-GB"/>
          </a:p>
        </p:txBody>
      </p:sp>
    </p:spTree>
    <p:extLst>
      <p:ext uri="{BB962C8B-B14F-4D97-AF65-F5344CB8AC3E}">
        <p14:creationId xmlns:p14="http://schemas.microsoft.com/office/powerpoint/2010/main" val="37953212"/>
      </p:ext>
    </p:extLst>
  </p:cSld>
  <p:clrMapOvr>
    <a:masterClrMapping/>
  </p:clrMapOvr>
  <p:transition>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5442A3-B4FB-4E53-8AC8-4D48806969ED}" type="datetimeFigureOut">
              <a:rPr lang="en-GB" smtClean="0"/>
              <a:t>25/05/2019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9E3AB5D-8FF2-45CA-91CA-60354CBB77BE}"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6142085"/>
      </p:ext>
    </p:extLst>
  </p:cSld>
  <p:clrMapOvr>
    <a:masterClrMapping/>
  </p:clrMapOvr>
  <p:transition>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5442A3-B4FB-4E53-8AC8-4D48806969ED}" type="datetimeFigureOut">
              <a:rPr lang="en-GB" smtClean="0"/>
              <a:t>25/05/2019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9E3AB5D-8FF2-45CA-91CA-60354CBB77BE}"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5927819"/>
      </p:ext>
    </p:extLst>
  </p:cSld>
  <p:clrMapOvr>
    <a:masterClrMapping/>
  </p:clrMapOvr>
  <p:transition>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5442A3-B4FB-4E53-8AC8-4D48806969ED}" type="datetimeFigureOut">
              <a:rPr lang="en-GB" smtClean="0"/>
              <a:t>25/05/2019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9E3AB5D-8FF2-45CA-91CA-60354CBB77BE}" type="slidenum">
              <a:rPr lang="en-GB" smtClean="0"/>
              <a:t>‹#›</a:t>
            </a:fld>
            <a:endParaRPr lang="en-GB"/>
          </a:p>
        </p:txBody>
      </p:sp>
    </p:spTree>
    <p:extLst>
      <p:ext uri="{BB962C8B-B14F-4D97-AF65-F5344CB8AC3E}">
        <p14:creationId xmlns:p14="http://schemas.microsoft.com/office/powerpoint/2010/main" val="3833079225"/>
      </p:ext>
    </p:extLst>
  </p:cSld>
  <p:clrMapOvr>
    <a:masterClrMapping/>
  </p:clrMapOvr>
  <p:transition>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5442A3-B4FB-4E53-8AC8-4D48806969ED}" type="datetimeFigureOut">
              <a:rPr lang="en-GB" smtClean="0"/>
              <a:t>25/05/2019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9E3AB5D-8FF2-45CA-91CA-60354CBB77BE}"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8285888"/>
      </p:ext>
    </p:extLst>
  </p:cSld>
  <p:clrMapOvr>
    <a:masterClrMapping/>
  </p:clrMapOvr>
  <p:transition>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5442A3-B4FB-4E53-8AC8-4D48806969ED}" type="datetimeFigureOut">
              <a:rPr lang="en-GB" smtClean="0"/>
              <a:t>25/05/2019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9E3AB5D-8FF2-45CA-91CA-60354CBB77BE}" type="slidenum">
              <a:rPr lang="en-GB" smtClean="0"/>
              <a:t>‹#›</a:t>
            </a:fld>
            <a:endParaRPr lang="en-GB"/>
          </a:p>
        </p:txBody>
      </p:sp>
    </p:spTree>
    <p:extLst>
      <p:ext uri="{BB962C8B-B14F-4D97-AF65-F5344CB8AC3E}">
        <p14:creationId xmlns:p14="http://schemas.microsoft.com/office/powerpoint/2010/main" val="816660263"/>
      </p:ext>
    </p:extLst>
  </p:cSld>
  <p:clrMapOvr>
    <a:masterClrMapping/>
  </p:clrMapOvr>
  <p:transition>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85442A3-B4FB-4E53-8AC8-4D48806969ED}" type="datetimeFigureOut">
              <a:rPr lang="en-GB" smtClean="0"/>
              <a:t>25/05/2019</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E3AB5D-8FF2-45CA-91CA-60354CBB77BE}" type="slidenum">
              <a:rPr lang="en-GB" smtClean="0"/>
              <a:t>‹#›</a:t>
            </a:fld>
            <a:endParaRPr lang="en-GB"/>
          </a:p>
        </p:txBody>
      </p:sp>
    </p:spTree>
    <p:extLst>
      <p:ext uri="{BB962C8B-B14F-4D97-AF65-F5344CB8AC3E}">
        <p14:creationId xmlns:p14="http://schemas.microsoft.com/office/powerpoint/2010/main" val="32260949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cover/>
  </p:transition>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B5FD8B-4388-41A6-8155-6211EF7B13BC}"/>
              </a:ext>
            </a:extLst>
          </p:cNvPr>
          <p:cNvSpPr>
            <a:spLocks noGrp="1"/>
          </p:cNvSpPr>
          <p:nvPr>
            <p:ph type="ctrTitle"/>
          </p:nvPr>
        </p:nvSpPr>
        <p:spPr>
          <a:xfrm>
            <a:off x="2339926" y="1991457"/>
            <a:ext cx="7512148" cy="3268980"/>
          </a:xfrm>
        </p:spPr>
        <p:txBody>
          <a:bodyPr>
            <a:noAutofit/>
          </a:bodyPr>
          <a:lstStyle/>
          <a:p>
            <a:r>
              <a:rPr lang="en-US" sz="5700" dirty="0">
                <a:latin typeface="Constantia" panose="02030602050306030303" pitchFamily="18" charset="0"/>
              </a:rPr>
              <a:t>Intelligent Cargo Management System Using IOT</a:t>
            </a:r>
            <a:endParaRPr lang="en-GB" sz="5700" dirty="0">
              <a:latin typeface="Constantia" panose="02030602050306030303" pitchFamily="18" charset="0"/>
            </a:endParaRPr>
          </a:p>
        </p:txBody>
      </p:sp>
      <p:sp>
        <p:nvSpPr>
          <p:cNvPr id="3" name="Rectangle 2"/>
          <p:cNvSpPr/>
          <p:nvPr/>
        </p:nvSpPr>
        <p:spPr>
          <a:xfrm>
            <a:off x="7622463" y="5473005"/>
            <a:ext cx="5351589" cy="1384995"/>
          </a:xfrm>
          <a:prstGeom prst="rect">
            <a:avLst/>
          </a:prstGeom>
          <a:noFill/>
        </p:spPr>
        <p:txBody>
          <a:bodyPr wrap="square" lIns="91440" tIns="45720" rIns="91440" bIns="45720">
            <a:spAutoFit/>
          </a:bodyPr>
          <a:lstStyle/>
          <a:p>
            <a:pPr algn="ctr"/>
            <a:r>
              <a:rPr lang="en-US" sz="2800" dirty="0" err="1" smtClean="0">
                <a:ln w="0"/>
                <a:effectLst>
                  <a:outerShdw blurRad="38100" dist="19050" dir="2700000" algn="tl" rotWithShape="0">
                    <a:schemeClr val="dk1">
                      <a:alpha val="40000"/>
                    </a:schemeClr>
                  </a:outerShdw>
                </a:effectLst>
              </a:rPr>
              <a:t>B.Madhava</a:t>
            </a:r>
            <a:r>
              <a:rPr lang="en-US" sz="2800" dirty="0" smtClean="0">
                <a:ln w="0"/>
                <a:effectLst>
                  <a:outerShdw blurRad="38100" dist="19050" dir="2700000" algn="tl" rotWithShape="0">
                    <a:schemeClr val="dk1">
                      <a:alpha val="40000"/>
                    </a:schemeClr>
                  </a:outerShdw>
                </a:effectLst>
              </a:rPr>
              <a:t> Reddy</a:t>
            </a:r>
          </a:p>
          <a:p>
            <a:pPr algn="ctr"/>
            <a:r>
              <a:rPr lang="en-US" sz="2800" b="0" cap="none" spc="0" dirty="0" err="1" smtClean="0">
                <a:ln w="0"/>
                <a:solidFill>
                  <a:schemeClr val="tx1"/>
                </a:solidFill>
                <a:effectLst>
                  <a:outerShdw blurRad="38100" dist="19050" dir="2700000" algn="tl" rotWithShape="0">
                    <a:schemeClr val="dk1">
                      <a:alpha val="40000"/>
                    </a:schemeClr>
                  </a:outerShdw>
                </a:effectLst>
              </a:rPr>
              <a:t>K.Yeswanth</a:t>
            </a:r>
            <a:endParaRPr lang="en-US" sz="2800" b="0" cap="none" spc="0" dirty="0" smtClean="0">
              <a:ln w="0"/>
              <a:solidFill>
                <a:schemeClr val="tx1"/>
              </a:solidFill>
              <a:effectLst>
                <a:outerShdw blurRad="38100" dist="19050" dir="2700000" algn="tl" rotWithShape="0">
                  <a:schemeClr val="dk1">
                    <a:alpha val="40000"/>
                  </a:schemeClr>
                </a:outerShdw>
              </a:effectLst>
            </a:endParaRPr>
          </a:p>
          <a:p>
            <a:pPr algn="ctr"/>
            <a:r>
              <a:rPr lang="en-US" sz="2800" dirty="0" err="1" smtClean="0">
                <a:ln w="0"/>
                <a:effectLst>
                  <a:outerShdw blurRad="38100" dist="19050" dir="2700000" algn="tl" rotWithShape="0">
                    <a:schemeClr val="dk1">
                      <a:alpha val="40000"/>
                    </a:schemeClr>
                  </a:outerShdw>
                </a:effectLst>
              </a:rPr>
              <a:t>G.Jaswanth</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14125588"/>
      </p:ext>
    </p:extLst>
  </p:cSld>
  <p:clrMapOvr>
    <a:masterClrMapping/>
  </p:clrMapOvr>
  <p:transition>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C2CDC2-C62D-480A-BC85-097373ACEA74}"/>
              </a:ext>
            </a:extLst>
          </p:cNvPr>
          <p:cNvSpPr>
            <a:spLocks noGrp="1"/>
          </p:cNvSpPr>
          <p:nvPr>
            <p:ph type="title"/>
          </p:nvPr>
        </p:nvSpPr>
        <p:spPr/>
        <p:txBody>
          <a:bodyPr>
            <a:normAutofit/>
          </a:bodyPr>
          <a:lstStyle/>
          <a:p>
            <a:r>
              <a:rPr lang="en-GB" sz="5400" dirty="0">
                <a:latin typeface="Constantia" panose="02030602050306030303" pitchFamily="18" charset="0"/>
              </a:rPr>
              <a:t>Project Description</a:t>
            </a:r>
          </a:p>
        </p:txBody>
      </p:sp>
      <p:sp>
        <p:nvSpPr>
          <p:cNvPr id="3" name="Content Placeholder 2">
            <a:extLst>
              <a:ext uri="{FF2B5EF4-FFF2-40B4-BE49-F238E27FC236}">
                <a16:creationId xmlns:a16="http://schemas.microsoft.com/office/drawing/2014/main" xmlns="" id="{97111547-F2A8-4188-8B07-AB129977313E}"/>
              </a:ext>
            </a:extLst>
          </p:cNvPr>
          <p:cNvSpPr>
            <a:spLocks noGrp="1"/>
          </p:cNvSpPr>
          <p:nvPr>
            <p:ph idx="1"/>
          </p:nvPr>
        </p:nvSpPr>
        <p:spPr/>
        <p:txBody>
          <a:bodyPr>
            <a:normAutofit fontScale="92500" lnSpcReduction="20000"/>
          </a:bodyPr>
          <a:lstStyle/>
          <a:p>
            <a:r>
              <a:rPr lang="en-US" sz="2400" dirty="0">
                <a:latin typeface="Gabriola" panose="04040605051002020D02" pitchFamily="82" charset="0"/>
              </a:rPr>
              <a:t>Supply Chain Management consists of a number of phases in which the transportation plays an important role. The perishable products are to be delivered at the desirable quality in the right time. The lack of constant monitoring of the product during the freight contributes towards the food wastage during the transportation phase. The various factors that influence the freshness scale of the product which includes the natural and physical conditions are to be considered before the movement of the goods from the source to the destination.</a:t>
            </a:r>
            <a:br>
              <a:rPr lang="en-US" sz="2400" dirty="0">
                <a:latin typeface="Gabriola" panose="04040605051002020D02" pitchFamily="82" charset="0"/>
              </a:rPr>
            </a:br>
            <a:endParaRPr lang="en-US" sz="2400" dirty="0">
              <a:latin typeface="Gabriola" panose="04040605051002020D02" pitchFamily="82" charset="0"/>
            </a:endParaRPr>
          </a:p>
          <a:p>
            <a:r>
              <a:rPr lang="en-US" sz="2400" dirty="0">
                <a:latin typeface="Gabriola" panose="04040605051002020D02" pitchFamily="82" charset="0"/>
              </a:rPr>
              <a:t>The sensors are deployed inside the truck to monitor the freshness of the product. Various parameters like temperature, humidity and the air quality inside the truck are monitored. An app is designed for receiving all the parameters through Bluetooth communication. If the freshness level falls below the scale, then an SMS is sent to authorized person with the location of truck. </a:t>
            </a:r>
          </a:p>
        </p:txBody>
      </p:sp>
    </p:spTree>
    <p:extLst>
      <p:ext uri="{BB962C8B-B14F-4D97-AF65-F5344CB8AC3E}">
        <p14:creationId xmlns:p14="http://schemas.microsoft.com/office/powerpoint/2010/main" val="3964229883"/>
      </p:ext>
    </p:extLst>
  </p:cSld>
  <p:clrMapOvr>
    <a:masterClrMapping/>
  </p:clrMapOvr>
  <p:transition>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29DD26-13C0-4647-A160-56E2D0DAC085}"/>
              </a:ext>
            </a:extLst>
          </p:cNvPr>
          <p:cNvSpPr>
            <a:spLocks noGrp="1"/>
          </p:cNvSpPr>
          <p:nvPr>
            <p:ph type="title"/>
          </p:nvPr>
        </p:nvSpPr>
        <p:spPr/>
        <p:txBody>
          <a:bodyPr>
            <a:normAutofit/>
          </a:bodyPr>
          <a:lstStyle/>
          <a:p>
            <a:r>
              <a:rPr lang="en-GB" sz="5400" dirty="0" smtClean="0">
                <a:latin typeface="Constantia" panose="02030602050306030303" pitchFamily="18" charset="0"/>
              </a:rPr>
              <a:t>What can be solved?</a:t>
            </a:r>
            <a:endParaRPr lang="en-GB" sz="5400" dirty="0">
              <a:latin typeface="Constantia" panose="02030602050306030303" pitchFamily="18" charset="0"/>
            </a:endParaRPr>
          </a:p>
        </p:txBody>
      </p:sp>
      <p:sp>
        <p:nvSpPr>
          <p:cNvPr id="3" name="Content Placeholder 2">
            <a:extLst>
              <a:ext uri="{FF2B5EF4-FFF2-40B4-BE49-F238E27FC236}">
                <a16:creationId xmlns:a16="http://schemas.microsoft.com/office/drawing/2014/main" xmlns="" id="{07A6F881-7070-4282-93F0-7FD38E1006E8}"/>
              </a:ext>
            </a:extLst>
          </p:cNvPr>
          <p:cNvSpPr>
            <a:spLocks noGrp="1"/>
          </p:cNvSpPr>
          <p:nvPr>
            <p:ph idx="1"/>
          </p:nvPr>
        </p:nvSpPr>
        <p:spPr/>
        <p:txBody>
          <a:bodyPr>
            <a:normAutofit/>
          </a:bodyPr>
          <a:lstStyle/>
          <a:p>
            <a:pPr marL="0" indent="0">
              <a:buNone/>
            </a:pPr>
            <a:endParaRPr lang="en-US" sz="2400" dirty="0">
              <a:latin typeface="Gabriola" panose="04040605051002020D02" pitchFamily="82" charset="0"/>
            </a:endParaRPr>
          </a:p>
          <a:p>
            <a:r>
              <a:rPr lang="en-US" sz="2400" dirty="0" smtClean="0">
                <a:latin typeface="Gabriola" panose="04040605051002020D02" pitchFamily="82" charset="0"/>
              </a:rPr>
              <a:t>We can prevent or reduce wastage of food.</a:t>
            </a:r>
            <a:endParaRPr lang="en-US" sz="2400" dirty="0">
              <a:latin typeface="Gabriola" panose="04040605051002020D02" pitchFamily="82" charset="0"/>
            </a:endParaRPr>
          </a:p>
          <a:p>
            <a:r>
              <a:rPr lang="en-US" dirty="0" smtClean="0">
                <a:latin typeface="Gabriola" panose="04040605051002020D02" pitchFamily="82" charset="0"/>
              </a:rPr>
              <a:t>By small modifications in hardware and the code we can use this system to prevent thefts in trucks and houses.</a:t>
            </a:r>
          </a:p>
          <a:p>
            <a:r>
              <a:rPr lang="en-US" sz="2400" dirty="0" smtClean="0">
                <a:latin typeface="Gabriola" panose="04040605051002020D02" pitchFamily="82" charset="0"/>
              </a:rPr>
              <a:t>We can use this system not only in cargo trucks but also in pharmacies etc.</a:t>
            </a:r>
            <a:endParaRPr lang="en-US" sz="2400" dirty="0">
              <a:latin typeface="Gabriola" panose="04040605051002020D02" pitchFamily="82" charset="0"/>
            </a:endParaRPr>
          </a:p>
          <a:p>
            <a:pPr marL="0" indent="0">
              <a:buNone/>
            </a:pPr>
            <a:endParaRPr lang="en-GB" sz="2400" dirty="0">
              <a:latin typeface="Gabriola" panose="04040605051002020D02" pitchFamily="82" charset="0"/>
            </a:endParaRPr>
          </a:p>
        </p:txBody>
      </p:sp>
    </p:spTree>
    <p:extLst>
      <p:ext uri="{BB962C8B-B14F-4D97-AF65-F5344CB8AC3E}">
        <p14:creationId xmlns:p14="http://schemas.microsoft.com/office/powerpoint/2010/main" val="2179839306"/>
      </p:ext>
    </p:extLst>
  </p:cSld>
  <p:clrMapOvr>
    <a:masterClrMapping/>
  </p:clrMapOvr>
  <p:transition>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A25731-DC39-4A11-AEC9-5683C5C75E61}"/>
              </a:ext>
            </a:extLst>
          </p:cNvPr>
          <p:cNvSpPr>
            <a:spLocks noGrp="1"/>
          </p:cNvSpPr>
          <p:nvPr>
            <p:ph type="title"/>
          </p:nvPr>
        </p:nvSpPr>
        <p:spPr/>
        <p:txBody>
          <a:bodyPr>
            <a:normAutofit/>
          </a:bodyPr>
          <a:lstStyle/>
          <a:p>
            <a:r>
              <a:rPr lang="en-GB" sz="6000" dirty="0" smtClean="0">
                <a:latin typeface="Constantia" panose="02030602050306030303" pitchFamily="18" charset="0"/>
              </a:rPr>
              <a:t>Working of System</a:t>
            </a:r>
            <a:endParaRPr lang="en-GB" sz="6000" dirty="0">
              <a:latin typeface="Constantia" panose="02030602050306030303" pitchFamily="18" charset="0"/>
            </a:endParaRPr>
          </a:p>
        </p:txBody>
      </p:sp>
      <p:sp>
        <p:nvSpPr>
          <p:cNvPr id="3" name="Content Placeholder 2">
            <a:extLst>
              <a:ext uri="{FF2B5EF4-FFF2-40B4-BE49-F238E27FC236}">
                <a16:creationId xmlns:a16="http://schemas.microsoft.com/office/drawing/2014/main" xmlns="" id="{9283D679-A1F9-4F43-B9EF-15F484A89A3B}"/>
              </a:ext>
            </a:extLst>
          </p:cNvPr>
          <p:cNvSpPr>
            <a:spLocks noGrp="1"/>
          </p:cNvSpPr>
          <p:nvPr>
            <p:ph idx="1"/>
          </p:nvPr>
        </p:nvSpPr>
        <p:spPr/>
        <p:txBody>
          <a:bodyPr>
            <a:normAutofit fontScale="92500" lnSpcReduction="20000"/>
          </a:bodyPr>
          <a:lstStyle/>
          <a:p>
            <a:endParaRPr lang="en-US" sz="2400" dirty="0">
              <a:latin typeface="Gabriola" panose="04040605051002020D02" pitchFamily="82" charset="0"/>
            </a:endParaRPr>
          </a:p>
          <a:p>
            <a:r>
              <a:rPr lang="en-US" sz="2400" dirty="0">
                <a:latin typeface="Gabriola" panose="04040605051002020D02" pitchFamily="82" charset="0"/>
              </a:rPr>
              <a:t>Bluetooth Communication between Device and Mobile Application.</a:t>
            </a:r>
          </a:p>
          <a:p>
            <a:endParaRPr lang="en-US" sz="2400" dirty="0">
              <a:latin typeface="Gabriola" panose="04040605051002020D02" pitchFamily="82" charset="0"/>
            </a:endParaRPr>
          </a:p>
          <a:p>
            <a:r>
              <a:rPr lang="en-US" sz="2400" dirty="0">
                <a:latin typeface="Gabriola" panose="04040605051002020D02" pitchFamily="82" charset="0"/>
              </a:rPr>
              <a:t>Usage of Bluetooth module and its configuration.</a:t>
            </a:r>
          </a:p>
          <a:p>
            <a:endParaRPr lang="en-US" sz="2400" dirty="0">
              <a:latin typeface="Gabriola" panose="04040605051002020D02" pitchFamily="82" charset="0"/>
            </a:endParaRPr>
          </a:p>
          <a:p>
            <a:r>
              <a:rPr lang="en-US" sz="2400" dirty="0">
                <a:latin typeface="Gabriola" panose="04040605051002020D02" pitchFamily="82" charset="0"/>
              </a:rPr>
              <a:t>Building the mobile Application using Android ( MIT app inventor)</a:t>
            </a:r>
          </a:p>
          <a:p>
            <a:endParaRPr lang="en-US" sz="2400" dirty="0">
              <a:latin typeface="Gabriola" panose="04040605051002020D02" pitchFamily="82" charset="0"/>
            </a:endParaRPr>
          </a:p>
          <a:p>
            <a:r>
              <a:rPr lang="en-US" sz="2400" dirty="0">
                <a:latin typeface="Gabriola" panose="04040605051002020D02" pitchFamily="82" charset="0"/>
              </a:rPr>
              <a:t>Sending the alert messages through the mobile application if required.</a:t>
            </a:r>
          </a:p>
          <a:p>
            <a:pPr marL="0" indent="0">
              <a:buNone/>
            </a:pPr>
            <a:endParaRPr lang="en-GB" sz="2400" dirty="0">
              <a:latin typeface="Gabriola" panose="04040605051002020D02" pitchFamily="82" charset="0"/>
            </a:endParaRPr>
          </a:p>
        </p:txBody>
      </p:sp>
    </p:spTree>
    <p:extLst>
      <p:ext uri="{BB962C8B-B14F-4D97-AF65-F5344CB8AC3E}">
        <p14:creationId xmlns:p14="http://schemas.microsoft.com/office/powerpoint/2010/main" val="171445187"/>
      </p:ext>
    </p:extLst>
  </p:cSld>
  <p:clrMapOvr>
    <a:masterClrMapping/>
  </p:clrMapOvr>
  <p:transition>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FF6C52-5E2E-4EAA-856A-442A63654896}"/>
              </a:ext>
            </a:extLst>
          </p:cNvPr>
          <p:cNvSpPr>
            <a:spLocks noGrp="1"/>
          </p:cNvSpPr>
          <p:nvPr>
            <p:ph type="title"/>
          </p:nvPr>
        </p:nvSpPr>
        <p:spPr/>
        <p:txBody>
          <a:bodyPr>
            <a:normAutofit/>
          </a:bodyPr>
          <a:lstStyle/>
          <a:p>
            <a:r>
              <a:rPr lang="en-GB" sz="6000" dirty="0">
                <a:latin typeface="Constantia" panose="02030602050306030303" pitchFamily="18" charset="0"/>
              </a:rPr>
              <a:t>Hardware</a:t>
            </a:r>
          </a:p>
        </p:txBody>
      </p:sp>
      <p:sp>
        <p:nvSpPr>
          <p:cNvPr id="3" name="Content Placeholder 2">
            <a:extLst>
              <a:ext uri="{FF2B5EF4-FFF2-40B4-BE49-F238E27FC236}">
                <a16:creationId xmlns:a16="http://schemas.microsoft.com/office/drawing/2014/main" xmlns="" id="{A8DE297C-9D70-4DEE-8C71-F15574233086}"/>
              </a:ext>
            </a:extLst>
          </p:cNvPr>
          <p:cNvSpPr>
            <a:spLocks noGrp="1"/>
          </p:cNvSpPr>
          <p:nvPr>
            <p:ph idx="1"/>
          </p:nvPr>
        </p:nvSpPr>
        <p:spPr/>
        <p:txBody>
          <a:bodyPr>
            <a:normAutofit fontScale="92500" lnSpcReduction="20000"/>
          </a:bodyPr>
          <a:lstStyle/>
          <a:p>
            <a:endParaRPr lang="en-GB" sz="2400" dirty="0">
              <a:latin typeface="Gabriola" panose="04040605051002020D02" pitchFamily="82" charset="0"/>
            </a:endParaRPr>
          </a:p>
          <a:p>
            <a:r>
              <a:rPr lang="en-GB" sz="2400" dirty="0">
                <a:latin typeface="Gabriola" panose="04040605051002020D02" pitchFamily="82" charset="0"/>
              </a:rPr>
              <a:t>DHT11</a:t>
            </a:r>
          </a:p>
          <a:p>
            <a:endParaRPr lang="en-GB" sz="2400" dirty="0">
              <a:latin typeface="Gabriola" panose="04040605051002020D02" pitchFamily="82" charset="0"/>
            </a:endParaRPr>
          </a:p>
          <a:p>
            <a:r>
              <a:rPr lang="en-GB" dirty="0" smtClean="0">
                <a:latin typeface="Gabriola" panose="04040605051002020D02" pitchFamily="82" charset="0"/>
              </a:rPr>
              <a:t>Node MCU</a:t>
            </a:r>
            <a:endParaRPr lang="en-GB" sz="2400" dirty="0">
              <a:latin typeface="Gabriola" panose="04040605051002020D02" pitchFamily="82" charset="0"/>
            </a:endParaRPr>
          </a:p>
          <a:p>
            <a:endParaRPr lang="en-GB" sz="2400" dirty="0">
              <a:latin typeface="Gabriola" panose="04040605051002020D02" pitchFamily="82" charset="0"/>
            </a:endParaRPr>
          </a:p>
          <a:p>
            <a:r>
              <a:rPr lang="en-GB" sz="2400" dirty="0" smtClean="0">
                <a:latin typeface="Gabriola" panose="04040605051002020D02" pitchFamily="82" charset="0"/>
              </a:rPr>
              <a:t>MQ 6</a:t>
            </a:r>
            <a:endParaRPr lang="en-GB" sz="2400" dirty="0">
              <a:latin typeface="Gabriola" panose="04040605051002020D02" pitchFamily="82" charset="0"/>
            </a:endParaRPr>
          </a:p>
          <a:p>
            <a:endParaRPr lang="en-GB" sz="2400" dirty="0">
              <a:latin typeface="Gabriola" panose="04040605051002020D02" pitchFamily="82" charset="0"/>
            </a:endParaRPr>
          </a:p>
          <a:p>
            <a:r>
              <a:rPr lang="en-GB" sz="2400" dirty="0">
                <a:latin typeface="Gabriola" panose="04040605051002020D02" pitchFamily="82" charset="0"/>
              </a:rPr>
              <a:t>Bluetooth HC-05 module</a:t>
            </a:r>
          </a:p>
          <a:p>
            <a:pPr marL="0" indent="0">
              <a:buNone/>
            </a:pPr>
            <a:endParaRPr lang="en-GB" sz="2400" dirty="0">
              <a:latin typeface="Gabriola" panose="04040605051002020D02" pitchFamily="82"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71655" y="4495473"/>
            <a:ext cx="2277487" cy="169532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1755" y="4921770"/>
            <a:ext cx="1927563" cy="1111561"/>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10708" y="2620669"/>
            <a:ext cx="2319116" cy="1739337"/>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76244" y="2523800"/>
            <a:ext cx="1933074" cy="1933074"/>
          </a:xfrm>
          <a:prstGeom prst="rect">
            <a:avLst/>
          </a:prstGeom>
        </p:spPr>
      </p:pic>
    </p:spTree>
    <p:extLst>
      <p:ext uri="{BB962C8B-B14F-4D97-AF65-F5344CB8AC3E}">
        <p14:creationId xmlns:p14="http://schemas.microsoft.com/office/powerpoint/2010/main" val="3568878649"/>
      </p:ext>
    </p:extLst>
  </p:cSld>
  <p:clrMapOvr>
    <a:masterClrMapping/>
  </p:clrMapOvr>
  <p:transition>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dirty="0" smtClean="0"/>
              <a:t>Mobile Application</a:t>
            </a:r>
            <a:endParaRPr lang="en-IN" sz="5400" dirty="0"/>
          </a:p>
        </p:txBody>
      </p:sp>
      <p:sp>
        <p:nvSpPr>
          <p:cNvPr id="3" name="Content Placeholder 2"/>
          <p:cNvSpPr>
            <a:spLocks noGrp="1"/>
          </p:cNvSpPr>
          <p:nvPr>
            <p:ph idx="1"/>
          </p:nvPr>
        </p:nvSpPr>
        <p:spPr/>
        <p:txBody>
          <a:bodyPr>
            <a:normAutofit/>
          </a:bodyPr>
          <a:lstStyle/>
          <a:p>
            <a:r>
              <a:rPr lang="en-IN" dirty="0" smtClean="0">
                <a:latin typeface="Gabriola" panose="04040605051002020D02" pitchFamily="82" charset="0"/>
              </a:rPr>
              <a:t>We used MIT app inventor to build this app.</a:t>
            </a:r>
          </a:p>
          <a:p>
            <a:r>
              <a:rPr lang="en-IN" dirty="0" smtClean="0">
                <a:latin typeface="Gabriola" panose="04040605051002020D02" pitchFamily="82" charset="0"/>
              </a:rPr>
              <a:t>The sensor data transmitted by the HC 05 module is received displayed in the app continuously.</a:t>
            </a:r>
          </a:p>
          <a:p>
            <a:r>
              <a:rPr lang="en-IN" dirty="0" smtClean="0">
                <a:latin typeface="Gabriola" panose="04040605051002020D02" pitchFamily="82" charset="0"/>
              </a:rPr>
              <a:t>Once the data is received we check whether the parameters are to the optimal condition.</a:t>
            </a:r>
          </a:p>
          <a:p>
            <a:r>
              <a:rPr lang="en-IN" dirty="0" smtClean="0">
                <a:latin typeface="Gabriola" panose="04040605051002020D02" pitchFamily="82" charset="0"/>
              </a:rPr>
              <a:t>If any parameter falls below the par level then an alert message is prompted on the screen and also a message is sent to the authorised official.</a:t>
            </a:r>
            <a:endParaRPr lang="en-IN" dirty="0">
              <a:latin typeface="Gabriola" panose="04040605051002020D02" pitchFamily="82" charset="0"/>
            </a:endParaRPr>
          </a:p>
        </p:txBody>
      </p:sp>
    </p:spTree>
    <p:extLst>
      <p:ext uri="{BB962C8B-B14F-4D97-AF65-F5344CB8AC3E}">
        <p14:creationId xmlns:p14="http://schemas.microsoft.com/office/powerpoint/2010/main" val="2240318140"/>
      </p:ext>
    </p:extLst>
  </p:cSld>
  <p:clrMapOvr>
    <a:masterClrMapping/>
  </p:clrMapOvr>
  <p:transition>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0593DC-5572-44E3-ADFF-D3C0AE5E95EF}"/>
              </a:ext>
            </a:extLst>
          </p:cNvPr>
          <p:cNvSpPr>
            <a:spLocks noGrp="1"/>
          </p:cNvSpPr>
          <p:nvPr>
            <p:ph type="title"/>
          </p:nvPr>
        </p:nvSpPr>
        <p:spPr/>
        <p:txBody>
          <a:bodyPr>
            <a:normAutofit/>
          </a:bodyPr>
          <a:lstStyle/>
          <a:p>
            <a:r>
              <a:rPr lang="en-US" sz="6000" dirty="0">
                <a:latin typeface="Constantia" panose="02030602050306030303" pitchFamily="18" charset="0"/>
              </a:rPr>
              <a:t>Conclusion</a:t>
            </a:r>
            <a:endParaRPr lang="en-GB" sz="6000" dirty="0">
              <a:latin typeface="Constantia" panose="02030602050306030303" pitchFamily="18" charset="0"/>
            </a:endParaRPr>
          </a:p>
        </p:txBody>
      </p:sp>
      <p:sp>
        <p:nvSpPr>
          <p:cNvPr id="3" name="Content Placeholder 2">
            <a:extLst>
              <a:ext uri="{FF2B5EF4-FFF2-40B4-BE49-F238E27FC236}">
                <a16:creationId xmlns:a16="http://schemas.microsoft.com/office/drawing/2014/main" xmlns="" id="{710679FC-06AF-47BD-AA96-3CF02745D524}"/>
              </a:ext>
            </a:extLst>
          </p:cNvPr>
          <p:cNvSpPr>
            <a:spLocks noGrp="1"/>
          </p:cNvSpPr>
          <p:nvPr>
            <p:ph idx="1"/>
          </p:nvPr>
        </p:nvSpPr>
        <p:spPr/>
        <p:txBody>
          <a:bodyPr>
            <a:noAutofit/>
          </a:bodyPr>
          <a:lstStyle/>
          <a:p>
            <a:r>
              <a:rPr lang="en-US" dirty="0">
                <a:latin typeface="Gabriola" panose="04040605051002020D02" pitchFamily="82" charset="0"/>
              </a:rPr>
              <a:t>This work focuses on real tracking of goods, cargo vehicles by using IoT and open source hardware. By this system </a:t>
            </a:r>
            <a:r>
              <a:rPr lang="en-US" dirty="0" smtClean="0">
                <a:latin typeface="Gabriola" panose="04040605051002020D02" pitchFamily="82" charset="0"/>
              </a:rPr>
              <a:t>we can eliminate </a:t>
            </a:r>
            <a:r>
              <a:rPr lang="en-US" dirty="0">
                <a:latin typeface="Gabriola" panose="04040605051002020D02" pitchFamily="82" charset="0"/>
              </a:rPr>
              <a:t>the delay delivery and theft of </a:t>
            </a:r>
            <a:r>
              <a:rPr lang="en-US" dirty="0" smtClean="0">
                <a:latin typeface="Gabriola" panose="04040605051002020D02" pitchFamily="82" charset="0"/>
              </a:rPr>
              <a:t>vehicles</a:t>
            </a:r>
            <a:r>
              <a:rPr lang="en-US" dirty="0">
                <a:latin typeface="Gabriola" panose="04040605051002020D02" pitchFamily="82" charset="0"/>
              </a:rPr>
              <a:t> </a:t>
            </a:r>
            <a:r>
              <a:rPr lang="en-US" dirty="0" smtClean="0">
                <a:latin typeface="Gabriola" panose="04040605051002020D02" pitchFamily="82" charset="0"/>
              </a:rPr>
              <a:t>and can ensure quality of products.</a:t>
            </a:r>
            <a:endParaRPr lang="en-US" dirty="0">
              <a:latin typeface="Gabriola" panose="04040605051002020D02" pitchFamily="82" charset="0"/>
            </a:endParaRPr>
          </a:p>
          <a:p>
            <a:r>
              <a:rPr lang="en-US" dirty="0">
                <a:latin typeface="Gabriola" panose="04040605051002020D02" pitchFamily="82" charset="0"/>
              </a:rPr>
              <a:t>Hence this </a:t>
            </a:r>
            <a:r>
              <a:rPr lang="en-US" dirty="0" smtClean="0">
                <a:latin typeface="Gabriola" panose="04040605051002020D02" pitchFamily="82" charset="0"/>
              </a:rPr>
              <a:t>Bluetooth</a:t>
            </a:r>
            <a:r>
              <a:rPr lang="en-US" dirty="0" smtClean="0">
                <a:latin typeface="Gabriola" panose="04040605051002020D02" pitchFamily="82" charset="0"/>
              </a:rPr>
              <a:t> </a:t>
            </a:r>
            <a:r>
              <a:rPr lang="en-US" dirty="0">
                <a:latin typeface="Gabriola" panose="04040605051002020D02" pitchFamily="82" charset="0"/>
              </a:rPr>
              <a:t>system suits best for real time </a:t>
            </a:r>
            <a:r>
              <a:rPr lang="en-US" dirty="0" smtClean="0">
                <a:latin typeface="Gabriola" panose="04040605051002020D02" pitchFamily="82" charset="0"/>
              </a:rPr>
              <a:t>data monitoring</a:t>
            </a:r>
            <a:r>
              <a:rPr lang="en-US" dirty="0" smtClean="0">
                <a:latin typeface="Gabriola" panose="04040605051002020D02" pitchFamily="82" charset="0"/>
              </a:rPr>
              <a:t>. </a:t>
            </a:r>
            <a:r>
              <a:rPr lang="en-US" dirty="0">
                <a:latin typeface="Gabriola" panose="04040605051002020D02" pitchFamily="82" charset="0"/>
              </a:rPr>
              <a:t>In this logistics management system the technology used were efficient and resulted in real time. </a:t>
            </a:r>
          </a:p>
          <a:p>
            <a:r>
              <a:rPr lang="en-US" dirty="0">
                <a:latin typeface="Gabriola" panose="04040605051002020D02" pitchFamily="82" charset="0"/>
              </a:rPr>
              <a:t>By small </a:t>
            </a:r>
            <a:r>
              <a:rPr lang="en-US" dirty="0" err="1" smtClean="0">
                <a:latin typeface="Gabriola" panose="04040605051002020D02" pitchFamily="82" charset="0"/>
              </a:rPr>
              <a:t>alternations,this</a:t>
            </a:r>
            <a:r>
              <a:rPr lang="en-US" dirty="0" smtClean="0">
                <a:latin typeface="Gabriola" panose="04040605051002020D02" pitchFamily="82" charset="0"/>
              </a:rPr>
              <a:t> </a:t>
            </a:r>
            <a:r>
              <a:rPr lang="en-US" dirty="0">
                <a:latin typeface="Gabriola" panose="04040605051002020D02" pitchFamily="82" charset="0"/>
              </a:rPr>
              <a:t>system can be further enhanced and can extend its services to </a:t>
            </a:r>
            <a:r>
              <a:rPr lang="en-GB" dirty="0">
                <a:latin typeface="Gabriola" panose="04040605051002020D02" pitchFamily="82" charset="0"/>
              </a:rPr>
              <a:t>other </a:t>
            </a:r>
            <a:r>
              <a:rPr lang="en-GB" dirty="0" smtClean="0">
                <a:latin typeface="Gabriola" panose="04040605051002020D02" pitchFamily="82" charset="0"/>
              </a:rPr>
              <a:t>applications.</a:t>
            </a:r>
            <a:endParaRPr lang="en-GB" dirty="0">
              <a:latin typeface="Gabriola" panose="04040605051002020D02" pitchFamily="82" charset="0"/>
            </a:endParaRPr>
          </a:p>
        </p:txBody>
      </p:sp>
    </p:spTree>
    <p:extLst>
      <p:ext uri="{BB962C8B-B14F-4D97-AF65-F5344CB8AC3E}">
        <p14:creationId xmlns:p14="http://schemas.microsoft.com/office/powerpoint/2010/main" val="4125477568"/>
      </p:ext>
    </p:extLst>
  </p:cSld>
  <p:clrMapOvr>
    <a:masterClrMapping/>
  </p:clrMapOvr>
  <p:transition>
    <p:cove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145</TotalTime>
  <Words>361</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Constantia</vt:lpstr>
      <vt:lpstr>Gabriola</vt:lpstr>
      <vt:lpstr>Garamond</vt:lpstr>
      <vt:lpstr>Organic</vt:lpstr>
      <vt:lpstr>Intelligent Cargo Management System Using IOT</vt:lpstr>
      <vt:lpstr>Project Description</vt:lpstr>
      <vt:lpstr>What can be solved?</vt:lpstr>
      <vt:lpstr>Working of System</vt:lpstr>
      <vt:lpstr>Hardware</vt:lpstr>
      <vt:lpstr>Mobile Application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Cargo Management System Using IOT</dc:title>
  <dc:creator>Kiran Kumar</dc:creator>
  <cp:lastModifiedBy>lakshmi priya</cp:lastModifiedBy>
  <cp:revision>13</cp:revision>
  <dcterms:created xsi:type="dcterms:W3CDTF">2019-05-23T16:00:53Z</dcterms:created>
  <dcterms:modified xsi:type="dcterms:W3CDTF">2019-05-25T06:47:39Z</dcterms:modified>
</cp:coreProperties>
</file>