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58" r:id="rId5"/>
    <p:sldId id="259" r:id="rId6"/>
    <p:sldId id="263" r:id="rId7"/>
    <p:sldId id="265" r:id="rId8"/>
    <p:sldId id="264"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5/24/2019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arduino.cc/en/Reference/SoftwareSeria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003" y="322118"/>
            <a:ext cx="9450488" cy="3341494"/>
          </a:xfrm>
        </p:spPr>
        <p:txBody>
          <a:bodyPr>
            <a:normAutofit fontScale="90000"/>
          </a:bodyPr>
          <a:lstStyle/>
          <a:p>
            <a:r>
              <a:rPr lang="en-CA" sz="2700" dirty="0" smtClean="0"/>
              <a:t/>
            </a:r>
            <a:br>
              <a:rPr lang="en-CA" sz="2700" dirty="0" smtClean="0"/>
            </a:br>
            <a:r>
              <a:rPr lang="en-CA" sz="2700" dirty="0"/>
              <a:t/>
            </a:r>
            <a:br>
              <a:rPr lang="en-CA" sz="2700" dirty="0"/>
            </a:br>
            <a:r>
              <a:rPr lang="en-CA" sz="2700" dirty="0" smtClean="0"/>
              <a:t>Team </a:t>
            </a:r>
            <a:r>
              <a:rPr lang="en-CA" sz="2700" dirty="0" err="1" smtClean="0"/>
              <a:t>raksha</a:t>
            </a:r>
            <a:r>
              <a:rPr lang="en-CA" sz="2700" dirty="0" smtClean="0"/>
              <a:t> presents :</a:t>
            </a:r>
            <a:br>
              <a:rPr lang="en-CA" sz="2700" dirty="0" smtClean="0"/>
            </a:br>
            <a:r>
              <a:rPr lang="en-CA" dirty="0" smtClean="0"/>
              <a:t/>
            </a:r>
            <a:br>
              <a:rPr lang="en-CA" dirty="0" smtClean="0"/>
            </a:br>
            <a:r>
              <a:rPr lang="en-CA" sz="3200" b="1" dirty="0" smtClean="0"/>
              <a:t>child tracker with emergency </a:t>
            </a:r>
            <a:r>
              <a:rPr lang="en-CA" sz="3200" b="1" dirty="0" err="1" smtClean="0"/>
              <a:t>notifier</a:t>
            </a:r>
            <a:r>
              <a:rPr lang="en-CA" sz="3200" b="1" dirty="0" smtClean="0"/>
              <a:t/>
            </a:r>
            <a:br>
              <a:rPr lang="en-CA" sz="3200" b="1" dirty="0" smtClean="0"/>
            </a:br>
            <a:r>
              <a:rPr lang="en-CA" sz="3200" b="1" dirty="0"/>
              <a:t/>
            </a:r>
            <a:br>
              <a:rPr lang="en-CA" sz="3200" b="1" dirty="0"/>
            </a:br>
            <a:r>
              <a:rPr lang="en-CA" sz="3200" b="1" dirty="0" smtClean="0"/>
              <a:t/>
            </a:r>
            <a:br>
              <a:rPr lang="en-CA" sz="3200" b="1" dirty="0" smtClean="0"/>
            </a:br>
            <a:r>
              <a:rPr lang="en-CA" sz="3200" b="1" dirty="0"/>
              <a:t/>
            </a:r>
            <a:br>
              <a:rPr lang="en-CA" sz="3200" b="1" dirty="0"/>
            </a:br>
            <a:endParaRPr lang="en-CA" sz="3200" b="1" dirty="0"/>
          </a:p>
        </p:txBody>
      </p:sp>
      <p:sp>
        <p:nvSpPr>
          <p:cNvPr id="3" name="Subtitle 2"/>
          <p:cNvSpPr>
            <a:spLocks noGrp="1"/>
          </p:cNvSpPr>
          <p:nvPr>
            <p:ph type="subTitle" idx="1"/>
          </p:nvPr>
        </p:nvSpPr>
        <p:spPr/>
        <p:txBody>
          <a:bodyPr/>
          <a:lstStyle/>
          <a:p>
            <a:r>
              <a:rPr lang="en-CA" dirty="0" smtClean="0">
                <a:latin typeface="Tw Cen MT" panose="020B0602020104020603" pitchFamily="34" charset="0"/>
              </a:rPr>
              <a:t>BY </a:t>
            </a:r>
          </a:p>
          <a:p>
            <a:r>
              <a:rPr lang="en-CA" dirty="0" smtClean="0">
                <a:latin typeface="Tw Cen MT" panose="020B0602020104020603" pitchFamily="34" charset="0"/>
              </a:rPr>
              <a:t>M MVNS </a:t>
            </a:r>
            <a:r>
              <a:rPr lang="en-CA" dirty="0" err="1" smtClean="0">
                <a:latin typeface="Tw Cen MT" panose="020B0602020104020603" pitchFamily="34" charset="0"/>
              </a:rPr>
              <a:t>Madhan</a:t>
            </a:r>
            <a:r>
              <a:rPr lang="en-CA" dirty="0" smtClean="0">
                <a:latin typeface="Tw Cen MT" panose="020B0602020104020603" pitchFamily="34" charset="0"/>
              </a:rPr>
              <a:t> </a:t>
            </a:r>
            <a:r>
              <a:rPr lang="en-CA" dirty="0" err="1" smtClean="0">
                <a:latin typeface="Tw Cen MT" panose="020B0602020104020603" pitchFamily="34" charset="0"/>
              </a:rPr>
              <a:t>mohan</a:t>
            </a:r>
            <a:endParaRPr lang="en-CA" dirty="0" smtClean="0">
              <a:latin typeface="Tw Cen MT" panose="020B0602020104020603" pitchFamily="34" charset="0"/>
            </a:endParaRPr>
          </a:p>
          <a:p>
            <a:r>
              <a:rPr lang="en-CA" dirty="0" smtClean="0">
                <a:latin typeface="Tw Cen MT" panose="020B0602020104020603" pitchFamily="34" charset="0"/>
              </a:rPr>
              <a:t>B </a:t>
            </a:r>
            <a:r>
              <a:rPr lang="en-CA" dirty="0" err="1" smtClean="0">
                <a:latin typeface="Tw Cen MT" panose="020B0602020104020603" pitchFamily="34" charset="0"/>
              </a:rPr>
              <a:t>Indrakiranreddy</a:t>
            </a:r>
            <a:endParaRPr lang="en-CA" dirty="0" smtClean="0">
              <a:latin typeface="Tw Cen MT" panose="020B0602020104020603" pitchFamily="34" charset="0"/>
            </a:endParaRPr>
          </a:p>
          <a:p>
            <a:r>
              <a:rPr lang="en-CA" dirty="0" smtClean="0">
                <a:latin typeface="Tw Cen MT" panose="020B0602020104020603" pitchFamily="34" charset="0"/>
              </a:rPr>
              <a:t>P </a:t>
            </a:r>
            <a:r>
              <a:rPr lang="en-CA" dirty="0" err="1" smtClean="0">
                <a:latin typeface="Tw Cen MT" panose="020B0602020104020603" pitchFamily="34" charset="0"/>
              </a:rPr>
              <a:t>Jagadeesh</a:t>
            </a:r>
            <a:endParaRPr lang="en-CA" dirty="0">
              <a:latin typeface="Tw Cen MT" panose="020B0602020104020603" pitchFamily="34" charset="0"/>
            </a:endParaRPr>
          </a:p>
        </p:txBody>
      </p:sp>
    </p:spTree>
    <p:extLst>
      <p:ext uri="{BB962C8B-B14F-4D97-AF65-F5344CB8AC3E}">
        <p14:creationId xmlns:p14="http://schemas.microsoft.com/office/powerpoint/2010/main" val="17696282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446809"/>
            <a:ext cx="8534400" cy="6182591"/>
          </a:xfrm>
        </p:spPr>
        <p:txBody>
          <a:bodyPr>
            <a:normAutofit fontScale="25000" lnSpcReduction="20000"/>
          </a:bodyPr>
          <a:lstStyle/>
          <a:p>
            <a:pPr marL="0" indent="0">
              <a:buNone/>
            </a:pPr>
            <a:endParaRPr lang="en-CA" sz="2800" dirty="0" smtClean="0"/>
          </a:p>
          <a:p>
            <a:pPr marL="0" indent="0">
              <a:buNone/>
            </a:pPr>
            <a:endParaRPr lang="en-CA" sz="2800" dirty="0"/>
          </a:p>
          <a:p>
            <a:pPr marL="0" indent="0">
              <a:buNone/>
            </a:pPr>
            <a:endParaRPr lang="en-CA" sz="2800" dirty="0" smtClean="0"/>
          </a:p>
          <a:p>
            <a:pPr marL="0" indent="0">
              <a:buNone/>
            </a:pPr>
            <a:endParaRPr lang="en-CA" sz="2800" dirty="0"/>
          </a:p>
          <a:p>
            <a:pPr marL="0" indent="0">
              <a:buNone/>
            </a:pPr>
            <a:endParaRPr lang="en-CA" sz="11200" dirty="0" smtClean="0">
              <a:latin typeface="Tw Cen MT" panose="020B0602020104020603" pitchFamily="34" charset="0"/>
            </a:endParaRPr>
          </a:p>
          <a:p>
            <a:pPr marL="0" indent="0">
              <a:buNone/>
            </a:pPr>
            <a:r>
              <a:rPr lang="en-CA" sz="11200" b="1" dirty="0" smtClean="0">
                <a:latin typeface="Tw Cen MT" panose="020B0602020104020603" pitchFamily="34" charset="0"/>
              </a:rPr>
              <a:t>DESCRIPTION:</a:t>
            </a:r>
          </a:p>
          <a:p>
            <a:pPr marL="0" indent="0">
              <a:buNone/>
            </a:pPr>
            <a:endParaRPr lang="en-CA" sz="7200" dirty="0" smtClean="0">
              <a:latin typeface="Tw Cen MT" panose="020B0602020104020603" pitchFamily="34" charset="0"/>
            </a:endParaRPr>
          </a:p>
          <a:p>
            <a:r>
              <a:rPr lang="en-US" sz="8000" dirty="0">
                <a:latin typeface="Tw Cen MT" panose="020B0602020104020603" pitchFamily="34" charset="0"/>
              </a:rPr>
              <a:t>Geo-fencing/Virtual fencing is a feature in a software program that uses the global positioning system, more commonly referred to as GPS, to define geographical boundaries. A geo-fence is a virtual barrier</a:t>
            </a:r>
            <a:r>
              <a:rPr lang="en-US" sz="8000" dirty="0" smtClean="0">
                <a:latin typeface="Tw Cen MT" panose="020B0602020104020603" pitchFamily="34" charset="0"/>
              </a:rPr>
              <a:t>.</a:t>
            </a:r>
            <a:r>
              <a:rPr lang="en-US" sz="8000" dirty="0">
                <a:latin typeface="Tw Cen MT" panose="020B0602020104020603" pitchFamily="34" charset="0"/>
              </a:rPr>
              <a:t/>
            </a:r>
            <a:br>
              <a:rPr lang="en-US" sz="8000" dirty="0">
                <a:latin typeface="Tw Cen MT" panose="020B0602020104020603" pitchFamily="34" charset="0"/>
              </a:rPr>
            </a:br>
            <a:endParaRPr lang="en-US" sz="8000" dirty="0">
              <a:latin typeface="Tw Cen MT" panose="020B0602020104020603" pitchFamily="34" charset="0"/>
            </a:endParaRPr>
          </a:p>
          <a:p>
            <a:r>
              <a:rPr lang="en-US" sz="8000" dirty="0">
                <a:latin typeface="Tw Cen MT" panose="020B0602020104020603" pitchFamily="34" charset="0"/>
              </a:rPr>
              <a:t>Our device may help parents track their kid’s activity. This device is the smart wearable equipped with GSM and GPS which intern integrated Web App with geo-fence technology and an Android App. </a:t>
            </a:r>
            <a:endParaRPr lang="en-US" sz="8000" dirty="0" smtClean="0">
              <a:latin typeface="Tw Cen MT" panose="020B0602020104020603" pitchFamily="34" charset="0"/>
            </a:endParaRPr>
          </a:p>
          <a:p>
            <a:r>
              <a:rPr lang="en-US" sz="8000" dirty="0" smtClean="0">
                <a:latin typeface="Tw Cen MT" panose="020B0602020104020603" pitchFamily="34" charset="0"/>
              </a:rPr>
              <a:t>With </a:t>
            </a:r>
            <a:r>
              <a:rPr lang="en-US" sz="8000" dirty="0">
                <a:latin typeface="Tw Cen MT" panose="020B0602020104020603" pitchFamily="34" charset="0"/>
              </a:rPr>
              <a:t>Android app you can set an innovative geo-fence around your house. This will allow you to get instant alerts on your phone if your kid leaves your pre-set designated area. </a:t>
            </a:r>
            <a:br>
              <a:rPr lang="en-US" sz="8000" dirty="0">
                <a:latin typeface="Tw Cen MT" panose="020B0602020104020603" pitchFamily="34" charset="0"/>
              </a:rPr>
            </a:br>
            <a:endParaRPr lang="en-US" sz="8000" dirty="0">
              <a:latin typeface="Tw Cen MT" panose="020B0602020104020603" pitchFamily="34" charset="0"/>
            </a:endParaRPr>
          </a:p>
          <a:p>
            <a:r>
              <a:rPr lang="en-US" sz="8000" dirty="0">
                <a:latin typeface="Tw Cen MT" panose="020B0602020104020603" pitchFamily="34" charset="0"/>
              </a:rPr>
              <a:t>However, if your kid is away from geo-fence, you can then track them with Device GPS features. In addition, your geo-fence can be customized through mobile App.</a:t>
            </a:r>
          </a:p>
          <a:p>
            <a:pPr marL="0" indent="0">
              <a:buNone/>
            </a:pPr>
            <a:endParaRPr lang="en-CA" sz="2800" dirty="0" smtClean="0"/>
          </a:p>
          <a:p>
            <a:pPr marL="0" indent="0">
              <a:buNone/>
            </a:pPr>
            <a:endParaRPr lang="en-CA" sz="2800" dirty="0" smtClean="0"/>
          </a:p>
          <a:p>
            <a:pPr marL="0" indent="0">
              <a:buNone/>
            </a:pPr>
            <a:endParaRPr lang="en-CA" sz="2800" dirty="0"/>
          </a:p>
          <a:p>
            <a:pPr marL="0" indent="0">
              <a:buNone/>
            </a:pPr>
            <a:endParaRPr lang="en-CA" sz="2800" dirty="0" smtClean="0"/>
          </a:p>
          <a:p>
            <a:pPr marL="0" indent="0">
              <a:buNone/>
            </a:pPr>
            <a:endParaRPr lang="en-CA" sz="2800" dirty="0"/>
          </a:p>
          <a:p>
            <a:pPr marL="0" indent="0">
              <a:buNone/>
            </a:pPr>
            <a:endParaRPr lang="en-CA" sz="2800" dirty="0" smtClean="0"/>
          </a:p>
          <a:p>
            <a:pPr marL="0" indent="0">
              <a:buNone/>
            </a:pPr>
            <a:endParaRPr lang="en-CA" sz="2800" dirty="0"/>
          </a:p>
          <a:p>
            <a:pPr marL="0" indent="0">
              <a:buNone/>
            </a:pPr>
            <a:endParaRPr lang="en-CA" sz="2800" dirty="0" smtClean="0"/>
          </a:p>
          <a:p>
            <a:pPr marL="0" indent="0">
              <a:buNone/>
            </a:pPr>
            <a:endParaRPr lang="en-CA" sz="2800" dirty="0"/>
          </a:p>
          <a:p>
            <a:pPr marL="0" indent="0">
              <a:buNone/>
            </a:pPr>
            <a:endParaRPr lang="en-CA" sz="2800" dirty="0"/>
          </a:p>
        </p:txBody>
      </p:sp>
    </p:spTree>
    <p:extLst>
      <p:ext uri="{BB962C8B-B14F-4D97-AF65-F5344CB8AC3E}">
        <p14:creationId xmlns:p14="http://schemas.microsoft.com/office/powerpoint/2010/main" val="8676879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176646"/>
            <a:ext cx="8534400" cy="6577446"/>
          </a:xfrm>
        </p:spPr>
        <p:txBody>
          <a:bodyPr/>
          <a:lstStyle/>
          <a:p>
            <a:pPr marL="0" indent="0">
              <a:buNone/>
            </a:pPr>
            <a:r>
              <a:rPr lang="en-CA" sz="2800" dirty="0" smtClean="0"/>
              <a:t>Libraries used :</a:t>
            </a:r>
          </a:p>
          <a:p>
            <a:r>
              <a:rPr lang="en-CA" b="1" dirty="0" err="1">
                <a:latin typeface="Tw Cen MT" panose="020B0602020104020603" pitchFamily="34" charset="0"/>
              </a:rPr>
              <a:t>TinyGPS</a:t>
            </a:r>
            <a:r>
              <a:rPr lang="en-CA" b="1" dirty="0">
                <a:latin typeface="Tw Cen MT" panose="020B0602020104020603" pitchFamily="34" charset="0"/>
              </a:rPr>
              <a:t>++</a:t>
            </a:r>
          </a:p>
          <a:p>
            <a:pPr marL="0" indent="0">
              <a:buNone/>
            </a:pPr>
            <a:endParaRPr lang="en-CA" dirty="0" smtClean="0">
              <a:latin typeface="Tw Cen MT" panose="020B0602020104020603" pitchFamily="34" charset="0"/>
            </a:endParaRPr>
          </a:p>
          <a:p>
            <a:r>
              <a:rPr lang="en-CA" b="1" dirty="0" err="1">
                <a:latin typeface="Tw Cen MT" panose="020B0602020104020603" pitchFamily="34" charset="0"/>
              </a:rPr>
              <a:t>SoftwareSerial.h</a:t>
            </a:r>
            <a:endParaRPr lang="en-CA" b="1" dirty="0">
              <a:latin typeface="Tw Cen MT" panose="020B0602020104020603" pitchFamily="34" charset="0"/>
            </a:endParaRPr>
          </a:p>
          <a:p>
            <a:pPr marL="0" indent="0">
              <a:buNone/>
            </a:pPr>
            <a:endParaRPr lang="en-CA" dirty="0" smtClean="0"/>
          </a:p>
          <a:p>
            <a:pPr marL="0" indent="0">
              <a:buNone/>
            </a:pPr>
            <a:r>
              <a:rPr lang="en-CA" sz="2800" dirty="0" smtClean="0">
                <a:latin typeface="Tw Cen MT" panose="020B0602020104020603" pitchFamily="34" charset="0"/>
              </a:rPr>
              <a:t>Hardware used:</a:t>
            </a:r>
          </a:p>
          <a:p>
            <a:r>
              <a:rPr lang="en-CA" b="1" dirty="0" smtClean="0">
                <a:latin typeface="Tw Cen MT" panose="020B0602020104020603" pitchFamily="34" charset="0"/>
              </a:rPr>
              <a:t>GPS module</a:t>
            </a:r>
          </a:p>
          <a:p>
            <a:endParaRPr lang="en-CA" b="1" dirty="0">
              <a:latin typeface="Tw Cen MT" panose="020B0602020104020603" pitchFamily="34" charset="0"/>
            </a:endParaRPr>
          </a:p>
          <a:p>
            <a:r>
              <a:rPr lang="en-CA" b="1" dirty="0" smtClean="0">
                <a:latin typeface="Tw Cen MT" panose="020B0602020104020603" pitchFamily="34" charset="0"/>
              </a:rPr>
              <a:t>GSM/GPRS module</a:t>
            </a:r>
          </a:p>
          <a:p>
            <a:endParaRPr lang="en-CA" b="1" dirty="0" smtClean="0">
              <a:latin typeface="Tw Cen MT" panose="020B0602020104020603" pitchFamily="34" charset="0"/>
            </a:endParaRPr>
          </a:p>
          <a:p>
            <a:r>
              <a:rPr lang="en-CA" b="1" dirty="0" smtClean="0">
                <a:latin typeface="Tw Cen MT" panose="020B0602020104020603" pitchFamily="34" charset="0"/>
              </a:rPr>
              <a:t>Arduino</a:t>
            </a:r>
            <a:endParaRPr lang="en-CA" b="1" dirty="0">
              <a:latin typeface="Tw Cen MT" panose="020B0602020104020603" pitchFamily="34" charset="0"/>
            </a:endParaRPr>
          </a:p>
          <a:p>
            <a:endParaRPr lang="en-CA" dirty="0"/>
          </a:p>
        </p:txBody>
      </p:sp>
      <p:pic>
        <p:nvPicPr>
          <p:cNvPr id="4" name="Picture 3"/>
          <p:cNvPicPr>
            <a:picLocks noChangeAspect="1"/>
          </p:cNvPicPr>
          <p:nvPr/>
        </p:nvPicPr>
        <p:blipFill>
          <a:blip r:embed="rId2"/>
          <a:stretch>
            <a:fillRect/>
          </a:stretch>
        </p:blipFill>
        <p:spPr>
          <a:xfrm>
            <a:off x="3602614" y="3704360"/>
            <a:ext cx="1918282" cy="1508846"/>
          </a:xfrm>
          <a:prstGeom prst="rect">
            <a:avLst/>
          </a:prstGeom>
        </p:spPr>
      </p:pic>
      <p:pic>
        <p:nvPicPr>
          <p:cNvPr id="5" name="Picture 4"/>
          <p:cNvPicPr>
            <a:picLocks noChangeAspect="1"/>
          </p:cNvPicPr>
          <p:nvPr/>
        </p:nvPicPr>
        <p:blipFill>
          <a:blip r:embed="rId3"/>
          <a:stretch>
            <a:fillRect/>
          </a:stretch>
        </p:blipFill>
        <p:spPr>
          <a:xfrm>
            <a:off x="6485959" y="1248425"/>
            <a:ext cx="1773648" cy="1491312"/>
          </a:xfrm>
          <a:prstGeom prst="rect">
            <a:avLst/>
          </a:prstGeom>
        </p:spPr>
      </p:pic>
      <p:pic>
        <p:nvPicPr>
          <p:cNvPr id="7" name="Picture 6"/>
          <p:cNvPicPr>
            <a:picLocks noChangeAspect="1"/>
          </p:cNvPicPr>
          <p:nvPr/>
        </p:nvPicPr>
        <p:blipFill>
          <a:blip r:embed="rId4"/>
          <a:stretch>
            <a:fillRect/>
          </a:stretch>
        </p:blipFill>
        <p:spPr>
          <a:xfrm>
            <a:off x="6615545" y="5560868"/>
            <a:ext cx="1514475" cy="1066800"/>
          </a:xfrm>
          <a:prstGeom prst="rect">
            <a:avLst/>
          </a:prstGeom>
        </p:spPr>
      </p:pic>
      <p:sp>
        <p:nvSpPr>
          <p:cNvPr id="8" name="Right Arrow 7"/>
          <p:cNvSpPr/>
          <p:nvPr/>
        </p:nvSpPr>
        <p:spPr>
          <a:xfrm>
            <a:off x="5688039" y="4468091"/>
            <a:ext cx="567287" cy="1611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ight Arrow 9"/>
          <p:cNvSpPr/>
          <p:nvPr/>
        </p:nvSpPr>
        <p:spPr>
          <a:xfrm>
            <a:off x="8501183" y="1827827"/>
            <a:ext cx="550718" cy="1662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ight Arrow 10"/>
          <p:cNvSpPr/>
          <p:nvPr/>
        </p:nvSpPr>
        <p:spPr>
          <a:xfrm>
            <a:off x="8382283" y="5818909"/>
            <a:ext cx="525906" cy="1558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p:cNvSpPr/>
          <p:nvPr/>
        </p:nvSpPr>
        <p:spPr>
          <a:xfrm>
            <a:off x="6452755" y="4229100"/>
            <a:ext cx="2192481" cy="47798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GPS module</a:t>
            </a:r>
            <a:endParaRPr lang="en-CA" dirty="0"/>
          </a:p>
        </p:txBody>
      </p:sp>
      <p:sp>
        <p:nvSpPr>
          <p:cNvPr id="13" name="Rectangle 12"/>
          <p:cNvSpPr/>
          <p:nvPr/>
        </p:nvSpPr>
        <p:spPr>
          <a:xfrm>
            <a:off x="9173501" y="1630400"/>
            <a:ext cx="1600200" cy="56110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GSM module</a:t>
            </a:r>
            <a:endParaRPr lang="en-CA" dirty="0"/>
          </a:p>
        </p:txBody>
      </p:sp>
      <p:sp>
        <p:nvSpPr>
          <p:cNvPr id="14" name="Rectangle 13"/>
          <p:cNvSpPr/>
          <p:nvPr/>
        </p:nvSpPr>
        <p:spPr>
          <a:xfrm>
            <a:off x="8964687" y="5699414"/>
            <a:ext cx="1704109" cy="39485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ARDUINO</a:t>
            </a:r>
            <a:endParaRPr lang="en-CA" dirty="0"/>
          </a:p>
        </p:txBody>
      </p:sp>
    </p:spTree>
    <p:extLst>
      <p:ext uri="{BB962C8B-B14F-4D97-AF65-F5344CB8AC3E}">
        <p14:creationId xmlns:p14="http://schemas.microsoft.com/office/powerpoint/2010/main" val="20322799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238991"/>
            <a:ext cx="8534400" cy="6431973"/>
          </a:xfrm>
        </p:spPr>
        <p:txBody>
          <a:bodyPr>
            <a:normAutofit/>
          </a:bodyPr>
          <a:lstStyle/>
          <a:p>
            <a:pPr marL="0" indent="0">
              <a:buNone/>
            </a:pPr>
            <a:r>
              <a:rPr lang="en-CA" sz="2800" b="1" dirty="0" err="1">
                <a:latin typeface="Tw Cen MT" panose="020B0602020104020603" pitchFamily="34" charset="0"/>
              </a:rPr>
              <a:t>TinyGPS</a:t>
            </a:r>
            <a:r>
              <a:rPr lang="en-CA" sz="2800" b="1" dirty="0" smtClean="0">
                <a:latin typeface="Tw Cen MT" panose="020B0602020104020603" pitchFamily="34" charset="0"/>
              </a:rPr>
              <a:t>++ :</a:t>
            </a:r>
          </a:p>
          <a:p>
            <a:pPr marL="0" indent="0">
              <a:buNone/>
            </a:pPr>
            <a:r>
              <a:rPr lang="en-US" dirty="0"/>
              <a:t> </a:t>
            </a:r>
            <a:endParaRPr lang="en-CA" b="1" dirty="0">
              <a:latin typeface="Tw Cen MT" panose="020B0602020104020603" pitchFamily="34" charset="0"/>
            </a:endParaRPr>
          </a:p>
          <a:p>
            <a:r>
              <a:rPr lang="en-US" dirty="0" err="1">
                <a:latin typeface="Tw Cen MT" panose="020B0602020104020603" pitchFamily="34" charset="0"/>
              </a:rPr>
              <a:t>TinyGPS</a:t>
            </a:r>
            <a:r>
              <a:rPr lang="en-US" dirty="0">
                <a:latin typeface="Tw Cen MT" panose="020B0602020104020603" pitchFamily="34" charset="0"/>
              </a:rPr>
              <a:t>++ is a  Arduino library for parsing NMEA data streams provided by GPS modules.</a:t>
            </a:r>
            <a:endParaRPr lang="en-CA" b="1" dirty="0">
              <a:latin typeface="Tw Cen MT" panose="020B0602020104020603" pitchFamily="34" charset="0"/>
            </a:endParaRPr>
          </a:p>
          <a:p>
            <a:pPr marL="0" indent="0">
              <a:buNone/>
            </a:pPr>
            <a:endParaRPr lang="en-CA" b="1" dirty="0" smtClean="0">
              <a:latin typeface="Tw Cen MT" panose="020B0602020104020603" pitchFamily="34" charset="0"/>
            </a:endParaRPr>
          </a:p>
          <a:p>
            <a:r>
              <a:rPr lang="en-US" dirty="0">
                <a:latin typeface="Tw Cen MT" panose="020B0602020104020603" pitchFamily="34" charset="0"/>
              </a:rPr>
              <a:t>This library provides compact and easy-to-use methods for extracting position, date, time, altitude, speed, and course from consumer GPS devices.</a:t>
            </a:r>
            <a:endParaRPr lang="en-CA" b="1" dirty="0">
              <a:latin typeface="Tw Cen MT" panose="020B0602020104020603" pitchFamily="34" charset="0"/>
            </a:endParaRPr>
          </a:p>
          <a:p>
            <a:endParaRPr lang="en-CA" b="1" dirty="0">
              <a:latin typeface="Tw Cen MT" panose="020B0602020104020603" pitchFamily="34" charset="0"/>
            </a:endParaRPr>
          </a:p>
          <a:p>
            <a:r>
              <a:rPr lang="en-US" dirty="0" err="1">
                <a:latin typeface="Tw Cen MT" panose="020B0602020104020603" pitchFamily="34" charset="0"/>
              </a:rPr>
              <a:t>TinyGPS</a:t>
            </a:r>
            <a:r>
              <a:rPr lang="en-US" dirty="0">
                <a:latin typeface="Tw Cen MT" panose="020B0602020104020603" pitchFamily="34" charset="0"/>
              </a:rPr>
              <a:t>++’s programmer interface is considerably simpler to use than </a:t>
            </a:r>
            <a:r>
              <a:rPr lang="en-US" dirty="0" err="1" smtClean="0">
                <a:latin typeface="Tw Cen MT" panose="020B0602020104020603" pitchFamily="34" charset="0"/>
              </a:rPr>
              <a:t>TinyGPS</a:t>
            </a:r>
            <a:endParaRPr lang="en-US" dirty="0" smtClean="0">
              <a:latin typeface="Tw Cen MT" panose="020B0602020104020603" pitchFamily="34" charset="0"/>
            </a:endParaRPr>
          </a:p>
          <a:p>
            <a:endParaRPr lang="en-US" b="1" dirty="0">
              <a:latin typeface="Tw Cen MT" panose="020B0602020104020603" pitchFamily="34" charset="0"/>
            </a:endParaRPr>
          </a:p>
          <a:p>
            <a:r>
              <a:rPr lang="en-US" dirty="0">
                <a:latin typeface="Tw Cen MT" panose="020B0602020104020603" pitchFamily="34" charset="0"/>
              </a:rPr>
              <a:t>T</a:t>
            </a:r>
            <a:r>
              <a:rPr lang="en-US" dirty="0" smtClean="0">
                <a:latin typeface="Tw Cen MT" panose="020B0602020104020603" pitchFamily="34" charset="0"/>
              </a:rPr>
              <a:t>he </a:t>
            </a:r>
            <a:r>
              <a:rPr lang="en-US" dirty="0">
                <a:latin typeface="Tw Cen MT" panose="020B0602020104020603" pitchFamily="34" charset="0"/>
              </a:rPr>
              <a:t>new library can extract arbitrary data from any of the myriad NMEA sentences out there, even proprietary ones.</a:t>
            </a:r>
            <a:endParaRPr lang="en-CA" b="1" dirty="0">
              <a:latin typeface="Tw Cen MT" panose="020B0602020104020603" pitchFamily="34" charset="0"/>
            </a:endParaRPr>
          </a:p>
          <a:p>
            <a:pPr marL="0" indent="0">
              <a:buNone/>
            </a:pPr>
            <a:endParaRPr lang="en-CA" dirty="0" smtClean="0"/>
          </a:p>
        </p:txBody>
      </p:sp>
    </p:spTree>
    <p:extLst>
      <p:ext uri="{BB962C8B-B14F-4D97-AF65-F5344CB8AC3E}">
        <p14:creationId xmlns:p14="http://schemas.microsoft.com/office/powerpoint/2010/main" val="28587139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758536"/>
            <a:ext cx="8534400" cy="5912428"/>
          </a:xfrm>
        </p:spPr>
        <p:txBody>
          <a:bodyPr>
            <a:normAutofit fontScale="92500" lnSpcReduction="10000"/>
          </a:bodyPr>
          <a:lstStyle/>
          <a:p>
            <a:pPr marL="0" indent="0">
              <a:buNone/>
            </a:pPr>
            <a:r>
              <a:rPr lang="en-CA" sz="2800" b="1" dirty="0" err="1" smtClean="0">
                <a:latin typeface="Tw Cen MT" panose="020B0602020104020603" pitchFamily="34" charset="0"/>
              </a:rPr>
              <a:t>SoftwareSerial.h</a:t>
            </a:r>
            <a:r>
              <a:rPr lang="en-CA" sz="2800" b="1" dirty="0" smtClean="0">
                <a:latin typeface="Tw Cen MT" panose="020B0602020104020603" pitchFamily="34" charset="0"/>
              </a:rPr>
              <a:t> :</a:t>
            </a:r>
          </a:p>
          <a:p>
            <a:endParaRPr lang="en-CA" sz="2800" b="1" dirty="0">
              <a:latin typeface="Tw Cen MT" panose="020B0602020104020603" pitchFamily="34" charset="0"/>
            </a:endParaRPr>
          </a:p>
          <a:p>
            <a:r>
              <a:rPr lang="en-US" dirty="0">
                <a:latin typeface="Tw Cen MT" panose="020B0602020104020603" pitchFamily="34" charset="0"/>
              </a:rPr>
              <a:t>The </a:t>
            </a:r>
            <a:r>
              <a:rPr lang="en-US" dirty="0" err="1">
                <a:latin typeface="Tw Cen MT" panose="020B0602020104020603" pitchFamily="34" charset="0"/>
                <a:hlinkClick r:id="rId2"/>
              </a:rPr>
              <a:t>SoftwareSerial</a:t>
            </a:r>
            <a:r>
              <a:rPr lang="en-US" dirty="0">
                <a:latin typeface="Tw Cen MT" panose="020B0602020104020603" pitchFamily="34" charset="0"/>
                <a:hlinkClick r:id="rId2"/>
              </a:rPr>
              <a:t> Library</a:t>
            </a:r>
            <a:r>
              <a:rPr lang="en-US" dirty="0">
                <a:latin typeface="Tw Cen MT" panose="020B0602020104020603" pitchFamily="34" charset="0"/>
              </a:rPr>
              <a:t> has been developed to allow serial communication to take place on the other digital pins of your boards</a:t>
            </a:r>
            <a:endParaRPr lang="en-CA" b="1" dirty="0" smtClean="0">
              <a:latin typeface="Tw Cen MT" panose="020B0602020104020603" pitchFamily="34" charset="0"/>
            </a:endParaRPr>
          </a:p>
          <a:p>
            <a:pPr marL="0" indent="0">
              <a:buNone/>
            </a:pPr>
            <a:endParaRPr lang="en-CA" sz="2800" b="1" dirty="0">
              <a:latin typeface="Tw Cen MT" panose="020B0602020104020603" pitchFamily="34" charset="0"/>
            </a:endParaRPr>
          </a:p>
          <a:p>
            <a:r>
              <a:rPr lang="en-US" dirty="0">
                <a:latin typeface="Tw Cen MT" panose="020B0602020104020603" pitchFamily="34" charset="0"/>
              </a:rPr>
              <a:t>U</a:t>
            </a:r>
            <a:r>
              <a:rPr lang="en-US" dirty="0" smtClean="0">
                <a:latin typeface="Tw Cen MT" panose="020B0602020104020603" pitchFamily="34" charset="0"/>
              </a:rPr>
              <a:t>sing </a:t>
            </a:r>
            <a:r>
              <a:rPr lang="en-US" dirty="0">
                <a:latin typeface="Tw Cen MT" panose="020B0602020104020603" pitchFamily="34" charset="0"/>
              </a:rPr>
              <a:t>software to replicate the functionality of the hardwired RX and TX lines.</a:t>
            </a:r>
            <a:endParaRPr lang="en-CA" b="1" dirty="0" smtClean="0">
              <a:latin typeface="Tw Cen MT" panose="020B0602020104020603" pitchFamily="34" charset="0"/>
            </a:endParaRPr>
          </a:p>
          <a:p>
            <a:pPr marL="0" indent="0">
              <a:buNone/>
            </a:pPr>
            <a:endParaRPr lang="en-CA" sz="2800" b="1" dirty="0" smtClean="0">
              <a:latin typeface="Tw Cen MT" panose="020B0602020104020603" pitchFamily="34" charset="0"/>
            </a:endParaRPr>
          </a:p>
          <a:p>
            <a:r>
              <a:rPr lang="en-US" dirty="0">
                <a:latin typeface="Tw Cen MT" panose="020B0602020104020603" pitchFamily="34" charset="0"/>
              </a:rPr>
              <a:t>This can be extremely helpful when the need arises to communicate with two serial enabled devices, or to talk with just one device while leaving the main serial port open for debugging purpose.</a:t>
            </a:r>
            <a:endParaRPr lang="en-CA" b="1" dirty="0">
              <a:latin typeface="Tw Cen MT" panose="020B0602020104020603" pitchFamily="34" charset="0"/>
            </a:endParaRPr>
          </a:p>
          <a:p>
            <a:pPr marL="0" indent="0">
              <a:buNone/>
            </a:pPr>
            <a:endParaRPr lang="en-CA" sz="2800" b="1" dirty="0" smtClean="0">
              <a:latin typeface="Tw Cen MT" panose="020B0602020104020603" pitchFamily="34" charset="0"/>
            </a:endParaRPr>
          </a:p>
          <a:p>
            <a:r>
              <a:rPr lang="en-US" sz="2200" dirty="0">
                <a:latin typeface="Tw Cen MT" panose="020B0602020104020603" pitchFamily="34" charset="0"/>
              </a:rPr>
              <a:t>The virtual RX pin is set up to listen for anything coming in on via the main serial line, and to then echo that data out the virtual TX line. Conversely, anything received on the virtual RX is sent out over the hardware TX</a:t>
            </a:r>
            <a:endParaRPr lang="en-CA" sz="2200" b="1" dirty="0">
              <a:latin typeface="Tw Cen MT" panose="020B0602020104020603" pitchFamily="34" charset="0"/>
            </a:endParaRPr>
          </a:p>
          <a:p>
            <a:pPr marL="0" indent="0">
              <a:buNone/>
            </a:pPr>
            <a:endParaRPr lang="en-CA" sz="2800" b="1" dirty="0" smtClean="0">
              <a:latin typeface="Tw Cen MT" panose="020B0602020104020603" pitchFamily="34" charset="0"/>
            </a:endParaRPr>
          </a:p>
          <a:p>
            <a:pPr marL="0" indent="0">
              <a:buNone/>
            </a:pPr>
            <a:endParaRPr lang="en-CA" dirty="0"/>
          </a:p>
        </p:txBody>
      </p:sp>
    </p:spTree>
    <p:extLst>
      <p:ext uri="{BB962C8B-B14F-4D97-AF65-F5344CB8AC3E}">
        <p14:creationId xmlns:p14="http://schemas.microsoft.com/office/powerpoint/2010/main" val="28065993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415636"/>
            <a:ext cx="8534400" cy="6286500"/>
          </a:xfrm>
        </p:spPr>
        <p:txBody>
          <a:bodyPr>
            <a:normAutofit fontScale="85000" lnSpcReduction="20000"/>
          </a:bodyPr>
          <a:lstStyle/>
          <a:p>
            <a:pPr marL="0" indent="0">
              <a:buNone/>
            </a:pPr>
            <a:endParaRPr lang="en-CA" sz="2800" dirty="0" smtClean="0"/>
          </a:p>
          <a:p>
            <a:pPr marL="0" indent="0">
              <a:buNone/>
            </a:pPr>
            <a:endParaRPr lang="en-CA" sz="2800" dirty="0" smtClean="0"/>
          </a:p>
          <a:p>
            <a:pPr marL="0" indent="0">
              <a:buNone/>
            </a:pPr>
            <a:endParaRPr lang="en-CA" sz="2800" dirty="0" smtClean="0"/>
          </a:p>
          <a:p>
            <a:pPr marL="0" indent="0">
              <a:buNone/>
            </a:pPr>
            <a:endParaRPr lang="en-CA" sz="2800" dirty="0" smtClean="0"/>
          </a:p>
          <a:p>
            <a:pPr marL="0" indent="0">
              <a:buNone/>
            </a:pPr>
            <a:r>
              <a:rPr lang="en-CA" sz="2800" dirty="0" smtClean="0"/>
              <a:t>GEO-FENCE :</a:t>
            </a:r>
          </a:p>
          <a:p>
            <a:pPr marL="0" indent="0">
              <a:buNone/>
            </a:pPr>
            <a:endParaRPr lang="en-CA" sz="2800" dirty="0" smtClean="0"/>
          </a:p>
          <a:p>
            <a:r>
              <a:rPr lang="en-US" dirty="0">
                <a:latin typeface="Tw Cen MT" panose="020B0602020104020603" pitchFamily="34" charset="0"/>
              </a:rPr>
              <a:t>A </a:t>
            </a:r>
            <a:r>
              <a:rPr lang="en-US" b="1" dirty="0">
                <a:latin typeface="Tw Cen MT" panose="020B0602020104020603" pitchFamily="34" charset="0"/>
              </a:rPr>
              <a:t>geo-fence</a:t>
            </a:r>
            <a:r>
              <a:rPr lang="en-US" dirty="0">
                <a:latin typeface="Tw Cen MT" panose="020B0602020104020603" pitchFamily="34" charset="0"/>
              </a:rPr>
              <a:t> is a </a:t>
            </a:r>
            <a:r>
              <a:rPr lang="en-US" dirty="0" smtClean="0">
                <a:latin typeface="Tw Cen MT" panose="020B0602020104020603" pitchFamily="34" charset="0"/>
              </a:rPr>
              <a:t>virtual</a:t>
            </a:r>
            <a:r>
              <a:rPr lang="en-US" dirty="0">
                <a:latin typeface="Tw Cen MT" panose="020B0602020104020603" pitchFamily="34" charset="0"/>
              </a:rPr>
              <a:t> </a:t>
            </a:r>
            <a:r>
              <a:rPr lang="en-US" dirty="0" smtClean="0">
                <a:latin typeface="Tw Cen MT" panose="020B0602020104020603" pitchFamily="34" charset="0"/>
              </a:rPr>
              <a:t>perimeter</a:t>
            </a:r>
            <a:r>
              <a:rPr lang="en-US" dirty="0">
                <a:latin typeface="Tw Cen MT" panose="020B0602020104020603" pitchFamily="34" charset="0"/>
              </a:rPr>
              <a:t> for a real-world </a:t>
            </a:r>
            <a:r>
              <a:rPr lang="en-US" dirty="0" smtClean="0">
                <a:latin typeface="Tw Cen MT" panose="020B0602020104020603" pitchFamily="34" charset="0"/>
              </a:rPr>
              <a:t>geographic area.</a:t>
            </a:r>
            <a:r>
              <a:rPr lang="en-US" dirty="0">
                <a:latin typeface="Tw Cen MT" panose="020B0602020104020603" pitchFamily="34" charset="0"/>
              </a:rPr>
              <a:t> A geo-fence could be dynamically generated—as in a radius around a point location, or a geo-fence can be a predefined set of </a:t>
            </a:r>
            <a:r>
              <a:rPr lang="en-US" dirty="0" smtClean="0">
                <a:latin typeface="Tw Cen MT" panose="020B0602020104020603" pitchFamily="34" charset="0"/>
              </a:rPr>
              <a:t>boundaries.</a:t>
            </a:r>
          </a:p>
          <a:p>
            <a:pPr marL="0" indent="0">
              <a:buNone/>
            </a:pPr>
            <a:endParaRPr lang="en-CA" dirty="0">
              <a:latin typeface="Tw Cen MT" panose="020B0602020104020603" pitchFamily="34" charset="0"/>
            </a:endParaRPr>
          </a:p>
          <a:p>
            <a:r>
              <a:rPr lang="en-US" dirty="0">
                <a:latin typeface="Tw Cen MT" panose="020B0602020104020603" pitchFamily="34" charset="0"/>
              </a:rPr>
              <a:t>The use of a geo-fence is called </a:t>
            </a:r>
            <a:r>
              <a:rPr lang="en-US" b="1" dirty="0">
                <a:latin typeface="Tw Cen MT" panose="020B0602020104020603" pitchFamily="34" charset="0"/>
              </a:rPr>
              <a:t>geo-fencing</a:t>
            </a:r>
            <a:r>
              <a:rPr lang="en-US" dirty="0">
                <a:latin typeface="Tw Cen MT" panose="020B0602020104020603" pitchFamily="34" charset="0"/>
              </a:rPr>
              <a:t>, and one example of usage involves a location-aware device of a location-based service (LBS) user </a:t>
            </a:r>
            <a:r>
              <a:rPr lang="en-US" dirty="0" smtClean="0">
                <a:latin typeface="Tw Cen MT" panose="020B0602020104020603" pitchFamily="34" charset="0"/>
              </a:rPr>
              <a:t>entering or </a:t>
            </a:r>
            <a:r>
              <a:rPr lang="en-US" dirty="0">
                <a:latin typeface="Tw Cen MT" panose="020B0602020104020603" pitchFamily="34" charset="0"/>
              </a:rPr>
              <a:t>exiting a geo-fence</a:t>
            </a:r>
            <a:r>
              <a:rPr lang="en-US" dirty="0" smtClean="0">
                <a:latin typeface="Tw Cen MT" panose="020B0602020104020603" pitchFamily="34" charset="0"/>
              </a:rPr>
              <a:t>.</a:t>
            </a:r>
          </a:p>
          <a:p>
            <a:endParaRPr lang="en-CA" sz="2800" dirty="0" smtClean="0"/>
          </a:p>
          <a:p>
            <a:r>
              <a:rPr lang="en-US" dirty="0">
                <a:latin typeface="Tw Cen MT" panose="020B0602020104020603" pitchFamily="34" charset="0"/>
              </a:rPr>
              <a:t>This activity could trigger an alert to the device's user as well as messaging to the geo-fence operator</a:t>
            </a:r>
            <a:r>
              <a:rPr lang="en-US" dirty="0" smtClean="0">
                <a:latin typeface="Tw Cen MT" panose="020B0602020104020603" pitchFamily="34" charset="0"/>
              </a:rPr>
              <a:t>.</a:t>
            </a:r>
          </a:p>
          <a:p>
            <a:pPr marL="0" indent="0">
              <a:buNone/>
            </a:pPr>
            <a:r>
              <a:rPr lang="en-US" dirty="0" smtClean="0">
                <a:latin typeface="Tw Cen MT" panose="020B0602020104020603" pitchFamily="34" charset="0"/>
              </a:rPr>
              <a:t> </a:t>
            </a:r>
          </a:p>
          <a:p>
            <a:r>
              <a:rPr lang="en-US" dirty="0" smtClean="0">
                <a:latin typeface="Tw Cen MT" panose="020B0602020104020603" pitchFamily="34" charset="0"/>
              </a:rPr>
              <a:t>This </a:t>
            </a:r>
            <a:r>
              <a:rPr lang="en-US" dirty="0">
                <a:latin typeface="Tw Cen MT" panose="020B0602020104020603" pitchFamily="34" charset="0"/>
              </a:rPr>
              <a:t>info, which could contain the location of the device, could be sent to a mobile telephone or an email account.</a:t>
            </a:r>
            <a:endParaRPr lang="en-CA" dirty="0">
              <a:latin typeface="Tw Cen MT" panose="020B0602020104020603" pitchFamily="34" charset="0"/>
            </a:endParaRPr>
          </a:p>
          <a:p>
            <a:endParaRPr lang="en-CA" dirty="0" smtClean="0">
              <a:latin typeface="Tw Cen MT" panose="020B0602020104020603" pitchFamily="34" charset="0"/>
            </a:endParaRPr>
          </a:p>
          <a:p>
            <a:pPr marL="0" indent="0">
              <a:buNone/>
            </a:pPr>
            <a:endParaRPr lang="en-CA" sz="2800" dirty="0" smtClean="0"/>
          </a:p>
          <a:p>
            <a:pPr marL="0" indent="0">
              <a:buNone/>
            </a:pPr>
            <a:endParaRPr lang="en-CA" sz="2800" dirty="0"/>
          </a:p>
          <a:p>
            <a:pPr marL="0" indent="0">
              <a:buNone/>
            </a:pPr>
            <a:endParaRPr lang="en-CA" sz="2800" dirty="0" smtClean="0"/>
          </a:p>
          <a:p>
            <a:pPr marL="0" indent="0">
              <a:buNone/>
            </a:pPr>
            <a:endParaRPr lang="en-CA" sz="2800" dirty="0"/>
          </a:p>
          <a:p>
            <a:pPr marL="0" indent="0">
              <a:buNone/>
            </a:pPr>
            <a:endParaRPr lang="en-CA" sz="2800" dirty="0" smtClean="0"/>
          </a:p>
          <a:p>
            <a:pPr marL="0" indent="0">
              <a:buNone/>
            </a:pPr>
            <a:endParaRPr lang="en-CA" sz="2800" dirty="0"/>
          </a:p>
        </p:txBody>
      </p:sp>
    </p:spTree>
    <p:extLst>
      <p:ext uri="{BB962C8B-B14F-4D97-AF65-F5344CB8AC3E}">
        <p14:creationId xmlns:p14="http://schemas.microsoft.com/office/powerpoint/2010/main" val="4976828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322118"/>
            <a:ext cx="8534400" cy="6234546"/>
          </a:xfrm>
        </p:spPr>
        <p:txBody>
          <a:bodyPr/>
          <a:lstStyle/>
          <a:p>
            <a:pPr marL="0" indent="0">
              <a:buNone/>
            </a:pPr>
            <a:r>
              <a:rPr lang="en-CA" dirty="0" smtClean="0"/>
              <a:t>EXAMPLES OF GEO-FENCE :</a:t>
            </a:r>
          </a:p>
          <a:p>
            <a:pPr marL="0" indent="0">
              <a:buNone/>
            </a:pPr>
            <a:endParaRPr lang="en-CA" dirty="0"/>
          </a:p>
          <a:p>
            <a:pPr marL="0" indent="0">
              <a:buNone/>
            </a:pPr>
            <a:endParaRPr lang="en-CA" dirty="0" smtClean="0"/>
          </a:p>
          <a:p>
            <a:pPr marL="0" indent="0">
              <a:buNone/>
            </a:pPr>
            <a:endParaRPr lang="en-CA" dirty="0"/>
          </a:p>
          <a:p>
            <a:pPr marL="0" indent="0">
              <a:buNone/>
            </a:pPr>
            <a:endParaRPr lang="en-CA" dirty="0" smtClean="0"/>
          </a:p>
          <a:p>
            <a:pPr marL="0" indent="0">
              <a:buNone/>
            </a:pPr>
            <a:endParaRPr lang="en-CA" dirty="0"/>
          </a:p>
          <a:p>
            <a:pPr marL="0" indent="0">
              <a:buNone/>
            </a:pPr>
            <a:endParaRPr lang="en-CA" dirty="0" smtClean="0"/>
          </a:p>
          <a:p>
            <a:pPr marL="0" indent="0">
              <a:buNone/>
            </a:pPr>
            <a:endParaRPr lang="en-CA" dirty="0"/>
          </a:p>
          <a:p>
            <a:pPr marL="0" indent="0">
              <a:buNone/>
            </a:pPr>
            <a:endParaRPr lang="en-CA" dirty="0" smtClean="0"/>
          </a:p>
          <a:p>
            <a:pPr marL="0" indent="0">
              <a:buNone/>
            </a:pPr>
            <a:endParaRPr lang="en-CA" dirty="0"/>
          </a:p>
          <a:p>
            <a:pPr marL="0" indent="0">
              <a:buNone/>
            </a:pPr>
            <a:endParaRPr lang="en-CA" dirty="0" smtClean="0"/>
          </a:p>
          <a:p>
            <a:pPr marL="0" indent="0">
              <a:buNone/>
            </a:pPr>
            <a:endParaRPr lang="en-CA" dirty="0"/>
          </a:p>
          <a:p>
            <a:pPr marL="0" indent="0">
              <a:buNone/>
            </a:pPr>
            <a:endParaRPr lang="en-CA" dirty="0" smtClean="0"/>
          </a:p>
          <a:p>
            <a:pPr marL="0" indent="0">
              <a:buNone/>
            </a:pPr>
            <a:endParaRPr lang="en-CA" dirty="0"/>
          </a:p>
        </p:txBody>
      </p:sp>
      <p:pic>
        <p:nvPicPr>
          <p:cNvPr id="4" name="Picture 3"/>
          <p:cNvPicPr>
            <a:picLocks noChangeAspect="1"/>
          </p:cNvPicPr>
          <p:nvPr/>
        </p:nvPicPr>
        <p:blipFill>
          <a:blip r:embed="rId2"/>
          <a:stretch>
            <a:fillRect/>
          </a:stretch>
        </p:blipFill>
        <p:spPr>
          <a:xfrm>
            <a:off x="529070" y="1139104"/>
            <a:ext cx="4261140" cy="1831542"/>
          </a:xfrm>
          <a:prstGeom prst="rect">
            <a:avLst/>
          </a:prstGeom>
        </p:spPr>
      </p:pic>
      <p:pic>
        <p:nvPicPr>
          <p:cNvPr id="5" name="Picture 4"/>
          <p:cNvPicPr>
            <a:picLocks noChangeAspect="1"/>
          </p:cNvPicPr>
          <p:nvPr/>
        </p:nvPicPr>
        <p:blipFill>
          <a:blip r:embed="rId3"/>
          <a:stretch>
            <a:fillRect/>
          </a:stretch>
        </p:blipFill>
        <p:spPr>
          <a:xfrm>
            <a:off x="5613833" y="1288112"/>
            <a:ext cx="2981325" cy="1533525"/>
          </a:xfrm>
          <a:prstGeom prst="rect">
            <a:avLst/>
          </a:prstGeom>
        </p:spPr>
      </p:pic>
      <p:pic>
        <p:nvPicPr>
          <p:cNvPr id="6" name="Picture 5"/>
          <p:cNvPicPr>
            <a:picLocks noChangeAspect="1"/>
          </p:cNvPicPr>
          <p:nvPr/>
        </p:nvPicPr>
        <p:blipFill>
          <a:blip r:embed="rId4"/>
          <a:stretch>
            <a:fillRect/>
          </a:stretch>
        </p:blipFill>
        <p:spPr>
          <a:xfrm>
            <a:off x="1230890" y="3963555"/>
            <a:ext cx="2857500" cy="1600200"/>
          </a:xfrm>
          <a:prstGeom prst="rect">
            <a:avLst/>
          </a:prstGeom>
        </p:spPr>
      </p:pic>
    </p:spTree>
    <p:extLst>
      <p:ext uri="{BB962C8B-B14F-4D97-AF65-F5344CB8AC3E}">
        <p14:creationId xmlns:p14="http://schemas.microsoft.com/office/powerpoint/2010/main" val="155980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270164"/>
            <a:ext cx="8534400" cy="6359236"/>
          </a:xfrm>
        </p:spPr>
        <p:txBody>
          <a:bodyPr>
            <a:normAutofit fontScale="70000" lnSpcReduction="20000"/>
          </a:bodyPr>
          <a:lstStyle/>
          <a:p>
            <a:pPr marL="0" indent="0">
              <a:buNone/>
            </a:pPr>
            <a:endParaRPr lang="en-CA" sz="2800" dirty="0" smtClean="0">
              <a:latin typeface="Tw Cen MT" panose="020B0602020104020603" pitchFamily="34" charset="0"/>
            </a:endParaRPr>
          </a:p>
          <a:p>
            <a:pPr marL="0" indent="0">
              <a:buNone/>
            </a:pPr>
            <a:endParaRPr lang="en-CA" sz="2800" dirty="0" smtClean="0">
              <a:latin typeface="Tw Cen MT" panose="020B0602020104020603" pitchFamily="34" charset="0"/>
            </a:endParaRPr>
          </a:p>
          <a:p>
            <a:pPr marL="0" indent="0">
              <a:buNone/>
            </a:pPr>
            <a:endParaRPr lang="en-CA" sz="2800" dirty="0">
              <a:latin typeface="Tw Cen MT" panose="020B0602020104020603" pitchFamily="34" charset="0"/>
            </a:endParaRPr>
          </a:p>
          <a:p>
            <a:pPr marL="0" indent="0">
              <a:buNone/>
            </a:pPr>
            <a:r>
              <a:rPr lang="en-CA" sz="2800" dirty="0" smtClean="0">
                <a:latin typeface="Tw Cen MT" panose="020B0602020104020603" pitchFamily="34" charset="0"/>
              </a:rPr>
              <a:t>APPLICATION OF GEO-FENCE :</a:t>
            </a:r>
          </a:p>
          <a:p>
            <a:pPr marL="0" indent="0">
              <a:buNone/>
            </a:pPr>
            <a:endParaRPr lang="en-CA" sz="2800" dirty="0">
              <a:latin typeface="Tw Cen MT" panose="020B0602020104020603" pitchFamily="34" charset="0"/>
            </a:endParaRPr>
          </a:p>
          <a:p>
            <a:r>
              <a:rPr lang="en-US" dirty="0" err="1">
                <a:latin typeface="Tw Cen MT" panose="020B0602020104020603" pitchFamily="34" charset="0"/>
              </a:rPr>
              <a:t>Geofencing</a:t>
            </a:r>
            <a:r>
              <a:rPr lang="en-US" dirty="0">
                <a:latin typeface="Tw Cen MT" panose="020B0602020104020603" pitchFamily="34" charset="0"/>
              </a:rPr>
              <a:t>, used with child location services, can notify parents if a child leaves a designated </a:t>
            </a:r>
            <a:r>
              <a:rPr lang="en-US" dirty="0" smtClean="0">
                <a:latin typeface="Tw Cen MT" panose="020B0602020104020603" pitchFamily="34" charset="0"/>
              </a:rPr>
              <a:t>area.</a:t>
            </a:r>
          </a:p>
          <a:p>
            <a:endParaRPr lang="en-CA" dirty="0" smtClean="0">
              <a:latin typeface="Tw Cen MT" panose="020B0602020104020603" pitchFamily="34" charset="0"/>
            </a:endParaRPr>
          </a:p>
          <a:p>
            <a:r>
              <a:rPr lang="en-US" dirty="0" err="1">
                <a:latin typeface="Tw Cen MT" panose="020B0602020104020603" pitchFamily="34" charset="0"/>
              </a:rPr>
              <a:t>Geofencing</a:t>
            </a:r>
            <a:r>
              <a:rPr lang="en-US" dirty="0">
                <a:latin typeface="Tw Cen MT" panose="020B0602020104020603" pitchFamily="34" charset="0"/>
              </a:rPr>
              <a:t> used with </a:t>
            </a:r>
            <a:r>
              <a:rPr lang="en-US" dirty="0" err="1">
                <a:latin typeface="Tw Cen MT" panose="020B0602020104020603" pitchFamily="34" charset="0"/>
              </a:rPr>
              <a:t>locationized</a:t>
            </a:r>
            <a:r>
              <a:rPr lang="en-US" dirty="0">
                <a:latin typeface="Tw Cen MT" panose="020B0602020104020603" pitchFamily="34" charset="0"/>
              </a:rPr>
              <a:t> firearms can restrict those firearms to fire only in locations where their firing is permitted, thereby making them unable to be used </a:t>
            </a:r>
            <a:r>
              <a:rPr lang="en-US" dirty="0" smtClean="0">
                <a:latin typeface="Tw Cen MT" panose="020B0602020104020603" pitchFamily="34" charset="0"/>
              </a:rPr>
              <a:t>elsewhere.</a:t>
            </a:r>
          </a:p>
          <a:p>
            <a:endParaRPr lang="en-US" dirty="0">
              <a:latin typeface="Tw Cen MT" panose="020B0602020104020603" pitchFamily="34" charset="0"/>
            </a:endParaRPr>
          </a:p>
          <a:p>
            <a:r>
              <a:rPr lang="en-US" sz="2200" dirty="0">
                <a:latin typeface="Tw Cen MT" panose="020B0602020104020603" pitchFamily="34" charset="0"/>
              </a:rPr>
              <a:t>In some companies, </a:t>
            </a:r>
            <a:r>
              <a:rPr lang="en-US" sz="2200" dirty="0" err="1">
                <a:latin typeface="Tw Cen MT" panose="020B0602020104020603" pitchFamily="34" charset="0"/>
              </a:rPr>
              <a:t>geofencing</a:t>
            </a:r>
            <a:r>
              <a:rPr lang="en-US" sz="2200" dirty="0">
                <a:latin typeface="Tw Cen MT" panose="020B0602020104020603" pitchFamily="34" charset="0"/>
              </a:rPr>
              <a:t> is used by the human resource department to monitor employees working in special locations especially those doing field works. Using a </a:t>
            </a:r>
            <a:r>
              <a:rPr lang="en-US" sz="2200" dirty="0" err="1">
                <a:latin typeface="Tw Cen MT" panose="020B0602020104020603" pitchFamily="34" charset="0"/>
              </a:rPr>
              <a:t>geofencing</a:t>
            </a:r>
            <a:r>
              <a:rPr lang="en-US" sz="2200" dirty="0">
                <a:latin typeface="Tw Cen MT" panose="020B0602020104020603" pitchFamily="34" charset="0"/>
              </a:rPr>
              <a:t> tool, an employee is allowed to log his or her attendance using a GPS-enabled device when within a designated perimeter</a:t>
            </a:r>
            <a:r>
              <a:rPr lang="en-US" dirty="0"/>
              <a:t>.</a:t>
            </a:r>
            <a:endParaRPr lang="en-US" dirty="0" smtClean="0">
              <a:latin typeface="Tw Cen MT" panose="020B0602020104020603" pitchFamily="34" charset="0"/>
            </a:endParaRPr>
          </a:p>
          <a:p>
            <a:endParaRPr lang="en-US" dirty="0">
              <a:latin typeface="Tw Cen MT" panose="020B0602020104020603" pitchFamily="34" charset="0"/>
            </a:endParaRPr>
          </a:p>
          <a:p>
            <a:r>
              <a:rPr lang="en-US" sz="2400" dirty="0">
                <a:latin typeface="Tw Cen MT" panose="020B0602020104020603" pitchFamily="34" charset="0"/>
              </a:rPr>
              <a:t>Other applications include sending an alert if a vehicle is </a:t>
            </a:r>
            <a:r>
              <a:rPr lang="en-US" sz="2400" dirty="0" smtClean="0">
                <a:latin typeface="Tw Cen MT" panose="020B0602020104020603" pitchFamily="34" charset="0"/>
              </a:rPr>
              <a:t>stolen</a:t>
            </a:r>
            <a:r>
              <a:rPr lang="en-US" sz="2400" dirty="0">
                <a:latin typeface="Tw Cen MT" panose="020B0602020104020603" pitchFamily="34" charset="0"/>
              </a:rPr>
              <a:t> and notifying rangers when wildlife stray into farmland</a:t>
            </a:r>
            <a:r>
              <a:rPr lang="en-US" sz="2400" dirty="0" smtClean="0">
                <a:latin typeface="Tw Cen MT" panose="020B0602020104020603" pitchFamily="34" charset="0"/>
              </a:rPr>
              <a:t>.</a:t>
            </a:r>
            <a:endParaRPr lang="en-CA" sz="2400" dirty="0">
              <a:latin typeface="Tw Cen MT" panose="020B0602020104020603" pitchFamily="34" charset="0"/>
            </a:endParaRPr>
          </a:p>
          <a:p>
            <a:pPr marL="0" indent="0">
              <a:buNone/>
            </a:pPr>
            <a:endParaRPr lang="en-CA" sz="2400" dirty="0" smtClean="0">
              <a:latin typeface="Tw Cen MT" panose="020B0602020104020603" pitchFamily="34" charset="0"/>
            </a:endParaRPr>
          </a:p>
          <a:p>
            <a:r>
              <a:rPr lang="en-US" sz="2900" dirty="0">
                <a:latin typeface="Tw Cen MT" panose="020B0602020104020603" pitchFamily="34" charset="0"/>
              </a:rPr>
              <a:t>Geo-fence can be used for location based messaging for tourist safety and communication</a:t>
            </a:r>
            <a:r>
              <a:rPr lang="en-US" sz="2400" dirty="0"/>
              <a:t>.</a:t>
            </a:r>
            <a:endParaRPr lang="en-CA" sz="2800" dirty="0">
              <a:latin typeface="Tw Cen MT" panose="020B0602020104020603" pitchFamily="34" charset="0"/>
            </a:endParaRPr>
          </a:p>
          <a:p>
            <a:pPr marL="0" indent="0">
              <a:buNone/>
            </a:pPr>
            <a:endParaRPr lang="en-CA" sz="2800" dirty="0" smtClean="0">
              <a:latin typeface="Tw Cen MT" panose="020B0602020104020603" pitchFamily="34" charset="0"/>
            </a:endParaRPr>
          </a:p>
          <a:p>
            <a:pPr marL="0" indent="0">
              <a:buNone/>
            </a:pPr>
            <a:endParaRPr lang="en-CA" sz="2800" dirty="0">
              <a:latin typeface="Tw Cen MT" panose="020B0602020104020603" pitchFamily="34" charset="0"/>
            </a:endParaRPr>
          </a:p>
          <a:p>
            <a:pPr marL="0" indent="0">
              <a:buNone/>
            </a:pPr>
            <a:endParaRPr lang="en-CA" sz="2800" dirty="0" smtClean="0">
              <a:latin typeface="Tw Cen MT" panose="020B0602020104020603" pitchFamily="34" charset="0"/>
            </a:endParaRPr>
          </a:p>
          <a:p>
            <a:pPr marL="0" indent="0">
              <a:buNone/>
            </a:pPr>
            <a:endParaRPr lang="en-CA" sz="2800" dirty="0" smtClean="0">
              <a:latin typeface="Tw Cen MT" panose="020B0602020104020603" pitchFamily="34" charset="0"/>
            </a:endParaRPr>
          </a:p>
          <a:p>
            <a:pPr marL="0" indent="0">
              <a:buNone/>
            </a:pPr>
            <a:endParaRPr lang="en-CA" dirty="0"/>
          </a:p>
        </p:txBody>
      </p:sp>
    </p:spTree>
    <p:extLst>
      <p:ext uri="{BB962C8B-B14F-4D97-AF65-F5344CB8AC3E}">
        <p14:creationId xmlns:p14="http://schemas.microsoft.com/office/powerpoint/2010/main" val="15262728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249382"/>
            <a:ext cx="8534400" cy="6307282"/>
          </a:xfrm>
        </p:spPr>
        <p:txBody>
          <a:bodyPr/>
          <a:lstStyle/>
          <a:p>
            <a:pPr marL="0" indent="0">
              <a:buNone/>
            </a:pPr>
            <a:endParaRPr lang="en-CA" dirty="0" smtClean="0"/>
          </a:p>
          <a:p>
            <a:pPr marL="0" indent="0">
              <a:buNone/>
            </a:pPr>
            <a:endParaRPr lang="en-CA" dirty="0"/>
          </a:p>
          <a:p>
            <a:pPr marL="0" indent="0">
              <a:buNone/>
            </a:pPr>
            <a:r>
              <a:rPr lang="en-CA" dirty="0" smtClean="0">
                <a:latin typeface="Tw Cen MT" panose="020B0602020104020603" pitchFamily="34" charset="0"/>
              </a:rPr>
              <a:t>CONCLUSION :</a:t>
            </a:r>
          </a:p>
          <a:p>
            <a:pPr marL="0" indent="0">
              <a:buNone/>
            </a:pPr>
            <a:endParaRPr lang="en-CA" dirty="0">
              <a:latin typeface="Tw Cen MT" panose="020B0602020104020603" pitchFamily="34" charset="0"/>
            </a:endParaRPr>
          </a:p>
          <a:p>
            <a:pPr marL="0" indent="0">
              <a:buNone/>
            </a:pPr>
            <a:r>
              <a:rPr lang="en-CA" dirty="0" smtClean="0">
                <a:latin typeface="Tw Cen MT" panose="020B0602020104020603" pitchFamily="34" charset="0"/>
              </a:rPr>
              <a:t>By designing the child tracker it will be easy to the parents to track the children when they miss contact with the children when the child goes out of the geo-</a:t>
            </a:r>
            <a:r>
              <a:rPr lang="en-CA" dirty="0" err="1" smtClean="0">
                <a:latin typeface="Tw Cen MT" panose="020B0602020104020603" pitchFamily="34" charset="0"/>
              </a:rPr>
              <a:t>fence,parents</a:t>
            </a:r>
            <a:r>
              <a:rPr lang="en-CA" dirty="0" smtClean="0">
                <a:latin typeface="Tw Cen MT" panose="020B0602020104020603" pitchFamily="34" charset="0"/>
              </a:rPr>
              <a:t> can track the location of the child using this design,</a:t>
            </a:r>
            <a:r>
              <a:rPr lang="en-US" dirty="0" smtClean="0">
                <a:latin typeface="Tw Cen MT" panose="020B0602020104020603" pitchFamily="34" charset="0"/>
              </a:rPr>
              <a:t>This </a:t>
            </a:r>
            <a:r>
              <a:rPr lang="en-US" dirty="0">
                <a:latin typeface="Tw Cen MT" panose="020B0602020104020603" pitchFamily="34" charset="0"/>
              </a:rPr>
              <a:t>will allow you to get instant alerts on your phone if your kid leaves your pre-set designated area. </a:t>
            </a:r>
            <a:endParaRPr lang="en-CA" dirty="0" smtClean="0">
              <a:latin typeface="Tw Cen MT" panose="020B0602020104020603" pitchFamily="34" charset="0"/>
            </a:endParaRPr>
          </a:p>
          <a:p>
            <a:pPr marL="0" indent="0">
              <a:buNone/>
            </a:pPr>
            <a:endParaRPr lang="en-CA" dirty="0"/>
          </a:p>
          <a:p>
            <a:pPr marL="0" indent="0">
              <a:buNone/>
            </a:pPr>
            <a:endParaRPr lang="en-CA" dirty="0" smtClean="0"/>
          </a:p>
          <a:p>
            <a:pPr marL="0" indent="0">
              <a:buNone/>
            </a:pPr>
            <a:endParaRPr lang="en-CA" dirty="0"/>
          </a:p>
          <a:p>
            <a:pPr marL="0" indent="0">
              <a:buNone/>
            </a:pPr>
            <a:endParaRPr lang="en-CA" dirty="0" smtClean="0"/>
          </a:p>
          <a:p>
            <a:pPr marL="0" indent="0">
              <a:buNone/>
            </a:pPr>
            <a:endParaRPr lang="en-CA" dirty="0"/>
          </a:p>
          <a:p>
            <a:pPr marL="0" indent="0">
              <a:buNone/>
            </a:pPr>
            <a:endParaRPr lang="en-CA" dirty="0" smtClean="0"/>
          </a:p>
          <a:p>
            <a:pPr marL="0" indent="0">
              <a:buNone/>
            </a:pPr>
            <a:endParaRPr lang="en-CA" dirty="0"/>
          </a:p>
          <a:p>
            <a:pPr marL="0" indent="0">
              <a:buNone/>
            </a:pPr>
            <a:endParaRPr lang="en-CA" dirty="0" smtClean="0"/>
          </a:p>
          <a:p>
            <a:pPr marL="0" indent="0">
              <a:buNone/>
            </a:pPr>
            <a:endParaRPr lang="en-CA" dirty="0"/>
          </a:p>
        </p:txBody>
      </p:sp>
    </p:spTree>
    <p:extLst>
      <p:ext uri="{BB962C8B-B14F-4D97-AF65-F5344CB8AC3E}">
        <p14:creationId xmlns:p14="http://schemas.microsoft.com/office/powerpoint/2010/main" val="3337622503"/>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125</TotalTime>
  <Words>149</Words>
  <Application>Microsoft Office PowerPoint</Application>
  <PresentationFormat>Widescreen</PresentationFormat>
  <Paragraphs>115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Century Gothic</vt:lpstr>
      <vt:lpstr>Tw Cen MT</vt:lpstr>
      <vt:lpstr>Wingdings 3</vt:lpstr>
      <vt:lpstr>Slice</vt:lpstr>
      <vt:lpstr>  Team raksha presents :  child tracker with emergency notifier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raksha presents :  child tracker with emergency notifier</dc:title>
  <dc:creator>jkpanyam@gmail.com</dc:creator>
  <cp:lastModifiedBy>jkpanyam@gmail.com</cp:lastModifiedBy>
  <cp:revision>14</cp:revision>
  <dcterms:created xsi:type="dcterms:W3CDTF">2019-05-24T14:09:29Z</dcterms:created>
  <dcterms:modified xsi:type="dcterms:W3CDTF">2019-05-24T16:15:22Z</dcterms:modified>
</cp:coreProperties>
</file>