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4"/>
  </p:notesMasterIdLst>
  <p:handoutMasterIdLst>
    <p:handoutMasterId r:id="rId15"/>
  </p:handoutMasterIdLst>
  <p:sldIdLst>
    <p:sldId id="256" r:id="rId5"/>
    <p:sldId id="262" r:id="rId6"/>
    <p:sldId id="257"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5/24/2019</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5/24/2019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134966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5/24/2019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s://creativecommons.org/licenses/by-sa/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ommons.wikimedia.org/wiki/File:Strawberry_greenhouse.jpg" TargetMode="External"/><Relationship Id="rId5" Type="http://schemas.openxmlformats.org/officeDocument/2006/relationships/image" Target="../media/image4.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rinath.eu-gb.mybluemix.net/u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a:bodyPr>
          <a:lstStyle/>
          <a:p>
            <a:pPr algn="ctr"/>
            <a:r>
              <a:rPr lang="en-US" dirty="0"/>
              <a:t>Modern </a:t>
            </a:r>
            <a:r>
              <a:rPr lang="en-US" dirty="0" err="1"/>
              <a:t>Circesign</a:t>
            </a:r>
            <a:endParaRPr lang="en-US" dirty="0"/>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endParaRPr lang="en-US" dirty="0"/>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6" name="Picture 5">
            <a:extLst>
              <a:ext uri="{FF2B5EF4-FFF2-40B4-BE49-F238E27FC236}">
                <a16:creationId xmlns:a16="http://schemas.microsoft.com/office/drawing/2014/main" id="{872FAFCF-9806-4038-BBE5-BDBCC7AA7DA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0" y="31484"/>
            <a:ext cx="12191999" cy="6858000"/>
          </a:xfrm>
          <a:prstGeom prst="rect">
            <a:avLst/>
          </a:prstGeom>
        </p:spPr>
      </p:pic>
      <p:sp>
        <p:nvSpPr>
          <p:cNvPr id="7" name="TextBox 6">
            <a:extLst>
              <a:ext uri="{FF2B5EF4-FFF2-40B4-BE49-F238E27FC236}">
                <a16:creationId xmlns:a16="http://schemas.microsoft.com/office/drawing/2014/main" id="{0441D0AD-43D7-4525-A582-55C57772712C}"/>
              </a:ext>
            </a:extLst>
          </p:cNvPr>
          <p:cNvSpPr txBox="1"/>
          <p:nvPr/>
        </p:nvSpPr>
        <p:spPr>
          <a:xfrm>
            <a:off x="5314121" y="6858000"/>
            <a:ext cx="5878577" cy="230832"/>
          </a:xfrm>
          <a:prstGeom prst="rect">
            <a:avLst/>
          </a:prstGeom>
          <a:noFill/>
        </p:spPr>
        <p:txBody>
          <a:bodyPr wrap="square" rtlCol="0">
            <a:spAutoFit/>
          </a:bodyPr>
          <a:lstStyle/>
          <a:p>
            <a:r>
              <a:rPr lang="en-IN" sz="900">
                <a:hlinkClick r:id="rId6" tooltip="http://commons.wikimedia.org/wiki/File:Strawberry_greenhouse.jpg"/>
              </a:rPr>
              <a:t>This Photo</a:t>
            </a:r>
            <a:r>
              <a:rPr lang="en-IN" sz="900"/>
              <a:t> by Unknown Author is licensed under </a:t>
            </a:r>
            <a:r>
              <a:rPr lang="en-IN" sz="900">
                <a:hlinkClick r:id="rId7" tooltip="https://creativecommons.org/licenses/by-sa/3.0/"/>
              </a:rPr>
              <a:t>CC BY-SA</a:t>
            </a:r>
            <a:endParaRPr lang="en-IN" sz="900"/>
          </a:p>
        </p:txBody>
      </p:sp>
      <p:sp>
        <p:nvSpPr>
          <p:cNvPr id="8" name="TextBox 7">
            <a:extLst>
              <a:ext uri="{FF2B5EF4-FFF2-40B4-BE49-F238E27FC236}">
                <a16:creationId xmlns:a16="http://schemas.microsoft.com/office/drawing/2014/main" id="{03C741D7-8F3E-4E61-8D86-F346752A677A}"/>
              </a:ext>
            </a:extLst>
          </p:cNvPr>
          <p:cNvSpPr txBox="1"/>
          <p:nvPr/>
        </p:nvSpPr>
        <p:spPr>
          <a:xfrm>
            <a:off x="3339548" y="1457739"/>
            <a:ext cx="6739225" cy="2002745"/>
          </a:xfrm>
          <a:prstGeom prst="rect">
            <a:avLst/>
          </a:prstGeom>
          <a:noFill/>
        </p:spPr>
        <p:txBody>
          <a:bodyPr wrap="square" rtlCol="0">
            <a:spAutoFit/>
          </a:bodyPr>
          <a:lstStyle/>
          <a:p>
            <a:endParaRPr lang="en-IN" dirty="0"/>
          </a:p>
        </p:txBody>
      </p:sp>
      <p:sp>
        <p:nvSpPr>
          <p:cNvPr id="9" name="Rectangle 8">
            <a:extLst>
              <a:ext uri="{FF2B5EF4-FFF2-40B4-BE49-F238E27FC236}">
                <a16:creationId xmlns:a16="http://schemas.microsoft.com/office/drawing/2014/main" id="{78605BAB-1E83-422F-8737-34E3F6849617}"/>
              </a:ext>
            </a:extLst>
          </p:cNvPr>
          <p:cNvSpPr/>
          <p:nvPr/>
        </p:nvSpPr>
        <p:spPr>
          <a:xfrm>
            <a:off x="857514" y="954674"/>
            <a:ext cx="10730443"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latin typeface="Franklin Gothic Medium" panose="020B0603020102020204" pitchFamily="34" charset="0"/>
                <a:cs typeface="MV Boli" panose="02000500030200090000" pitchFamily="2" charset="0"/>
              </a:rPr>
              <a:t>GREEN HOUSE MONITORING AND CONTR</a:t>
            </a:r>
            <a:r>
              <a:rPr lang="en-US" sz="5400" b="1"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latin typeface="Franklin Gothic Medium" panose="020B0603020102020204" pitchFamily="34" charset="0"/>
                <a:cs typeface="MV Boli" panose="02000500030200090000" pitchFamily="2" charset="0"/>
              </a:rPr>
              <a:t>OL</a:t>
            </a:r>
            <a:endParaRPr lang="en-US" sz="5400" b="1" cap="none" spc="0"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latin typeface="Franklin Gothic Medium" panose="020B0603020102020204" pitchFamily="34" charset="0"/>
              <a:cs typeface="MV Boli" panose="02000500030200090000" pitchFamily="2" charset="0"/>
            </a:endParaRPr>
          </a:p>
        </p:txBody>
      </p:sp>
    </p:spTree>
    <p:extLst>
      <p:ext uri="{BB962C8B-B14F-4D97-AF65-F5344CB8AC3E}">
        <p14:creationId xmlns:p14="http://schemas.microsoft.com/office/powerpoint/2010/main" val="21858758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
                                        </p:tgtEl>
                                        <p:attrNameLst>
                                          <p:attrName>fillcolor</p:attrName>
                                        </p:attrNameLst>
                                      </p:cBhvr>
                                      <p:to>
                                        <a:schemeClr val="accent2"/>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759E-1A65-4258-96B7-0C89A0560857}"/>
              </a:ext>
            </a:extLst>
          </p:cNvPr>
          <p:cNvSpPr>
            <a:spLocks noGrp="1"/>
          </p:cNvSpPr>
          <p:nvPr>
            <p:ph type="title"/>
          </p:nvPr>
        </p:nvSpPr>
        <p:spPr/>
        <p:txBody>
          <a:bodyPr/>
          <a:lstStyle/>
          <a:p>
            <a:r>
              <a:rPr lang="en-IN" b="1" u="sng" dirty="0">
                <a:solidFill>
                  <a:srgbClr val="FFC000"/>
                </a:solidFill>
              </a:rPr>
              <a:t>OBJECTIVE :-</a:t>
            </a:r>
          </a:p>
        </p:txBody>
      </p:sp>
      <p:sp>
        <p:nvSpPr>
          <p:cNvPr id="3" name="Content Placeholder 2">
            <a:extLst>
              <a:ext uri="{FF2B5EF4-FFF2-40B4-BE49-F238E27FC236}">
                <a16:creationId xmlns:a16="http://schemas.microsoft.com/office/drawing/2014/main" id="{62EAA553-7F24-4EBC-B5D5-2A81FA44493F}"/>
              </a:ext>
            </a:extLst>
          </p:cNvPr>
          <p:cNvSpPr>
            <a:spLocks noGrp="1"/>
          </p:cNvSpPr>
          <p:nvPr>
            <p:ph idx="1"/>
          </p:nvPr>
        </p:nvSpPr>
        <p:spPr/>
        <p:txBody>
          <a:bodyPr/>
          <a:lstStyle/>
          <a:p>
            <a:pPr>
              <a:buClr>
                <a:schemeClr val="tx1"/>
              </a:buClr>
              <a:buFont typeface="Wingdings" panose="05000000000000000000" pitchFamily="2" charset="2"/>
              <a:buChar char="Ø"/>
            </a:pPr>
            <a:r>
              <a:rPr lang="en-US" altLang="en-US" dirty="0"/>
              <a:t>Build </a:t>
            </a:r>
            <a:r>
              <a:rPr lang="en-US" altLang="zh-CN" dirty="0"/>
              <a:t>miniature greenhouse which is equipped with automatic monitoring system.</a:t>
            </a:r>
          </a:p>
          <a:p>
            <a:pPr>
              <a:buClr>
                <a:schemeClr val="tx1"/>
              </a:buClr>
              <a:buFont typeface="Wingdings" panose="05000000000000000000" pitchFamily="2" charset="2"/>
              <a:buChar char="Ø"/>
            </a:pPr>
            <a:r>
              <a:rPr lang="en-IN" dirty="0"/>
              <a:t>To control the environmental conditions in “GREEN HOUSE” and to maintain them at optimum levels. </a:t>
            </a:r>
          </a:p>
        </p:txBody>
      </p:sp>
    </p:spTree>
    <p:extLst>
      <p:ext uri="{BB962C8B-B14F-4D97-AF65-F5344CB8AC3E}">
        <p14:creationId xmlns:p14="http://schemas.microsoft.com/office/powerpoint/2010/main" val="82585338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C24F8C2-E7BF-4C9D-B828-4FA545D273E5}"/>
              </a:ext>
            </a:extLst>
          </p:cNvPr>
          <p:cNvSpPr>
            <a:spLocks noGrp="1"/>
          </p:cNvSpPr>
          <p:nvPr>
            <p:ph type="body" idx="1"/>
          </p:nvPr>
        </p:nvSpPr>
        <p:spPr>
          <a:xfrm>
            <a:off x="1141410" y="950773"/>
            <a:ext cx="4649783" cy="823912"/>
          </a:xfrm>
        </p:spPr>
        <p:txBody>
          <a:bodyPr/>
          <a:lstStyle/>
          <a:p>
            <a:r>
              <a:rPr lang="en-IN" dirty="0">
                <a:latin typeface="Arial Black" panose="020B0A04020102020204" pitchFamily="34" charset="0"/>
              </a:rPr>
              <a:t>           </a:t>
            </a:r>
            <a:r>
              <a:rPr lang="en-IN" u="sng" dirty="0">
                <a:solidFill>
                  <a:srgbClr val="FFC000"/>
                </a:solidFill>
                <a:effectLst>
                  <a:outerShdw blurRad="38100" dist="38100" dir="2700000" algn="tl">
                    <a:srgbClr val="000000">
                      <a:alpha val="43137"/>
                    </a:srgbClr>
                  </a:outerShdw>
                </a:effectLst>
                <a:latin typeface="Arial Black" panose="020B0A04020102020204" pitchFamily="34" charset="0"/>
              </a:rPr>
              <a:t>hardware</a:t>
            </a:r>
          </a:p>
        </p:txBody>
      </p:sp>
      <p:sp>
        <p:nvSpPr>
          <p:cNvPr id="9" name="Content Placeholder 8">
            <a:extLst>
              <a:ext uri="{FF2B5EF4-FFF2-40B4-BE49-F238E27FC236}">
                <a16:creationId xmlns:a16="http://schemas.microsoft.com/office/drawing/2014/main" id="{2EBD6D2A-04AE-423F-AB13-65559F2F1C0D}"/>
              </a:ext>
            </a:extLst>
          </p:cNvPr>
          <p:cNvSpPr>
            <a:spLocks noGrp="1"/>
          </p:cNvSpPr>
          <p:nvPr>
            <p:ph sz="half" idx="2"/>
          </p:nvPr>
        </p:nvSpPr>
        <p:spPr>
          <a:xfrm>
            <a:off x="982384" y="2365514"/>
            <a:ext cx="4878391" cy="3889512"/>
          </a:xfrm>
        </p:spPr>
        <p:txBody>
          <a:bodyPr>
            <a:normAutofit fontScale="92500" lnSpcReduction="20000"/>
          </a:bodyPr>
          <a:lstStyle/>
          <a:p>
            <a:pPr marL="457200" indent="-457200">
              <a:buFont typeface="+mj-lt"/>
              <a:buAutoNum type="arabicPeriod"/>
            </a:pPr>
            <a:r>
              <a:rPr lang="en-IN" dirty="0"/>
              <a:t>ESP8266</a:t>
            </a:r>
          </a:p>
          <a:p>
            <a:pPr marL="457200" indent="-457200">
              <a:buFont typeface="+mj-lt"/>
              <a:buAutoNum type="arabicPeriod"/>
            </a:pPr>
            <a:r>
              <a:rPr lang="en-IN" dirty="0"/>
              <a:t>BASIC SHIELD(DHT11,LDR)</a:t>
            </a:r>
          </a:p>
          <a:p>
            <a:pPr marL="457200" indent="-457200">
              <a:buFont typeface="+mj-lt"/>
              <a:buAutoNum type="arabicPeriod"/>
            </a:pPr>
            <a:r>
              <a:rPr lang="en-IN" dirty="0"/>
              <a:t>SERVO MOTOR</a:t>
            </a:r>
          </a:p>
          <a:p>
            <a:pPr marL="457200" indent="-457200">
              <a:buFont typeface="+mj-lt"/>
              <a:buAutoNum type="arabicPeriod"/>
            </a:pPr>
            <a:r>
              <a:rPr lang="en-IN" dirty="0"/>
              <a:t>LED’s</a:t>
            </a:r>
          </a:p>
          <a:p>
            <a:pPr marL="457200" indent="-457200">
              <a:buFont typeface="+mj-lt"/>
              <a:buAutoNum type="arabicPeriod"/>
            </a:pPr>
            <a:r>
              <a:rPr lang="en-IN" dirty="0"/>
              <a:t>RELAY</a:t>
            </a:r>
          </a:p>
          <a:p>
            <a:pPr marL="457200" indent="-457200">
              <a:buFont typeface="+mj-lt"/>
              <a:buAutoNum type="arabicPeriod"/>
            </a:pPr>
            <a:r>
              <a:rPr lang="en-IN" dirty="0"/>
              <a:t>DC MOTOR</a:t>
            </a:r>
          </a:p>
          <a:p>
            <a:pPr marL="457200" indent="-457200">
              <a:buFont typeface="+mj-lt"/>
              <a:buAutoNum type="arabicPeriod"/>
            </a:pPr>
            <a:r>
              <a:rPr lang="en-IN" dirty="0"/>
              <a:t>SOIL MOISTURE SENSOR</a:t>
            </a:r>
          </a:p>
          <a:p>
            <a:pPr marL="457200" indent="-457200">
              <a:buFont typeface="+mj-lt"/>
              <a:buAutoNum type="arabicPeriod"/>
            </a:pPr>
            <a:r>
              <a:rPr lang="en-IN" dirty="0"/>
              <a:t>9V BATTERY</a:t>
            </a:r>
          </a:p>
          <a:p>
            <a:pPr marL="457200" indent="-457200">
              <a:buFont typeface="+mj-lt"/>
              <a:buAutoNum type="arabicPeriod"/>
            </a:pPr>
            <a:endParaRPr lang="en-IN" dirty="0"/>
          </a:p>
        </p:txBody>
      </p:sp>
      <p:sp>
        <p:nvSpPr>
          <p:cNvPr id="11" name="Text Placeholder 10">
            <a:extLst>
              <a:ext uri="{FF2B5EF4-FFF2-40B4-BE49-F238E27FC236}">
                <a16:creationId xmlns:a16="http://schemas.microsoft.com/office/drawing/2014/main" id="{F96036C4-826A-4E19-ACB7-8C9E2E5C3B18}"/>
              </a:ext>
            </a:extLst>
          </p:cNvPr>
          <p:cNvSpPr>
            <a:spLocks noGrp="1"/>
          </p:cNvSpPr>
          <p:nvPr>
            <p:ph type="body" sz="quarter" idx="3"/>
          </p:nvPr>
        </p:nvSpPr>
        <p:spPr>
          <a:xfrm>
            <a:off x="6559834" y="950773"/>
            <a:ext cx="4646602" cy="823912"/>
          </a:xfrm>
        </p:spPr>
        <p:txBody>
          <a:bodyPr/>
          <a:lstStyle/>
          <a:p>
            <a:r>
              <a:rPr lang="en-IN" dirty="0"/>
              <a:t>            </a:t>
            </a:r>
            <a:r>
              <a:rPr lang="en-IN" u="sng" dirty="0">
                <a:solidFill>
                  <a:srgbClr val="FFC000"/>
                </a:solidFill>
                <a:latin typeface="Arial Black" panose="020B0A04020102020204" pitchFamily="34" charset="0"/>
              </a:rPr>
              <a:t>softwARE</a:t>
            </a:r>
          </a:p>
        </p:txBody>
      </p:sp>
      <p:sp>
        <p:nvSpPr>
          <p:cNvPr id="12" name="Content Placeholder 11">
            <a:extLst>
              <a:ext uri="{FF2B5EF4-FFF2-40B4-BE49-F238E27FC236}">
                <a16:creationId xmlns:a16="http://schemas.microsoft.com/office/drawing/2014/main" id="{2F3B0CD6-6591-46D2-8457-D0BB7C4D2D18}"/>
              </a:ext>
            </a:extLst>
          </p:cNvPr>
          <p:cNvSpPr>
            <a:spLocks noGrp="1"/>
          </p:cNvSpPr>
          <p:nvPr>
            <p:ph sz="quarter" idx="4"/>
          </p:nvPr>
        </p:nvSpPr>
        <p:spPr>
          <a:xfrm>
            <a:off x="6331226" y="2365515"/>
            <a:ext cx="4875210" cy="2717801"/>
          </a:xfrm>
        </p:spPr>
        <p:txBody>
          <a:bodyPr>
            <a:normAutofit fontScale="92500" lnSpcReduction="20000"/>
          </a:bodyPr>
          <a:lstStyle/>
          <a:p>
            <a:pPr marL="457200" indent="-457200">
              <a:buFont typeface="+mj-lt"/>
              <a:buAutoNum type="arabicPeriod"/>
            </a:pPr>
            <a:r>
              <a:rPr lang="en-IN" dirty="0"/>
              <a:t>ARDUINO IDE</a:t>
            </a:r>
          </a:p>
          <a:p>
            <a:pPr marL="457200" indent="-457200">
              <a:buFont typeface="+mj-lt"/>
              <a:buAutoNum type="arabicPeriod"/>
            </a:pPr>
            <a:r>
              <a:rPr lang="en-IN" dirty="0"/>
              <a:t>NODE RED</a:t>
            </a:r>
          </a:p>
          <a:p>
            <a:pPr marL="457200" indent="-457200">
              <a:buFont typeface="+mj-lt"/>
              <a:buAutoNum type="arabicPeriod"/>
            </a:pPr>
            <a:r>
              <a:rPr lang="en-IN" dirty="0"/>
              <a:t>IBM CLOUD</a:t>
            </a:r>
          </a:p>
          <a:p>
            <a:pPr marL="457200" indent="-457200">
              <a:buFont typeface="+mj-lt"/>
              <a:buAutoNum type="arabicPeriod"/>
            </a:pPr>
            <a:r>
              <a:rPr lang="en-IN" dirty="0"/>
              <a:t>MIT APP INVENTOR</a:t>
            </a:r>
          </a:p>
        </p:txBody>
      </p:sp>
    </p:spTree>
    <p:extLst>
      <p:ext uri="{BB962C8B-B14F-4D97-AF65-F5344CB8AC3E}">
        <p14:creationId xmlns:p14="http://schemas.microsoft.com/office/powerpoint/2010/main" val="3026653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E7F511-0229-4995-B72F-D4FD2B35D622}"/>
              </a:ext>
            </a:extLst>
          </p:cNvPr>
          <p:cNvSpPr>
            <a:spLocks noGrp="1"/>
          </p:cNvSpPr>
          <p:nvPr>
            <p:ph type="title"/>
          </p:nvPr>
        </p:nvSpPr>
        <p:spPr/>
        <p:txBody>
          <a:bodyPr/>
          <a:lstStyle/>
          <a:p>
            <a:r>
              <a:rPr lang="en-US" altLang="en-US" b="1" u="sng" dirty="0">
                <a:solidFill>
                  <a:srgbClr val="FFC000"/>
                </a:solidFill>
              </a:rPr>
              <a:t>Functions:-</a:t>
            </a:r>
            <a:endParaRPr lang="en-IN" dirty="0">
              <a:solidFill>
                <a:srgbClr val="FFC000"/>
              </a:solidFill>
            </a:endParaRPr>
          </a:p>
        </p:txBody>
      </p:sp>
      <p:sp>
        <p:nvSpPr>
          <p:cNvPr id="8" name="Content Placeholder 7">
            <a:extLst>
              <a:ext uri="{FF2B5EF4-FFF2-40B4-BE49-F238E27FC236}">
                <a16:creationId xmlns:a16="http://schemas.microsoft.com/office/drawing/2014/main" id="{2D6278F9-D440-4FEF-A9A7-506BD09C732B}"/>
              </a:ext>
            </a:extLst>
          </p:cNvPr>
          <p:cNvSpPr>
            <a:spLocks noGrp="1"/>
          </p:cNvSpPr>
          <p:nvPr>
            <p:ph idx="1"/>
          </p:nvPr>
        </p:nvSpPr>
        <p:spPr>
          <a:xfrm>
            <a:off x="1022143" y="1904930"/>
            <a:ext cx="10706031" cy="4641644"/>
          </a:xfrm>
        </p:spPr>
        <p:txBody>
          <a:bodyPr/>
          <a:lstStyle/>
          <a:p>
            <a:r>
              <a:rPr lang="en-US" altLang="en-US" dirty="0"/>
              <a:t>Lower Temperature: 1 </a:t>
            </a:r>
            <a:r>
              <a:rPr lang="en-US" altLang="en-US" i="1" dirty="0"/>
              <a:t>EXHAUST FAN</a:t>
            </a:r>
          </a:p>
          <a:p>
            <a:r>
              <a:rPr lang="en-US" altLang="en-US" dirty="0"/>
              <a:t>Increase soil moisture: 1 </a:t>
            </a:r>
            <a:r>
              <a:rPr lang="en-US" altLang="en-US" i="1" dirty="0"/>
              <a:t>TAP(SERVO MOTOR)</a:t>
            </a:r>
          </a:p>
          <a:p>
            <a:r>
              <a:rPr lang="en-US" altLang="en-US" dirty="0"/>
              <a:t>Increase humidity level: 1 TAP(SERVO MOTOR)</a:t>
            </a:r>
          </a:p>
          <a:p>
            <a:r>
              <a:rPr lang="en-US" altLang="en-US" dirty="0"/>
              <a:t>Increase lighting condition</a:t>
            </a:r>
            <a:r>
              <a:rPr lang="en-US" altLang="en-US" i="1" dirty="0"/>
              <a:t>: 1 LED</a:t>
            </a:r>
            <a:endParaRPr lang="en-IN" dirty="0"/>
          </a:p>
        </p:txBody>
      </p:sp>
    </p:spTree>
    <p:extLst>
      <p:ext uri="{BB962C8B-B14F-4D97-AF65-F5344CB8AC3E}">
        <p14:creationId xmlns:p14="http://schemas.microsoft.com/office/powerpoint/2010/main" val="13434025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D22D-9AE6-4069-A4B5-68C769FD826A}"/>
              </a:ext>
            </a:extLst>
          </p:cNvPr>
          <p:cNvSpPr>
            <a:spLocks noGrp="1"/>
          </p:cNvSpPr>
          <p:nvPr>
            <p:ph type="title"/>
          </p:nvPr>
        </p:nvSpPr>
        <p:spPr/>
        <p:txBody>
          <a:bodyPr/>
          <a:lstStyle/>
          <a:p>
            <a:r>
              <a:rPr lang="en-IN" b="1" u="sng" dirty="0">
                <a:solidFill>
                  <a:srgbClr val="FFC000"/>
                </a:solidFill>
              </a:rPr>
              <a:t>Methodology:</a:t>
            </a:r>
          </a:p>
        </p:txBody>
      </p:sp>
      <p:sp>
        <p:nvSpPr>
          <p:cNvPr id="3" name="Content Placeholder 2">
            <a:extLst>
              <a:ext uri="{FF2B5EF4-FFF2-40B4-BE49-F238E27FC236}">
                <a16:creationId xmlns:a16="http://schemas.microsoft.com/office/drawing/2014/main" id="{71A66785-B7E4-4E98-9C5C-37D8F8ECF573}"/>
              </a:ext>
            </a:extLst>
          </p:cNvPr>
          <p:cNvSpPr>
            <a:spLocks noGrp="1"/>
          </p:cNvSpPr>
          <p:nvPr>
            <p:ph idx="1"/>
          </p:nvPr>
        </p:nvSpPr>
        <p:spPr/>
        <p:txBody>
          <a:bodyPr>
            <a:normAutofit fontScale="85000" lnSpcReduction="20000"/>
          </a:bodyPr>
          <a:lstStyle/>
          <a:p>
            <a:r>
              <a:rPr lang="en-IN" dirty="0"/>
              <a:t>Create a code in </a:t>
            </a:r>
            <a:r>
              <a:rPr lang="en-IN" dirty="0" err="1"/>
              <a:t>arduino</a:t>
            </a:r>
            <a:r>
              <a:rPr lang="en-IN" dirty="0"/>
              <a:t> software to read the values from different sensors and publish their values to IBM cloud and to get the commands from cloud to  </a:t>
            </a:r>
          </a:p>
          <a:p>
            <a:r>
              <a:rPr lang="en-IN" dirty="0"/>
              <a:t>control the hardware devices connected to </a:t>
            </a:r>
            <a:r>
              <a:rPr lang="en-IN" dirty="0" err="1"/>
              <a:t>nodeMCU</a:t>
            </a:r>
            <a:r>
              <a:rPr lang="en-IN" dirty="0"/>
              <a:t>.</a:t>
            </a:r>
          </a:p>
          <a:p>
            <a:r>
              <a:rPr lang="en-IN" dirty="0"/>
              <a:t>Connect the sensors (DHT11,LDR and SOIL MOISTURE) and output devices (LED,SERVO MOTOR and DC MOTOR) to </a:t>
            </a:r>
            <a:r>
              <a:rPr lang="en-IN" dirty="0" err="1"/>
              <a:t>nodeMCU</a:t>
            </a:r>
            <a:r>
              <a:rPr lang="en-IN" dirty="0"/>
              <a:t>.</a:t>
            </a:r>
          </a:p>
          <a:p>
            <a:r>
              <a:rPr lang="en-IN" dirty="0"/>
              <a:t>Use node-red service to create an UI which collects values from IBM cloud.</a:t>
            </a:r>
          </a:p>
          <a:p>
            <a:r>
              <a:rPr lang="en-IN" u="sng" dirty="0">
                <a:hlinkClick r:id="rId2"/>
              </a:rPr>
              <a:t>https://trinath.eu-gb.mybluemix.net/ui</a:t>
            </a:r>
            <a:endParaRPr lang="en-IN" dirty="0"/>
          </a:p>
          <a:p>
            <a:r>
              <a:rPr lang="en-IN" dirty="0"/>
              <a:t>Create an app using MIT app inventor which takes values from node-red UI and gives alert messages and commands (Manually).</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6575178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8CAF-0F5C-4490-8E76-256DCF489F74}"/>
              </a:ext>
            </a:extLst>
          </p:cNvPr>
          <p:cNvSpPr>
            <a:spLocks noGrp="1"/>
          </p:cNvSpPr>
          <p:nvPr>
            <p:ph type="title" idx="4294967295"/>
          </p:nvPr>
        </p:nvSpPr>
        <p:spPr>
          <a:xfrm>
            <a:off x="423080" y="196045"/>
            <a:ext cx="9906000" cy="1477963"/>
          </a:xfrm>
        </p:spPr>
        <p:txBody>
          <a:bodyPr/>
          <a:lstStyle/>
          <a:p>
            <a:r>
              <a:rPr lang="en-IN" b="1" u="sng" dirty="0">
                <a:solidFill>
                  <a:srgbClr val="FFC000"/>
                </a:solidFill>
              </a:rPr>
              <a:t>BLOCK DIAGRAM:</a:t>
            </a:r>
          </a:p>
        </p:txBody>
      </p:sp>
      <p:sp>
        <p:nvSpPr>
          <p:cNvPr id="39" name="Rectangle 63">
            <a:extLst>
              <a:ext uri="{FF2B5EF4-FFF2-40B4-BE49-F238E27FC236}">
                <a16:creationId xmlns:a16="http://schemas.microsoft.com/office/drawing/2014/main" id="{9171E8B8-0FEB-4414-9E48-020A60DFCF5B}"/>
              </a:ext>
            </a:extLst>
          </p:cNvPr>
          <p:cNvSpPr>
            <a:spLocks noChangeArrowheads="1"/>
          </p:cNvSpPr>
          <p:nvPr/>
        </p:nvSpPr>
        <p:spPr bwMode="auto">
          <a:xfrm>
            <a:off x="2531661" y="-47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6" name="Rectangle 86">
            <a:extLst>
              <a:ext uri="{FF2B5EF4-FFF2-40B4-BE49-F238E27FC236}">
                <a16:creationId xmlns:a16="http://schemas.microsoft.com/office/drawing/2014/main" id="{E0FFA707-4312-4847-94D9-CA84EE40FDF6}"/>
              </a:ext>
            </a:extLst>
          </p:cNvPr>
          <p:cNvSpPr>
            <a:spLocks noChangeArrowheads="1"/>
          </p:cNvSpPr>
          <p:nvPr/>
        </p:nvSpPr>
        <p:spPr bwMode="auto">
          <a:xfrm>
            <a:off x="4703932" y="580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7" name="Group 70">
            <a:extLst>
              <a:ext uri="{FF2B5EF4-FFF2-40B4-BE49-F238E27FC236}">
                <a16:creationId xmlns:a16="http://schemas.microsoft.com/office/drawing/2014/main" id="{9961373D-84B8-4F74-9239-4F641806EC57}"/>
              </a:ext>
            </a:extLst>
          </p:cNvPr>
          <p:cNvGrpSpPr>
            <a:grpSpLocks noChangeAspect="1"/>
          </p:cNvGrpSpPr>
          <p:nvPr/>
        </p:nvGrpSpPr>
        <p:grpSpPr bwMode="auto">
          <a:xfrm>
            <a:off x="4682311" y="515203"/>
            <a:ext cx="5730875" cy="6448425"/>
            <a:chOff x="2360" y="11036"/>
            <a:chExt cx="7200" cy="8100"/>
          </a:xfrm>
        </p:grpSpPr>
        <p:sp>
          <p:nvSpPr>
            <p:cNvPr id="58" name="AutoShape 85">
              <a:extLst>
                <a:ext uri="{FF2B5EF4-FFF2-40B4-BE49-F238E27FC236}">
                  <a16:creationId xmlns:a16="http://schemas.microsoft.com/office/drawing/2014/main" id="{49D494BD-3CD5-4DBE-9FCB-E7E64EC84AE9}"/>
                </a:ext>
              </a:extLst>
            </p:cNvPr>
            <p:cNvSpPr>
              <a:spLocks noChangeAspect="1" noChangeArrowheads="1" noTextEdit="1"/>
            </p:cNvSpPr>
            <p:nvPr/>
          </p:nvSpPr>
          <p:spPr bwMode="auto">
            <a:xfrm>
              <a:off x="2360" y="11036"/>
              <a:ext cx="7200" cy="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 name="AutoShape 84">
              <a:extLst>
                <a:ext uri="{FF2B5EF4-FFF2-40B4-BE49-F238E27FC236}">
                  <a16:creationId xmlns:a16="http://schemas.microsoft.com/office/drawing/2014/main" id="{46062C99-EDAA-4D43-B83A-1E2DA072746E}"/>
                </a:ext>
              </a:extLst>
            </p:cNvPr>
            <p:cNvSpPr>
              <a:spLocks noChangeArrowheads="1"/>
            </p:cNvSpPr>
            <p:nvPr/>
          </p:nvSpPr>
          <p:spPr bwMode="auto">
            <a:xfrm>
              <a:off x="5367" y="15592"/>
              <a:ext cx="2122" cy="1507"/>
            </a:xfrm>
            <a:prstGeom prst="cloudCallout">
              <a:avLst>
                <a:gd name="adj1" fmla="val -54023"/>
                <a:gd name="adj2" fmla="val -28139"/>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IBM</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CLOUD</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60" name="AutoShape 83">
              <a:extLst>
                <a:ext uri="{FF2B5EF4-FFF2-40B4-BE49-F238E27FC236}">
                  <a16:creationId xmlns:a16="http://schemas.microsoft.com/office/drawing/2014/main" id="{8236303F-2C9C-4A44-AAA0-1BE5A3739F07}"/>
                </a:ext>
              </a:extLst>
            </p:cNvPr>
            <p:cNvSpPr>
              <a:spLocks noChangeArrowheads="1"/>
            </p:cNvSpPr>
            <p:nvPr/>
          </p:nvSpPr>
          <p:spPr bwMode="auto">
            <a:xfrm>
              <a:off x="4514" y="17865"/>
              <a:ext cx="3837" cy="58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NODE-RED(UI) &amp; MIT APP INVENTOR</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APP INVENTOR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1" name="AutoShape 82">
              <a:extLst>
                <a:ext uri="{FF2B5EF4-FFF2-40B4-BE49-F238E27FC236}">
                  <a16:creationId xmlns:a16="http://schemas.microsoft.com/office/drawing/2014/main" id="{B441A38F-DF58-4B45-90B9-4F882077803B}"/>
                </a:ext>
              </a:extLst>
            </p:cNvPr>
            <p:cNvSpPr>
              <a:spLocks noChangeShapeType="1"/>
            </p:cNvSpPr>
            <p:nvPr/>
          </p:nvSpPr>
          <p:spPr bwMode="auto">
            <a:xfrm>
              <a:off x="6318" y="14730"/>
              <a:ext cx="1" cy="91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2" name="AutoShape 81">
              <a:extLst>
                <a:ext uri="{FF2B5EF4-FFF2-40B4-BE49-F238E27FC236}">
                  <a16:creationId xmlns:a16="http://schemas.microsoft.com/office/drawing/2014/main" id="{3E84CEC3-B1D2-4D21-A95A-92A9699B840B}"/>
                </a:ext>
              </a:extLst>
            </p:cNvPr>
            <p:cNvSpPr>
              <a:spLocks noChangeShapeType="1"/>
            </p:cNvSpPr>
            <p:nvPr/>
          </p:nvSpPr>
          <p:spPr bwMode="auto">
            <a:xfrm>
              <a:off x="6317" y="16948"/>
              <a:ext cx="1" cy="91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3" name="AutoShape 80">
              <a:extLst>
                <a:ext uri="{FF2B5EF4-FFF2-40B4-BE49-F238E27FC236}">
                  <a16:creationId xmlns:a16="http://schemas.microsoft.com/office/drawing/2014/main" id="{13DD2E3C-7C30-4A3C-BE4C-AA55B91EDB60}"/>
                </a:ext>
              </a:extLst>
            </p:cNvPr>
            <p:cNvSpPr>
              <a:spLocks noChangeArrowheads="1"/>
            </p:cNvSpPr>
            <p:nvPr/>
          </p:nvSpPr>
          <p:spPr bwMode="auto">
            <a:xfrm>
              <a:off x="7899" y="11036"/>
              <a:ext cx="1604" cy="81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EXHAUST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FAN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AutoShape 79">
              <a:extLst>
                <a:ext uri="{FF2B5EF4-FFF2-40B4-BE49-F238E27FC236}">
                  <a16:creationId xmlns:a16="http://schemas.microsoft.com/office/drawing/2014/main" id="{0267212E-7953-4440-89A4-85674A515D32}"/>
                </a:ext>
              </a:extLst>
            </p:cNvPr>
            <p:cNvSpPr>
              <a:spLocks noChangeArrowheads="1"/>
            </p:cNvSpPr>
            <p:nvPr/>
          </p:nvSpPr>
          <p:spPr bwMode="auto">
            <a:xfrm>
              <a:off x="7893" y="12223"/>
              <a:ext cx="1667" cy="39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WATER</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SUPPLY</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65" name="AutoShape 78">
              <a:extLst>
                <a:ext uri="{FF2B5EF4-FFF2-40B4-BE49-F238E27FC236}">
                  <a16:creationId xmlns:a16="http://schemas.microsoft.com/office/drawing/2014/main" id="{391D16D8-9C15-4EB2-9B73-7E0409B6C984}"/>
                </a:ext>
              </a:extLst>
            </p:cNvPr>
            <p:cNvSpPr>
              <a:spLocks noChangeArrowheads="1"/>
            </p:cNvSpPr>
            <p:nvPr/>
          </p:nvSpPr>
          <p:spPr bwMode="auto">
            <a:xfrm>
              <a:off x="8056" y="13345"/>
              <a:ext cx="1251" cy="4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LIGHT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66" name="AutoShape 77">
              <a:extLst>
                <a:ext uri="{FF2B5EF4-FFF2-40B4-BE49-F238E27FC236}">
                  <a16:creationId xmlns:a16="http://schemas.microsoft.com/office/drawing/2014/main" id="{A6AAD468-CE6B-4083-B511-0FD444EA0F34}"/>
                </a:ext>
              </a:extLst>
            </p:cNvPr>
            <p:cNvSpPr>
              <a:spLocks noChangeShapeType="1"/>
            </p:cNvSpPr>
            <p:nvPr/>
          </p:nvSpPr>
          <p:spPr bwMode="auto">
            <a:xfrm flipV="1">
              <a:off x="7135" y="11296"/>
              <a:ext cx="764" cy="11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7" name="AutoShape 76">
              <a:extLst>
                <a:ext uri="{FF2B5EF4-FFF2-40B4-BE49-F238E27FC236}">
                  <a16:creationId xmlns:a16="http://schemas.microsoft.com/office/drawing/2014/main" id="{8F32E4FB-F329-4AC0-8ED0-11D28084B753}"/>
                </a:ext>
              </a:extLst>
            </p:cNvPr>
            <p:cNvSpPr>
              <a:spLocks noChangeShapeType="1"/>
            </p:cNvSpPr>
            <p:nvPr/>
          </p:nvSpPr>
          <p:spPr bwMode="auto">
            <a:xfrm flipV="1">
              <a:off x="7135" y="12422"/>
              <a:ext cx="758" cy="1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 name="AutoShape 75">
              <a:extLst>
                <a:ext uri="{FF2B5EF4-FFF2-40B4-BE49-F238E27FC236}">
                  <a16:creationId xmlns:a16="http://schemas.microsoft.com/office/drawing/2014/main" id="{08ACE3B6-4FD7-43B3-8784-4667573B1574}"/>
                </a:ext>
              </a:extLst>
            </p:cNvPr>
            <p:cNvSpPr>
              <a:spLocks noChangeShapeType="1"/>
            </p:cNvSpPr>
            <p:nvPr/>
          </p:nvSpPr>
          <p:spPr bwMode="auto">
            <a:xfrm>
              <a:off x="7135" y="12518"/>
              <a:ext cx="921" cy="10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 name="AutoShape 74">
              <a:extLst>
                <a:ext uri="{FF2B5EF4-FFF2-40B4-BE49-F238E27FC236}">
                  <a16:creationId xmlns:a16="http://schemas.microsoft.com/office/drawing/2014/main" id="{BB04E5B1-077F-442E-9717-0DCD9B5C43AD}"/>
                </a:ext>
              </a:extLst>
            </p:cNvPr>
            <p:cNvSpPr>
              <a:spLocks noChangeArrowheads="1"/>
            </p:cNvSpPr>
            <p:nvPr/>
          </p:nvSpPr>
          <p:spPr bwMode="auto">
            <a:xfrm>
              <a:off x="2384" y="11076"/>
              <a:ext cx="1495" cy="59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DHT 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0" name="AutoShape 73">
              <a:extLst>
                <a:ext uri="{FF2B5EF4-FFF2-40B4-BE49-F238E27FC236}">
                  <a16:creationId xmlns:a16="http://schemas.microsoft.com/office/drawing/2014/main" id="{D7256314-F2B0-47C9-9BF5-68BFCEC402FF}"/>
                </a:ext>
              </a:extLst>
            </p:cNvPr>
            <p:cNvSpPr>
              <a:spLocks noChangeShapeType="1"/>
            </p:cNvSpPr>
            <p:nvPr/>
          </p:nvSpPr>
          <p:spPr bwMode="auto">
            <a:xfrm>
              <a:off x="3949" y="11422"/>
              <a:ext cx="1562" cy="141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1" name="AutoShape 72">
              <a:extLst>
                <a:ext uri="{FF2B5EF4-FFF2-40B4-BE49-F238E27FC236}">
                  <a16:creationId xmlns:a16="http://schemas.microsoft.com/office/drawing/2014/main" id="{20DA3AB8-0238-4451-89BD-442F7B4AA6C7}"/>
                </a:ext>
              </a:extLst>
            </p:cNvPr>
            <p:cNvSpPr>
              <a:spLocks noChangeShapeType="1"/>
            </p:cNvSpPr>
            <p:nvPr/>
          </p:nvSpPr>
          <p:spPr bwMode="auto">
            <a:xfrm flipV="1">
              <a:off x="3807" y="12840"/>
              <a:ext cx="1704" cy="13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 name="AutoShape 71">
              <a:extLst>
                <a:ext uri="{FF2B5EF4-FFF2-40B4-BE49-F238E27FC236}">
                  <a16:creationId xmlns:a16="http://schemas.microsoft.com/office/drawing/2014/main" id="{504D8AFA-5BC4-4760-B080-DD9DE37BDF06}"/>
                </a:ext>
              </a:extLst>
            </p:cNvPr>
            <p:cNvSpPr>
              <a:spLocks noChangeShapeType="1"/>
            </p:cNvSpPr>
            <p:nvPr/>
          </p:nvSpPr>
          <p:spPr bwMode="auto">
            <a:xfrm flipV="1">
              <a:off x="3879" y="12840"/>
              <a:ext cx="1632" cy="1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8" name="AutoShape 74">
              <a:extLst>
                <a:ext uri="{FF2B5EF4-FFF2-40B4-BE49-F238E27FC236}">
                  <a16:creationId xmlns:a16="http://schemas.microsoft.com/office/drawing/2014/main" id="{DA08778E-166D-4ECF-AA42-673669040470}"/>
                </a:ext>
              </a:extLst>
            </p:cNvPr>
            <p:cNvSpPr>
              <a:spLocks noChangeArrowheads="1"/>
            </p:cNvSpPr>
            <p:nvPr/>
          </p:nvSpPr>
          <p:spPr bwMode="auto">
            <a:xfrm>
              <a:off x="2383" y="11076"/>
              <a:ext cx="1495" cy="59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DHT 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107" name="Rectangle 139">
            <a:extLst>
              <a:ext uri="{FF2B5EF4-FFF2-40B4-BE49-F238E27FC236}">
                <a16:creationId xmlns:a16="http://schemas.microsoft.com/office/drawing/2014/main" id="{FE7E6E6C-1F21-4241-A4D7-667D0119E40B}"/>
              </a:ext>
            </a:extLst>
          </p:cNvPr>
          <p:cNvSpPr>
            <a:spLocks noChangeArrowheads="1"/>
          </p:cNvSpPr>
          <p:nvPr/>
        </p:nvSpPr>
        <p:spPr bwMode="auto">
          <a:xfrm>
            <a:off x="7180552" y="582151"/>
            <a:ext cx="1292225" cy="27384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kumimoji="0" lang="en-IN" altLang="en-US" sz="11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IN" altLang="en-US" sz="11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IN" altLang="en-US" sz="11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100" b="0" i="0" u="none" strike="noStrike" cap="none" normalizeH="0" baseline="0" dirty="0">
                <a:ln>
                  <a:noFill/>
                </a:ln>
                <a:solidFill>
                  <a:schemeClr val="tx1"/>
                </a:solidFill>
                <a:effectLst/>
                <a:latin typeface="Calibri" panose="020F0502020204030204" pitchFamily="34" charset="0"/>
              </a:rPr>
              <a:t>              </a:t>
            </a:r>
            <a:r>
              <a:rPr kumimoji="0" lang="en-IN" altLang="en-US" sz="2000" b="1" i="1" u="none" strike="noStrike" cap="none" normalizeH="0" baseline="0" dirty="0">
                <a:ln>
                  <a:noFill/>
                </a:ln>
                <a:solidFill>
                  <a:schemeClr val="bg1"/>
                </a:solidFill>
                <a:effectLst/>
                <a:latin typeface="Calibri" panose="020F0502020204030204" pitchFamily="34" charset="0"/>
              </a:rPr>
              <a:t>ESP8266</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109" name="Picture 108">
            <a:extLst>
              <a:ext uri="{FF2B5EF4-FFF2-40B4-BE49-F238E27FC236}">
                <a16:creationId xmlns:a16="http://schemas.microsoft.com/office/drawing/2014/main" id="{80172F27-1589-433A-91D1-81C1E494826A}"/>
              </a:ext>
            </a:extLst>
          </p:cNvPr>
          <p:cNvPicPr>
            <a:picLocks noChangeAspect="1"/>
          </p:cNvPicPr>
          <p:nvPr/>
        </p:nvPicPr>
        <p:blipFill>
          <a:blip r:embed="rId2"/>
          <a:stretch>
            <a:fillRect/>
          </a:stretch>
        </p:blipFill>
        <p:spPr>
          <a:xfrm>
            <a:off x="4683449" y="1848640"/>
            <a:ext cx="1219048" cy="504762"/>
          </a:xfrm>
          <a:prstGeom prst="rect">
            <a:avLst/>
          </a:prstGeom>
        </p:spPr>
      </p:pic>
      <p:sp>
        <p:nvSpPr>
          <p:cNvPr id="110" name="AutoShape 140">
            <a:extLst>
              <a:ext uri="{FF2B5EF4-FFF2-40B4-BE49-F238E27FC236}">
                <a16:creationId xmlns:a16="http://schemas.microsoft.com/office/drawing/2014/main" id="{3720CA07-1241-4B8B-B1BC-4AD5A3E69E95}"/>
              </a:ext>
            </a:extLst>
          </p:cNvPr>
          <p:cNvSpPr>
            <a:spLocks noChangeArrowheads="1"/>
          </p:cNvSpPr>
          <p:nvPr/>
        </p:nvSpPr>
        <p:spPr bwMode="auto">
          <a:xfrm>
            <a:off x="4595734" y="2712695"/>
            <a:ext cx="1190625" cy="73818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IN" altLang="en-US" sz="1600" dirty="0">
                <a:solidFill>
                  <a:schemeClr val="bg1"/>
                </a:solidFill>
                <a:latin typeface="Calibri" panose="020F0502020204030204" pitchFamily="34" charset="0"/>
              </a:rPr>
              <a:t>SOIL MOISTURE</a:t>
            </a:r>
            <a:r>
              <a:rPr kumimoji="0" lang="en-IN" altLang="en-US" sz="1600" b="0" i="0" u="none" strike="noStrike" cap="none" normalizeH="0" baseline="0" dirty="0">
                <a:ln>
                  <a:noFill/>
                </a:ln>
                <a:solidFill>
                  <a:schemeClr val="tx1"/>
                </a:solidFill>
                <a:effectLst/>
                <a:latin typeface="Calibri" panose="020F0502020204030204" pitchFamily="34" charset="0"/>
              </a:rPr>
              <a:t> </a:t>
            </a:r>
            <a:r>
              <a:rPr kumimoji="0" lang="en-IN" altLang="en-US" sz="1600" b="0" i="0" u="none" strike="noStrike" cap="none" normalizeH="0" baseline="0" dirty="0" err="1">
                <a:ln>
                  <a:noFill/>
                </a:ln>
                <a:solidFill>
                  <a:schemeClr val="tx1"/>
                </a:solidFill>
                <a:effectLst/>
                <a:latin typeface="Calibri" panose="020F0502020204030204" pitchFamily="34" charset="0"/>
              </a:rPr>
              <a:t>MOISTURE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14" name="Straight Arrow Connector 113">
            <a:extLst>
              <a:ext uri="{FF2B5EF4-FFF2-40B4-BE49-F238E27FC236}">
                <a16:creationId xmlns:a16="http://schemas.microsoft.com/office/drawing/2014/main" id="{20C1E303-36F3-4B69-B316-F0A9319DEF27}"/>
              </a:ext>
            </a:extLst>
          </p:cNvPr>
          <p:cNvCxnSpPr/>
          <p:nvPr/>
        </p:nvCxnSpPr>
        <p:spPr>
          <a:xfrm>
            <a:off x="5912192" y="784285"/>
            <a:ext cx="1299793" cy="116708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5" name="Straight Arrow Connector 114">
            <a:extLst>
              <a:ext uri="{FF2B5EF4-FFF2-40B4-BE49-F238E27FC236}">
                <a16:creationId xmlns:a16="http://schemas.microsoft.com/office/drawing/2014/main" id="{E27ED53A-4A15-4FE2-A4C7-703F9D7DD590}"/>
              </a:ext>
            </a:extLst>
          </p:cNvPr>
          <p:cNvCxnSpPr>
            <a:cxnSpLocks/>
          </p:cNvCxnSpPr>
          <p:nvPr/>
        </p:nvCxnSpPr>
        <p:spPr>
          <a:xfrm flipV="1">
            <a:off x="5922980" y="1927891"/>
            <a:ext cx="1261657" cy="16374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1" name="Straight Arrow Connector 120">
            <a:extLst>
              <a:ext uri="{FF2B5EF4-FFF2-40B4-BE49-F238E27FC236}">
                <a16:creationId xmlns:a16="http://schemas.microsoft.com/office/drawing/2014/main" id="{B3BE6DF1-AB0A-4CE4-B894-08953983893E}"/>
              </a:ext>
            </a:extLst>
          </p:cNvPr>
          <p:cNvCxnSpPr>
            <a:cxnSpLocks/>
            <a:endCxn id="107" idx="1"/>
          </p:cNvCxnSpPr>
          <p:nvPr/>
        </p:nvCxnSpPr>
        <p:spPr>
          <a:xfrm flipV="1">
            <a:off x="5868058" y="1951370"/>
            <a:ext cx="1312494" cy="109298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1" name="Straight Arrow Connector 130">
            <a:extLst>
              <a:ext uri="{FF2B5EF4-FFF2-40B4-BE49-F238E27FC236}">
                <a16:creationId xmlns:a16="http://schemas.microsoft.com/office/drawing/2014/main" id="{0E183FCB-9417-419E-9693-DFB59F4914D5}"/>
              </a:ext>
            </a:extLst>
          </p:cNvPr>
          <p:cNvCxnSpPr>
            <a:cxnSpLocks/>
            <a:endCxn id="63" idx="1"/>
          </p:cNvCxnSpPr>
          <p:nvPr/>
        </p:nvCxnSpPr>
        <p:spPr>
          <a:xfrm flipV="1">
            <a:off x="8482995" y="840411"/>
            <a:ext cx="608110" cy="77819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3" name="Straight Arrow Connector 132">
            <a:extLst>
              <a:ext uri="{FF2B5EF4-FFF2-40B4-BE49-F238E27FC236}">
                <a16:creationId xmlns:a16="http://schemas.microsoft.com/office/drawing/2014/main" id="{D267EC37-03D6-41F1-9F88-C0FFD962E0BA}"/>
              </a:ext>
            </a:extLst>
          </p:cNvPr>
          <p:cNvCxnSpPr>
            <a:endCxn id="64" idx="1"/>
          </p:cNvCxnSpPr>
          <p:nvPr/>
        </p:nvCxnSpPr>
        <p:spPr>
          <a:xfrm flipV="1">
            <a:off x="8457928" y="1618999"/>
            <a:ext cx="628401" cy="3821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5" name="Straight Arrow Connector 134">
            <a:extLst>
              <a:ext uri="{FF2B5EF4-FFF2-40B4-BE49-F238E27FC236}">
                <a16:creationId xmlns:a16="http://schemas.microsoft.com/office/drawing/2014/main" id="{4BF52A5E-1EDA-464B-98BD-86917E45429A}"/>
              </a:ext>
            </a:extLst>
          </p:cNvPr>
          <p:cNvCxnSpPr>
            <a:endCxn id="65" idx="1"/>
          </p:cNvCxnSpPr>
          <p:nvPr/>
        </p:nvCxnSpPr>
        <p:spPr>
          <a:xfrm>
            <a:off x="8471639" y="1657212"/>
            <a:ext cx="744431" cy="88526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7" name="Straight Arrow Connector 136">
            <a:extLst>
              <a:ext uri="{FF2B5EF4-FFF2-40B4-BE49-F238E27FC236}">
                <a16:creationId xmlns:a16="http://schemas.microsoft.com/office/drawing/2014/main" id="{325E817E-BA61-4388-8B36-AC08E492E794}"/>
              </a:ext>
            </a:extLst>
          </p:cNvPr>
          <p:cNvCxnSpPr>
            <a:cxnSpLocks/>
            <a:endCxn id="59" idx="3"/>
          </p:cNvCxnSpPr>
          <p:nvPr/>
        </p:nvCxnSpPr>
        <p:spPr>
          <a:xfrm>
            <a:off x="7853138" y="3361446"/>
            <a:ext cx="67117" cy="849392"/>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Straight Arrow Connector 141">
            <a:extLst>
              <a:ext uri="{FF2B5EF4-FFF2-40B4-BE49-F238E27FC236}">
                <a16:creationId xmlns:a16="http://schemas.microsoft.com/office/drawing/2014/main" id="{1EAA5DFE-10EC-4D46-8818-2BD16597CB9A}"/>
              </a:ext>
            </a:extLst>
          </p:cNvPr>
          <p:cNvCxnSpPr>
            <a:cxnSpLocks/>
          </p:cNvCxnSpPr>
          <p:nvPr/>
        </p:nvCxnSpPr>
        <p:spPr>
          <a:xfrm flipH="1">
            <a:off x="7826664" y="5324223"/>
            <a:ext cx="26861" cy="609814"/>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44" name="TextBox 143">
            <a:extLst>
              <a:ext uri="{FF2B5EF4-FFF2-40B4-BE49-F238E27FC236}">
                <a16:creationId xmlns:a16="http://schemas.microsoft.com/office/drawing/2014/main" id="{A7BA3ACA-B7CE-4BF3-B753-309D1113089D}"/>
              </a:ext>
            </a:extLst>
          </p:cNvPr>
          <p:cNvSpPr txBox="1"/>
          <p:nvPr/>
        </p:nvSpPr>
        <p:spPr>
          <a:xfrm>
            <a:off x="4854167" y="581874"/>
            <a:ext cx="961510" cy="369332"/>
          </a:xfrm>
          <a:prstGeom prst="rect">
            <a:avLst/>
          </a:prstGeom>
          <a:noFill/>
        </p:spPr>
        <p:txBody>
          <a:bodyPr wrap="square" rtlCol="0">
            <a:spAutoFit/>
          </a:bodyPr>
          <a:lstStyle/>
          <a:p>
            <a:r>
              <a:rPr lang="en-IN" dirty="0">
                <a:solidFill>
                  <a:schemeClr val="bg1"/>
                </a:solidFill>
              </a:rPr>
              <a:t>DHT11</a:t>
            </a:r>
          </a:p>
        </p:txBody>
      </p:sp>
    </p:spTree>
    <p:extLst>
      <p:ext uri="{BB962C8B-B14F-4D97-AF65-F5344CB8AC3E}">
        <p14:creationId xmlns:p14="http://schemas.microsoft.com/office/powerpoint/2010/main" val="1977147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861D-4DB5-4D45-9DA8-49D3ECC124AA}"/>
              </a:ext>
            </a:extLst>
          </p:cNvPr>
          <p:cNvSpPr>
            <a:spLocks noGrp="1"/>
          </p:cNvSpPr>
          <p:nvPr>
            <p:ph type="title"/>
          </p:nvPr>
        </p:nvSpPr>
        <p:spPr/>
        <p:txBody>
          <a:bodyPr/>
          <a:lstStyle/>
          <a:p>
            <a:r>
              <a:rPr lang="en-IN" b="1" u="sng" dirty="0">
                <a:solidFill>
                  <a:srgbClr val="FFC000"/>
                </a:solidFill>
              </a:rPr>
              <a:t>FUTURE SCOPE:-</a:t>
            </a:r>
          </a:p>
        </p:txBody>
      </p:sp>
      <p:sp>
        <p:nvSpPr>
          <p:cNvPr id="3" name="Content Placeholder 2">
            <a:extLst>
              <a:ext uri="{FF2B5EF4-FFF2-40B4-BE49-F238E27FC236}">
                <a16:creationId xmlns:a16="http://schemas.microsoft.com/office/drawing/2014/main" id="{A7BA6618-2FC1-4FB9-81F6-B23D6905EB36}"/>
              </a:ext>
            </a:extLst>
          </p:cNvPr>
          <p:cNvSpPr>
            <a:spLocks noGrp="1"/>
          </p:cNvSpPr>
          <p:nvPr>
            <p:ph idx="1"/>
          </p:nvPr>
        </p:nvSpPr>
        <p:spPr/>
        <p:txBody>
          <a:bodyPr>
            <a:normAutofit lnSpcReduction="10000"/>
          </a:bodyPr>
          <a:lstStyle/>
          <a:p>
            <a:pPr>
              <a:buFont typeface="Wingdings" panose="05000000000000000000" pitchFamily="2" charset="2"/>
              <a:buChar char="q"/>
            </a:pPr>
            <a:r>
              <a:rPr lang="en-IN" dirty="0"/>
              <a:t>The performance of the system can be further improved in terms of the operating speed, memory capacity, and instruction cycle period of the microcontroller by using other controllers. The number of channels can be increased to interface more number of sensors which is possible by using advanced versions of microcontrollers.</a:t>
            </a:r>
          </a:p>
          <a:p>
            <a:pPr>
              <a:buFont typeface="Wingdings" panose="05000000000000000000" pitchFamily="2" charset="2"/>
              <a:buChar char="q"/>
            </a:pPr>
            <a:r>
              <a:rPr lang="en-IN" dirty="0"/>
              <a:t>This system can be connected to communication devices such as modems, cellular phones or satellite terminal to enable the remote collection of recorded data or alarming of certain parameters.</a:t>
            </a:r>
          </a:p>
        </p:txBody>
      </p:sp>
    </p:spTree>
    <p:extLst>
      <p:ext uri="{BB962C8B-B14F-4D97-AF65-F5344CB8AC3E}">
        <p14:creationId xmlns:p14="http://schemas.microsoft.com/office/powerpoint/2010/main" val="413235965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583A2C-5673-4D64-9550-5F7189C5055C}"/>
              </a:ext>
            </a:extLst>
          </p:cNvPr>
          <p:cNvSpPr txBox="1"/>
          <p:nvPr/>
        </p:nvSpPr>
        <p:spPr>
          <a:xfrm>
            <a:off x="556591" y="450574"/>
            <a:ext cx="11224592" cy="2246769"/>
          </a:xfrm>
          <a:prstGeom prst="rect">
            <a:avLst/>
          </a:prstGeom>
          <a:noFill/>
        </p:spPr>
        <p:txBody>
          <a:bodyPr wrap="square" rtlCol="0">
            <a:spAutoFit/>
          </a:bodyPr>
          <a:lstStyle/>
          <a:p>
            <a:pPr marL="285750" indent="-285750">
              <a:buFont typeface="Wingdings" panose="05000000000000000000" pitchFamily="2" charset="2"/>
              <a:buChar char="q"/>
            </a:pPr>
            <a:r>
              <a:rPr lang="en-IN" sz="2800" dirty="0"/>
              <a:t>Time bound administration of fertilizers, insecticides and pesticides can be introduced.</a:t>
            </a:r>
            <a:endParaRPr lang="en-IN" dirty="0"/>
          </a:p>
          <a:p>
            <a:pPr marL="285750" indent="-285750">
              <a:buFont typeface="Wingdings" panose="05000000000000000000" pitchFamily="2" charset="2"/>
              <a:buChar char="q"/>
            </a:pPr>
            <a:r>
              <a:rPr lang="en-IN" sz="2800" dirty="0"/>
              <a:t>A multi-controller system can be developed that will enable a master controller along with its slave controllers to automate multiple greenhouses simultaneously.</a:t>
            </a:r>
            <a:endParaRPr lang="en-IN" dirty="0"/>
          </a:p>
        </p:txBody>
      </p:sp>
    </p:spTree>
    <p:extLst>
      <p:ext uri="{BB962C8B-B14F-4D97-AF65-F5344CB8AC3E}">
        <p14:creationId xmlns:p14="http://schemas.microsoft.com/office/powerpoint/2010/main" val="11473540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8E405B-A178-4D7D-9E28-4F34F8F34637}"/>
              </a:ext>
            </a:extLst>
          </p:cNvPr>
          <p:cNvSpPr>
            <a:spLocks noGrp="1"/>
          </p:cNvSpPr>
          <p:nvPr>
            <p:ph type="title"/>
          </p:nvPr>
        </p:nvSpPr>
        <p:spPr/>
        <p:txBody>
          <a:bodyPr/>
          <a:lstStyle/>
          <a:p>
            <a:r>
              <a:rPr lang="en-IN" b="1" u="sng" dirty="0">
                <a:solidFill>
                  <a:srgbClr val="FFC000"/>
                </a:solidFill>
              </a:rPr>
              <a:t>CONCLUSION:-</a:t>
            </a:r>
          </a:p>
        </p:txBody>
      </p:sp>
      <p:sp>
        <p:nvSpPr>
          <p:cNvPr id="4" name="Content Placeholder 3">
            <a:extLst>
              <a:ext uri="{FF2B5EF4-FFF2-40B4-BE49-F238E27FC236}">
                <a16:creationId xmlns:a16="http://schemas.microsoft.com/office/drawing/2014/main" id="{3FF4CEF4-FA97-4AAE-852B-C5EF9A72978E}"/>
              </a:ext>
            </a:extLst>
          </p:cNvPr>
          <p:cNvSpPr>
            <a:spLocks noGrp="1"/>
          </p:cNvSpPr>
          <p:nvPr>
            <p:ph idx="1"/>
          </p:nvPr>
        </p:nvSpPr>
        <p:spPr/>
        <p:txBody>
          <a:bodyPr>
            <a:normAutofit lnSpcReduction="10000"/>
          </a:bodyPr>
          <a:lstStyle/>
          <a:p>
            <a:pPr marL="0" indent="0">
              <a:buNone/>
            </a:pPr>
            <a:r>
              <a:rPr lang="en-IN" dirty="0"/>
              <a:t>The main advantage of this project is that, all the functions to be performed by the Fan and Sprinkler to control the climatic conditions like temperature, relative humidity and soil moisture levels in the Greenhouse environment are all automated and it does not require any human intervention. This is particularly an important factor because the presence and availability of the human cannot always be trusted on. For important structures like the greenhouses, we need a more dependable and reliable way for its management which is easily achieved by this project.</a:t>
            </a:r>
          </a:p>
        </p:txBody>
      </p:sp>
    </p:spTree>
    <p:extLst>
      <p:ext uri="{BB962C8B-B14F-4D97-AF65-F5344CB8AC3E}">
        <p14:creationId xmlns:p14="http://schemas.microsoft.com/office/powerpoint/2010/main" val="9002038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M22898775_Modern Circuit design_SL_V1.potx" id="{D7AD0F58-4DF1-4655-B454-893348AD7998}" vid="{1E267F19-E5ED-48D3-B7A8-11832F35D4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0B6055E-F2DC-412A-8B07-D3793807DA86}">
  <ds:schemaRefs>
    <ds:schemaRef ds:uri="http://schemas.microsoft.com/sharepoint/v3/contenttype/forms"/>
  </ds:schemaRefs>
</ds:datastoreItem>
</file>

<file path=customXml/itemProps2.xml><?xml version="1.0" encoding="utf-8"?>
<ds:datastoreItem xmlns:ds="http://schemas.openxmlformats.org/officeDocument/2006/customXml" ds:itemID="{E1BF91BB-6045-4869-8145-5C20AAEE9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938410-2173-430A-9B92-20257D39BD88}">
  <ds:schemaRefs>
    <ds:schemaRef ds:uri="http://schemas.microsoft.com/office/2006/documentManagement/type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Circuit design</Template>
  <TotalTime>0</TotalTime>
  <Words>479</Words>
  <Application>Microsoft Office PowerPoint</Application>
  <PresentationFormat>Widescreen</PresentationFormat>
  <Paragraphs>55</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Franklin Gothic Medium</vt:lpstr>
      <vt:lpstr>Times New Roman</vt:lpstr>
      <vt:lpstr>Tw Cen MT</vt:lpstr>
      <vt:lpstr>Wingdings</vt:lpstr>
      <vt:lpstr>Circuit</vt:lpstr>
      <vt:lpstr>Modern Circesign</vt:lpstr>
      <vt:lpstr>OBJECTIVE :-</vt:lpstr>
      <vt:lpstr>PowerPoint Presentation</vt:lpstr>
      <vt:lpstr>Functions:-</vt:lpstr>
      <vt:lpstr>Methodology:</vt:lpstr>
      <vt:lpstr>BLOCK DIAGRAM:</vt:lpstr>
      <vt:lpstr>FUTURE SCOPE:-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2019-05-24T18:28:58Z</dcterms:created>
  <dcterms:modified xsi:type="dcterms:W3CDTF">2019-05-25T03:48:19Z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