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66" d="100"/>
          <a:sy n="66" d="100"/>
        </p:scale>
        <p:origin x="1494" y="6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5745EE-D71F-40D0-AF75-5CAEA4164D83}"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2C600-1C45-4B18-9B09-5977A55CBA37}" type="slidenum">
              <a:rPr lang="en-US" smtClean="0"/>
              <a:t>‹#›</a:t>
            </a:fld>
            <a:endParaRPr lang="en-US"/>
          </a:p>
        </p:txBody>
      </p:sp>
    </p:spTree>
    <p:extLst>
      <p:ext uri="{BB962C8B-B14F-4D97-AF65-F5344CB8AC3E}">
        <p14:creationId xmlns:p14="http://schemas.microsoft.com/office/powerpoint/2010/main" val="1516630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35745EE-D71F-40D0-AF75-5CAEA4164D83}"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52C600-1C45-4B18-9B09-5977A55CBA37}" type="slidenum">
              <a:rPr lang="en-US" smtClean="0"/>
              <a:t>‹#›</a:t>
            </a:fld>
            <a:endParaRPr lang="en-US"/>
          </a:p>
        </p:txBody>
      </p:sp>
    </p:spTree>
    <p:extLst>
      <p:ext uri="{BB962C8B-B14F-4D97-AF65-F5344CB8AC3E}">
        <p14:creationId xmlns:p14="http://schemas.microsoft.com/office/powerpoint/2010/main" val="345462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35745EE-D71F-40D0-AF75-5CAEA4164D83}"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2C600-1C45-4B18-9B09-5977A55CBA37}" type="slidenum">
              <a:rPr lang="en-US" smtClean="0"/>
              <a:t>‹#›</a:t>
            </a:fld>
            <a:endParaRPr lang="en-US"/>
          </a:p>
        </p:txBody>
      </p:sp>
    </p:spTree>
    <p:extLst>
      <p:ext uri="{BB962C8B-B14F-4D97-AF65-F5344CB8AC3E}">
        <p14:creationId xmlns:p14="http://schemas.microsoft.com/office/powerpoint/2010/main" val="1080259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35745EE-D71F-40D0-AF75-5CAEA4164D83}"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2C600-1C45-4B18-9B09-5977A55CBA3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52832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5745EE-D71F-40D0-AF75-5CAEA4164D83}"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2C600-1C45-4B18-9B09-5977A55CBA37}" type="slidenum">
              <a:rPr lang="en-US" smtClean="0"/>
              <a:t>‹#›</a:t>
            </a:fld>
            <a:endParaRPr lang="en-US"/>
          </a:p>
        </p:txBody>
      </p:sp>
    </p:spTree>
    <p:extLst>
      <p:ext uri="{BB962C8B-B14F-4D97-AF65-F5344CB8AC3E}">
        <p14:creationId xmlns:p14="http://schemas.microsoft.com/office/powerpoint/2010/main" val="1584512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5745EE-D71F-40D0-AF75-5CAEA4164D83}" type="datetimeFigureOut">
              <a:rPr lang="en-US" smtClean="0"/>
              <a:t>5/24/2019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2C600-1C45-4B18-9B09-5977A55CBA37}" type="slidenum">
              <a:rPr lang="en-US" smtClean="0"/>
              <a:t>‹#›</a:t>
            </a:fld>
            <a:endParaRPr lang="en-US"/>
          </a:p>
        </p:txBody>
      </p:sp>
    </p:spTree>
    <p:extLst>
      <p:ext uri="{BB962C8B-B14F-4D97-AF65-F5344CB8AC3E}">
        <p14:creationId xmlns:p14="http://schemas.microsoft.com/office/powerpoint/2010/main" val="1867366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5745EE-D71F-40D0-AF75-5CAEA4164D83}" type="datetimeFigureOut">
              <a:rPr lang="en-US" smtClean="0"/>
              <a:t>5/24/2019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2C600-1C45-4B18-9B09-5977A55CBA37}" type="slidenum">
              <a:rPr lang="en-US" smtClean="0"/>
              <a:t>‹#›</a:t>
            </a:fld>
            <a:endParaRPr lang="en-US"/>
          </a:p>
        </p:txBody>
      </p:sp>
    </p:spTree>
    <p:extLst>
      <p:ext uri="{BB962C8B-B14F-4D97-AF65-F5344CB8AC3E}">
        <p14:creationId xmlns:p14="http://schemas.microsoft.com/office/powerpoint/2010/main" val="2088438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745EE-D71F-40D0-AF75-5CAEA4164D83}"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2C600-1C45-4B18-9B09-5977A55CBA37}" type="slidenum">
              <a:rPr lang="en-US" smtClean="0"/>
              <a:t>‹#›</a:t>
            </a:fld>
            <a:endParaRPr lang="en-US"/>
          </a:p>
        </p:txBody>
      </p:sp>
    </p:spTree>
    <p:extLst>
      <p:ext uri="{BB962C8B-B14F-4D97-AF65-F5344CB8AC3E}">
        <p14:creationId xmlns:p14="http://schemas.microsoft.com/office/powerpoint/2010/main" val="307100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745EE-D71F-40D0-AF75-5CAEA4164D83}"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2C600-1C45-4B18-9B09-5977A55CBA37}" type="slidenum">
              <a:rPr lang="en-US" smtClean="0"/>
              <a:t>‹#›</a:t>
            </a:fld>
            <a:endParaRPr lang="en-US"/>
          </a:p>
        </p:txBody>
      </p:sp>
    </p:spTree>
    <p:extLst>
      <p:ext uri="{BB962C8B-B14F-4D97-AF65-F5344CB8AC3E}">
        <p14:creationId xmlns:p14="http://schemas.microsoft.com/office/powerpoint/2010/main" val="3639517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35745EE-D71F-40D0-AF75-5CAEA4164D83}"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2C600-1C45-4B18-9B09-5977A55CBA37}" type="slidenum">
              <a:rPr lang="en-US" smtClean="0"/>
              <a:t>‹#›</a:t>
            </a:fld>
            <a:endParaRPr lang="en-US"/>
          </a:p>
        </p:txBody>
      </p:sp>
    </p:spTree>
    <p:extLst>
      <p:ext uri="{BB962C8B-B14F-4D97-AF65-F5344CB8AC3E}">
        <p14:creationId xmlns:p14="http://schemas.microsoft.com/office/powerpoint/2010/main" val="3365618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5745EE-D71F-40D0-AF75-5CAEA4164D83}"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52C600-1C45-4B18-9B09-5977A55CBA37}" type="slidenum">
              <a:rPr lang="en-US" smtClean="0"/>
              <a:t>‹#›</a:t>
            </a:fld>
            <a:endParaRPr lang="en-US"/>
          </a:p>
        </p:txBody>
      </p:sp>
    </p:spTree>
    <p:extLst>
      <p:ext uri="{BB962C8B-B14F-4D97-AF65-F5344CB8AC3E}">
        <p14:creationId xmlns:p14="http://schemas.microsoft.com/office/powerpoint/2010/main" val="238634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5745EE-D71F-40D0-AF75-5CAEA4164D83}"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52C600-1C45-4B18-9B09-5977A55CBA37}" type="slidenum">
              <a:rPr lang="en-US" smtClean="0"/>
              <a:t>‹#›</a:t>
            </a:fld>
            <a:endParaRPr lang="en-US"/>
          </a:p>
        </p:txBody>
      </p:sp>
    </p:spTree>
    <p:extLst>
      <p:ext uri="{BB962C8B-B14F-4D97-AF65-F5344CB8AC3E}">
        <p14:creationId xmlns:p14="http://schemas.microsoft.com/office/powerpoint/2010/main" val="2541982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5745EE-D71F-40D0-AF75-5CAEA4164D83}" type="datetimeFigureOut">
              <a:rPr lang="en-US" smtClean="0"/>
              <a:t>5/24/2019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52C600-1C45-4B18-9B09-5977A55CBA37}" type="slidenum">
              <a:rPr lang="en-US" smtClean="0"/>
              <a:t>‹#›</a:t>
            </a:fld>
            <a:endParaRPr lang="en-US"/>
          </a:p>
        </p:txBody>
      </p:sp>
    </p:spTree>
    <p:extLst>
      <p:ext uri="{BB962C8B-B14F-4D97-AF65-F5344CB8AC3E}">
        <p14:creationId xmlns:p14="http://schemas.microsoft.com/office/powerpoint/2010/main" val="555801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35745EE-D71F-40D0-AF75-5CAEA4164D83}" type="datetimeFigureOut">
              <a:rPr lang="en-US" smtClean="0"/>
              <a:t>5/24/2019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F52C600-1C45-4B18-9B09-5977A55CBA37}" type="slidenum">
              <a:rPr lang="en-US" smtClean="0"/>
              <a:t>‹#›</a:t>
            </a:fld>
            <a:endParaRPr lang="en-US"/>
          </a:p>
        </p:txBody>
      </p:sp>
    </p:spTree>
    <p:extLst>
      <p:ext uri="{BB962C8B-B14F-4D97-AF65-F5344CB8AC3E}">
        <p14:creationId xmlns:p14="http://schemas.microsoft.com/office/powerpoint/2010/main" val="14342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35745EE-D71F-40D0-AF75-5CAEA4164D83}" type="datetimeFigureOut">
              <a:rPr lang="en-US" smtClean="0"/>
              <a:t>5/24/2019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F52C600-1C45-4B18-9B09-5977A55CBA37}" type="slidenum">
              <a:rPr lang="en-US" smtClean="0"/>
              <a:t>‹#›</a:t>
            </a:fld>
            <a:endParaRPr lang="en-US"/>
          </a:p>
        </p:txBody>
      </p:sp>
    </p:spTree>
    <p:extLst>
      <p:ext uri="{BB962C8B-B14F-4D97-AF65-F5344CB8AC3E}">
        <p14:creationId xmlns:p14="http://schemas.microsoft.com/office/powerpoint/2010/main" val="1259380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35745EE-D71F-40D0-AF75-5CAEA4164D83}" type="datetimeFigureOut">
              <a:rPr lang="en-US" smtClean="0"/>
              <a:t>5/24/2019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F52C600-1C45-4B18-9B09-5977A55CBA37}" type="slidenum">
              <a:rPr lang="en-US" smtClean="0"/>
              <a:t>‹#›</a:t>
            </a:fld>
            <a:endParaRPr lang="en-US"/>
          </a:p>
        </p:txBody>
      </p:sp>
    </p:spTree>
    <p:extLst>
      <p:ext uri="{BB962C8B-B14F-4D97-AF65-F5344CB8AC3E}">
        <p14:creationId xmlns:p14="http://schemas.microsoft.com/office/powerpoint/2010/main" val="882560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35745EE-D71F-40D0-AF75-5CAEA4164D83}"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52C600-1C45-4B18-9B09-5977A55CBA37}" type="slidenum">
              <a:rPr lang="en-US" smtClean="0"/>
              <a:t>‹#›</a:t>
            </a:fld>
            <a:endParaRPr lang="en-US"/>
          </a:p>
        </p:txBody>
      </p:sp>
    </p:spTree>
    <p:extLst>
      <p:ext uri="{BB962C8B-B14F-4D97-AF65-F5344CB8AC3E}">
        <p14:creationId xmlns:p14="http://schemas.microsoft.com/office/powerpoint/2010/main" val="2654398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35745EE-D71F-40D0-AF75-5CAEA4164D83}" type="datetimeFigureOut">
              <a:rPr lang="en-US" smtClean="0"/>
              <a:t>5/24/2019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F52C600-1C45-4B18-9B09-5977A55CBA37}" type="slidenum">
              <a:rPr lang="en-US" smtClean="0"/>
              <a:t>‹#›</a:t>
            </a:fld>
            <a:endParaRPr lang="en-US"/>
          </a:p>
        </p:txBody>
      </p:sp>
    </p:spTree>
    <p:extLst>
      <p:ext uri="{BB962C8B-B14F-4D97-AF65-F5344CB8AC3E}">
        <p14:creationId xmlns:p14="http://schemas.microsoft.com/office/powerpoint/2010/main" val="1030518312"/>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109F1-A4E7-4B08-9E45-F998D6A0D2BD}"/>
              </a:ext>
            </a:extLst>
          </p:cNvPr>
          <p:cNvSpPr>
            <a:spLocks noGrp="1"/>
          </p:cNvSpPr>
          <p:nvPr>
            <p:ph type="ctrTitle"/>
          </p:nvPr>
        </p:nvSpPr>
        <p:spPr>
          <a:xfrm>
            <a:off x="1633590" y="1638619"/>
            <a:ext cx="8935248" cy="884002"/>
          </a:xfrm>
        </p:spPr>
        <p:txBody>
          <a:bodyPr>
            <a:normAutofit fontScale="90000"/>
          </a:bodyPr>
          <a:lstStyle/>
          <a:p>
            <a:r>
              <a:rPr lang="en-US" sz="3200" dirty="0">
                <a:latin typeface="Arial Black" panose="020B0A04020102020204" pitchFamily="34" charset="0"/>
              </a:rPr>
              <a:t>SMART BILLBOARDS USING IBM WATSON</a:t>
            </a:r>
          </a:p>
        </p:txBody>
      </p:sp>
      <p:sp>
        <p:nvSpPr>
          <p:cNvPr id="3" name="Subtitle 2">
            <a:extLst>
              <a:ext uri="{FF2B5EF4-FFF2-40B4-BE49-F238E27FC236}">
                <a16:creationId xmlns:a16="http://schemas.microsoft.com/office/drawing/2014/main" id="{D99A8F0E-7A78-46BC-B8D9-106F09CE958E}"/>
              </a:ext>
            </a:extLst>
          </p:cNvPr>
          <p:cNvSpPr>
            <a:spLocks noGrp="1"/>
          </p:cNvSpPr>
          <p:nvPr>
            <p:ph type="subTitle" idx="1"/>
          </p:nvPr>
        </p:nvSpPr>
        <p:spPr/>
        <p:txBody>
          <a:bodyPr>
            <a:normAutofit fontScale="62500" lnSpcReduction="20000"/>
          </a:bodyPr>
          <a:lstStyle/>
          <a:p>
            <a:r>
              <a:rPr lang="en-US" dirty="0">
                <a:latin typeface="Arial Black" panose="020B0A04020102020204" pitchFamily="34" charset="0"/>
              </a:rPr>
              <a:t>                                                                                                                           BY</a:t>
            </a:r>
          </a:p>
          <a:p>
            <a:r>
              <a:rPr lang="en-US" dirty="0">
                <a:latin typeface="Arial Black" panose="020B0A04020102020204" pitchFamily="34" charset="0"/>
              </a:rPr>
              <a:t>                                                                                                                             - K.VENKATESH</a:t>
            </a:r>
          </a:p>
          <a:p>
            <a:r>
              <a:rPr lang="en-US" dirty="0">
                <a:latin typeface="Arial Black" panose="020B0A04020102020204" pitchFamily="34" charset="0"/>
              </a:rPr>
              <a:t>                                                                                                                             - CH.POOJA</a:t>
            </a:r>
          </a:p>
        </p:txBody>
      </p:sp>
      <p:sp>
        <p:nvSpPr>
          <p:cNvPr id="4" name="Rectangle: Rounded Corners 3">
            <a:extLst>
              <a:ext uri="{FF2B5EF4-FFF2-40B4-BE49-F238E27FC236}">
                <a16:creationId xmlns:a16="http://schemas.microsoft.com/office/drawing/2014/main" id="{BA35C6D4-DF69-44BC-8E38-4955A821E938}"/>
              </a:ext>
            </a:extLst>
          </p:cNvPr>
          <p:cNvSpPr/>
          <p:nvPr/>
        </p:nvSpPr>
        <p:spPr>
          <a:xfrm>
            <a:off x="4284923" y="1031360"/>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29427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381A-10C6-4007-AF50-83747B23B501}"/>
              </a:ext>
            </a:extLst>
          </p:cNvPr>
          <p:cNvSpPr>
            <a:spLocks noGrp="1"/>
          </p:cNvSpPr>
          <p:nvPr>
            <p:ph type="title"/>
          </p:nvPr>
        </p:nvSpPr>
        <p:spPr>
          <a:xfrm>
            <a:off x="212651" y="226971"/>
            <a:ext cx="9838183" cy="1626277"/>
          </a:xfrm>
        </p:spPr>
        <p:txBody>
          <a:bodyPr/>
          <a:lstStyle/>
          <a:p>
            <a:r>
              <a:rPr lang="en-US" sz="3400" dirty="0">
                <a:latin typeface="Arial" panose="020B0604020202020204" pitchFamily="34" charset="0"/>
                <a:cs typeface="Arial" panose="020B0604020202020204" pitchFamily="34" charset="0"/>
              </a:rPr>
              <a:t>Block diagram:</a:t>
            </a:r>
          </a:p>
        </p:txBody>
      </p:sp>
      <p:pic>
        <p:nvPicPr>
          <p:cNvPr id="5" name="Content Placeholder 4">
            <a:extLst>
              <a:ext uri="{FF2B5EF4-FFF2-40B4-BE49-F238E27FC236}">
                <a16:creationId xmlns:a16="http://schemas.microsoft.com/office/drawing/2014/main" id="{8D74C776-20A7-46F7-B9D8-453A62CCE4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6874" y="1211944"/>
            <a:ext cx="5677785" cy="5419085"/>
          </a:xfrm>
        </p:spPr>
      </p:pic>
    </p:spTree>
    <p:extLst>
      <p:ext uri="{BB962C8B-B14F-4D97-AF65-F5344CB8AC3E}">
        <p14:creationId xmlns:p14="http://schemas.microsoft.com/office/powerpoint/2010/main" val="144781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0D14-2194-4BD1-BA61-A9A11F331C6A}"/>
              </a:ext>
            </a:extLst>
          </p:cNvPr>
          <p:cNvSpPr>
            <a:spLocks noGrp="1"/>
          </p:cNvSpPr>
          <p:nvPr>
            <p:ph type="title"/>
          </p:nvPr>
        </p:nvSpPr>
        <p:spPr/>
        <p:txBody>
          <a:bodyPr/>
          <a:lstStyle/>
          <a:p>
            <a:r>
              <a:rPr lang="en-US" sz="3400" dirty="0">
                <a:latin typeface="Arial" panose="020B0604020202020204" pitchFamily="34" charset="0"/>
                <a:cs typeface="Arial" panose="020B0604020202020204" pitchFamily="34" charset="0"/>
              </a:rPr>
              <a:t>Advantages:</a:t>
            </a:r>
          </a:p>
        </p:txBody>
      </p:sp>
      <p:sp>
        <p:nvSpPr>
          <p:cNvPr id="3" name="Content Placeholder 2">
            <a:extLst>
              <a:ext uri="{FF2B5EF4-FFF2-40B4-BE49-F238E27FC236}">
                <a16:creationId xmlns:a16="http://schemas.microsoft.com/office/drawing/2014/main" id="{9EF93AEE-27A5-4939-A9E0-3405CC6B7BA6}"/>
              </a:ext>
            </a:extLst>
          </p:cNvPr>
          <p:cNvSpPr>
            <a:spLocks noGrp="1"/>
          </p:cNvSpPr>
          <p:nvPr>
            <p:ph idx="1"/>
          </p:nvPr>
        </p:nvSpPr>
        <p:spPr>
          <a:xfrm>
            <a:off x="646111" y="1152983"/>
            <a:ext cx="8946541" cy="4195481"/>
          </a:xfrm>
        </p:spPr>
        <p:txBody>
          <a:bodyPr>
            <a:normAutofit fontScale="25000" lnSpcReduction="20000"/>
          </a:bodyPr>
          <a:lstStyle/>
          <a:p>
            <a:endParaRPr lang="en-US" dirty="0"/>
          </a:p>
          <a:p>
            <a:endParaRPr lang="en-US" sz="6400" dirty="0"/>
          </a:p>
          <a:p>
            <a:pPr marL="0" indent="0">
              <a:buNone/>
            </a:pPr>
            <a:r>
              <a:rPr lang="en-US" sz="9600" dirty="0"/>
              <a:t>The </a:t>
            </a:r>
            <a:r>
              <a:rPr lang="en-US" sz="9600" b="1" dirty="0"/>
              <a:t>purpose</a:t>
            </a:r>
            <a:r>
              <a:rPr lang="en-US" sz="9600" dirty="0"/>
              <a:t> of </a:t>
            </a:r>
            <a:r>
              <a:rPr lang="en-US" sz="9600" b="1" dirty="0"/>
              <a:t>billboards</a:t>
            </a:r>
            <a:r>
              <a:rPr lang="en-US" sz="9600" dirty="0"/>
              <a:t> is to create awareness. They are effectively used to broadcast the services of your business.</a:t>
            </a:r>
          </a:p>
          <a:p>
            <a:endParaRPr lang="en-US" sz="9600" dirty="0"/>
          </a:p>
          <a:p>
            <a:r>
              <a:rPr lang="en-US" sz="9600" dirty="0"/>
              <a:t>Billboards are a great way to </a:t>
            </a:r>
            <a:r>
              <a:rPr lang="en-US" sz="9600" b="1" dirty="0"/>
              <a:t>reach</a:t>
            </a:r>
            <a:r>
              <a:rPr lang="en-US" sz="9600" dirty="0"/>
              <a:t> the masses – to </a:t>
            </a:r>
            <a:r>
              <a:rPr lang="en-US" sz="9600" b="1" dirty="0"/>
              <a:t>reach</a:t>
            </a:r>
            <a:r>
              <a:rPr lang="en-US" sz="9600" dirty="0"/>
              <a:t> where they live, commute, work and socialize.</a:t>
            </a:r>
          </a:p>
          <a:p>
            <a:pPr marL="0" indent="0">
              <a:buNone/>
            </a:pPr>
            <a:endParaRPr lang="en-US" sz="9600" dirty="0"/>
          </a:p>
          <a:p>
            <a:r>
              <a:rPr lang="en-US" sz="9600" dirty="0"/>
              <a:t>The </a:t>
            </a:r>
            <a:r>
              <a:rPr lang="en-US" sz="9600" b="1" dirty="0"/>
              <a:t>purpose of a billboard</a:t>
            </a:r>
            <a:r>
              <a:rPr lang="en-US" sz="9600" dirty="0"/>
              <a:t> is to interrupt as many people as possible, to create awareness not necessarily impact, to broadcast instead of engage</a:t>
            </a:r>
          </a:p>
          <a:p>
            <a:endParaRPr lang="en-US" sz="9600" dirty="0"/>
          </a:p>
          <a:p>
            <a:endParaRPr lang="en-US" sz="9600" dirty="0"/>
          </a:p>
          <a:p>
            <a:endParaRPr lang="en-US" sz="96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advertising, it can't be put down.</a:t>
            </a:r>
          </a:p>
        </p:txBody>
      </p:sp>
    </p:spTree>
    <p:extLst>
      <p:ext uri="{BB962C8B-B14F-4D97-AF65-F5344CB8AC3E}">
        <p14:creationId xmlns:p14="http://schemas.microsoft.com/office/powerpoint/2010/main" val="172296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4E2F0-E29D-4CB5-9D8A-78189D266595}"/>
              </a:ext>
            </a:extLst>
          </p:cNvPr>
          <p:cNvSpPr>
            <a:spLocks noGrp="1"/>
          </p:cNvSpPr>
          <p:nvPr>
            <p:ph type="title"/>
          </p:nvPr>
        </p:nvSpPr>
        <p:spPr>
          <a:xfrm>
            <a:off x="4303712" y="2594344"/>
            <a:ext cx="5648361" cy="1190847"/>
          </a:xfrm>
        </p:spPr>
        <p:txBody>
          <a:bodyPr/>
          <a:lstStyle/>
          <a:p>
            <a:r>
              <a:rPr lang="en-US" sz="5000" dirty="0">
                <a:latin typeface="Arial" panose="020B0604020202020204" pitchFamily="34" charset="0"/>
                <a:cs typeface="Arial" panose="020B0604020202020204" pitchFamily="34" charset="0"/>
              </a:rPr>
              <a:t>Thank you</a:t>
            </a:r>
            <a:br>
              <a:rPr lang="en-US" dirty="0"/>
            </a:br>
            <a:endParaRPr lang="en-US" dirty="0"/>
          </a:p>
        </p:txBody>
      </p:sp>
    </p:spTree>
    <p:extLst>
      <p:ext uri="{BB962C8B-B14F-4D97-AF65-F5344CB8AC3E}">
        <p14:creationId xmlns:p14="http://schemas.microsoft.com/office/powerpoint/2010/main" val="391709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232AD-C9DE-4B6E-976A-E61DA7933AC5}"/>
              </a:ext>
            </a:extLst>
          </p:cNvPr>
          <p:cNvSpPr>
            <a:spLocks noGrp="1"/>
          </p:cNvSpPr>
          <p:nvPr>
            <p:ph type="title"/>
          </p:nvPr>
        </p:nvSpPr>
        <p:spPr>
          <a:xfrm>
            <a:off x="413882" y="278547"/>
            <a:ext cx="9404723" cy="1400530"/>
          </a:xfrm>
        </p:spPr>
        <p:txBody>
          <a:bodyPr/>
          <a:lstStyle/>
          <a:p>
            <a:r>
              <a:rPr lang="en-US" dirty="0">
                <a:latin typeface="Arial Black" panose="020B0A04020102020204" pitchFamily="34" charset="0"/>
              </a:rPr>
              <a:t>Contents</a:t>
            </a:r>
            <a:r>
              <a:rPr lang="en-US" dirty="0"/>
              <a:t>:</a:t>
            </a:r>
          </a:p>
        </p:txBody>
      </p:sp>
      <p:sp>
        <p:nvSpPr>
          <p:cNvPr id="3" name="Content Placeholder 2">
            <a:extLst>
              <a:ext uri="{FF2B5EF4-FFF2-40B4-BE49-F238E27FC236}">
                <a16:creationId xmlns:a16="http://schemas.microsoft.com/office/drawing/2014/main" id="{F744EA7D-2B66-48E5-9EA4-0124D61F106A}"/>
              </a:ext>
            </a:extLst>
          </p:cNvPr>
          <p:cNvSpPr>
            <a:spLocks noGrp="1"/>
          </p:cNvSpPr>
          <p:nvPr>
            <p:ph idx="1"/>
          </p:nvPr>
        </p:nvSpPr>
        <p:spPr>
          <a:xfrm>
            <a:off x="1197653" y="1306286"/>
            <a:ext cx="9404722" cy="5029199"/>
          </a:xfrm>
        </p:spPr>
        <p:txBody>
          <a:bodyPr>
            <a:normAutofit fontScale="92500" lnSpcReduction="20000"/>
          </a:bodyPr>
          <a:lstStyle/>
          <a:p>
            <a:r>
              <a:rPr lang="en-US" sz="2600" dirty="0">
                <a:latin typeface="Arial" panose="020B0604020202020204" pitchFamily="34" charset="0"/>
                <a:cs typeface="Arial" panose="020B0604020202020204" pitchFamily="34" charset="0"/>
              </a:rPr>
              <a:t>Billboard</a:t>
            </a:r>
          </a:p>
          <a:p>
            <a:r>
              <a:rPr lang="en-US" sz="2600" dirty="0">
                <a:latin typeface="Arial" panose="020B0604020202020204" pitchFamily="34" charset="0"/>
                <a:cs typeface="Arial" panose="020B0604020202020204" pitchFamily="34" charset="0"/>
              </a:rPr>
              <a:t>Description</a:t>
            </a:r>
          </a:p>
          <a:p>
            <a:r>
              <a:rPr lang="en-US" sz="2600" dirty="0">
                <a:latin typeface="Arial" panose="020B0604020202020204" pitchFamily="34" charset="0"/>
                <a:cs typeface="Arial" panose="020B0604020202020204" pitchFamily="34" charset="0"/>
              </a:rPr>
              <a:t>Hardware components</a:t>
            </a:r>
          </a:p>
          <a:p>
            <a:pPr marL="0" indent="0">
              <a:buNone/>
            </a:pPr>
            <a:r>
              <a:rPr lang="en-US" sz="2600" dirty="0">
                <a:latin typeface="Arial" panose="020B0604020202020204" pitchFamily="34" charset="0"/>
                <a:cs typeface="Arial" panose="020B0604020202020204" pitchFamily="34" charset="0"/>
              </a:rPr>
              <a:t>  1. NODEMCU</a:t>
            </a:r>
          </a:p>
          <a:p>
            <a:pPr marL="0" indent="0">
              <a:buNone/>
            </a:pPr>
            <a:r>
              <a:rPr lang="en-US" sz="2600" dirty="0">
                <a:latin typeface="Arial" panose="020B0604020202020204" pitchFamily="34" charset="0"/>
                <a:cs typeface="Arial" panose="020B0604020202020204" pitchFamily="34" charset="0"/>
              </a:rPr>
              <a:t>  2.Basic board</a:t>
            </a:r>
          </a:p>
          <a:p>
            <a:pPr marL="0" indent="0">
              <a:buNone/>
            </a:pPr>
            <a:r>
              <a:rPr lang="en-US" sz="2600" dirty="0">
                <a:latin typeface="Arial" panose="020B0604020202020204" pitchFamily="34" charset="0"/>
                <a:cs typeface="Arial" panose="020B0604020202020204" pitchFamily="34" charset="0"/>
              </a:rPr>
              <a:t>          a)Light Emitting Diode</a:t>
            </a:r>
          </a:p>
          <a:p>
            <a:pPr marL="0" indent="0">
              <a:buNone/>
            </a:pPr>
            <a:r>
              <a:rPr lang="en-US" sz="2600" dirty="0">
                <a:latin typeface="Arial" panose="020B0604020202020204" pitchFamily="34" charset="0"/>
                <a:cs typeface="Arial" panose="020B0604020202020204" pitchFamily="34" charset="0"/>
              </a:rPr>
              <a:t>          b)Switch</a:t>
            </a:r>
          </a:p>
          <a:p>
            <a:pPr marL="0" indent="0">
              <a:buNone/>
            </a:pPr>
            <a:r>
              <a:rPr lang="en-US" sz="2600" dirty="0">
                <a:latin typeface="Arial" panose="020B0604020202020204" pitchFamily="34" charset="0"/>
                <a:cs typeface="Arial" panose="020B0604020202020204" pitchFamily="34" charset="0"/>
              </a:rPr>
              <a:t>  3.OLED Display</a:t>
            </a:r>
          </a:p>
          <a:p>
            <a:pPr marL="0" indent="0">
              <a:buNone/>
            </a:pPr>
            <a:r>
              <a:rPr lang="en-US" sz="2600" dirty="0">
                <a:latin typeface="Arial" panose="020B0604020202020204" pitchFamily="34" charset="0"/>
                <a:cs typeface="Arial" panose="020B0604020202020204" pitchFamily="34" charset="0"/>
              </a:rPr>
              <a:t>  4.IBM cloud and </a:t>
            </a:r>
            <a:r>
              <a:rPr lang="en-US" sz="2600" dirty="0" err="1">
                <a:latin typeface="Arial" panose="020B0604020202020204" pitchFamily="34" charset="0"/>
                <a:cs typeface="Arial" panose="020B0604020202020204" pitchFamily="34" charset="0"/>
              </a:rPr>
              <a:t>NodeREd</a:t>
            </a:r>
            <a:endParaRPr lang="en-US" sz="2600"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Block diagram</a:t>
            </a:r>
          </a:p>
          <a:p>
            <a:r>
              <a:rPr lang="en-US" sz="2600" dirty="0">
                <a:latin typeface="Arial" panose="020B0604020202020204" pitchFamily="34" charset="0"/>
                <a:cs typeface="Arial" panose="020B0604020202020204" pitchFamily="34" charset="0"/>
              </a:rPr>
              <a:t>Advantages</a:t>
            </a:r>
          </a:p>
          <a:p>
            <a:r>
              <a:rPr lang="en-US" sz="2600" dirty="0">
                <a:latin typeface="Arial" panose="020B0604020202020204" pitchFamily="34" charset="0"/>
                <a:cs typeface="Arial" panose="020B0604020202020204" pitchFamily="34" charset="0"/>
              </a:rPr>
              <a:t>Conclusion</a:t>
            </a:r>
          </a:p>
          <a:p>
            <a:pPr marL="0" indent="0">
              <a:buNone/>
            </a:pPr>
            <a:endParaRPr lang="en-US" dirty="0"/>
          </a:p>
        </p:txBody>
      </p:sp>
    </p:spTree>
    <p:extLst>
      <p:ext uri="{BB962C8B-B14F-4D97-AF65-F5344CB8AC3E}">
        <p14:creationId xmlns:p14="http://schemas.microsoft.com/office/powerpoint/2010/main" val="1582702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E9A948-4A05-4648-8F22-7498358D87AD}"/>
              </a:ext>
            </a:extLst>
          </p:cNvPr>
          <p:cNvSpPr>
            <a:spLocks noGrp="1"/>
          </p:cNvSpPr>
          <p:nvPr>
            <p:ph type="title"/>
          </p:nvPr>
        </p:nvSpPr>
        <p:spPr/>
        <p:txBody>
          <a:bodyPr/>
          <a:lstStyle/>
          <a:p>
            <a:r>
              <a:rPr lang="en-US" sz="3400" dirty="0">
                <a:latin typeface="Arial Black" panose="020B0A04020102020204" pitchFamily="34" charset="0"/>
              </a:rPr>
              <a:t>BILLBOARD:</a:t>
            </a:r>
          </a:p>
        </p:txBody>
      </p:sp>
      <p:sp>
        <p:nvSpPr>
          <p:cNvPr id="5" name="Content Placeholder 4">
            <a:extLst>
              <a:ext uri="{FF2B5EF4-FFF2-40B4-BE49-F238E27FC236}">
                <a16:creationId xmlns:a16="http://schemas.microsoft.com/office/drawing/2014/main" id="{858F0A4A-7489-4D79-8DA7-541DC9E2676E}"/>
              </a:ext>
            </a:extLst>
          </p:cNvPr>
          <p:cNvSpPr>
            <a:spLocks noGrp="1"/>
          </p:cNvSpPr>
          <p:nvPr>
            <p:ph idx="1"/>
          </p:nvPr>
        </p:nvSpPr>
        <p:spPr>
          <a:xfrm>
            <a:off x="875201" y="1277257"/>
            <a:ext cx="10670688" cy="5580743"/>
          </a:xfrm>
        </p:spPr>
        <p:txBody>
          <a:bodyPr>
            <a:noAutofit/>
          </a:bodyPr>
          <a:lstStyle/>
          <a:p>
            <a:r>
              <a:rPr lang="en-US" sz="3200" dirty="0">
                <a:latin typeface="Arial" panose="020B0604020202020204" pitchFamily="34" charset="0"/>
                <a:cs typeface="Arial" panose="020B0604020202020204" pitchFamily="34" charset="0"/>
              </a:rPr>
              <a:t>Billboard is a large outdoor advertising structure typically found in high traffic area and busy roads.</a:t>
            </a:r>
          </a:p>
          <a:p>
            <a:r>
              <a:rPr lang="en-US" sz="3200" dirty="0">
                <a:latin typeface="Arial" panose="020B0604020202020204" pitchFamily="34" charset="0"/>
                <a:cs typeface="Arial" panose="020B0604020202020204" pitchFamily="34" charset="0"/>
              </a:rPr>
              <a:t>Billboards typically shows large witty slogans and distinctive visuals.</a:t>
            </a:r>
          </a:p>
          <a:p>
            <a:r>
              <a:rPr lang="en-US" sz="3200" dirty="0">
                <a:latin typeface="Arial" panose="020B0604020202020204" pitchFamily="34" charset="0"/>
                <a:cs typeface="Arial" panose="020B0604020202020204" pitchFamily="34" charset="0"/>
              </a:rPr>
              <a:t>Billboards are generally placed on highways, expressways where they command high density consumer exposure.</a:t>
            </a:r>
          </a:p>
          <a:p>
            <a:r>
              <a:rPr lang="en-US" sz="3200" dirty="0">
                <a:latin typeface="Arial" panose="020B0604020202020204" pitchFamily="34" charset="0"/>
                <a:cs typeface="Arial" panose="020B0604020202020204" pitchFamily="34" charset="0"/>
              </a:rPr>
              <a:t>Poster is also a form of billboard advertising, viewed principally by residents and commuter traffic, with some pedestrian exposure.</a:t>
            </a:r>
          </a:p>
        </p:txBody>
      </p:sp>
    </p:spTree>
    <p:extLst>
      <p:ext uri="{BB962C8B-B14F-4D97-AF65-F5344CB8AC3E}">
        <p14:creationId xmlns:p14="http://schemas.microsoft.com/office/powerpoint/2010/main" val="1980482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7562-DCE0-4C8F-AAFD-25DC18BDC8DE}"/>
              </a:ext>
            </a:extLst>
          </p:cNvPr>
          <p:cNvSpPr>
            <a:spLocks noGrp="1"/>
          </p:cNvSpPr>
          <p:nvPr>
            <p:ph type="title"/>
          </p:nvPr>
        </p:nvSpPr>
        <p:spPr/>
        <p:txBody>
          <a:bodyPr/>
          <a:lstStyle/>
          <a:p>
            <a:r>
              <a:rPr lang="en-US" sz="3400" dirty="0">
                <a:latin typeface="Arial Black" panose="020B0A04020102020204" pitchFamily="34" charset="0"/>
              </a:rPr>
              <a:t>Description:</a:t>
            </a:r>
          </a:p>
        </p:txBody>
      </p:sp>
      <p:sp>
        <p:nvSpPr>
          <p:cNvPr id="3" name="Content Placeholder 2">
            <a:extLst>
              <a:ext uri="{FF2B5EF4-FFF2-40B4-BE49-F238E27FC236}">
                <a16:creationId xmlns:a16="http://schemas.microsoft.com/office/drawing/2014/main" id="{3FE9D99E-E4E2-4440-BBE9-B5D5E027F5DB}"/>
              </a:ext>
            </a:extLst>
          </p:cNvPr>
          <p:cNvSpPr>
            <a:spLocks noGrp="1"/>
          </p:cNvSpPr>
          <p:nvPr>
            <p:ph idx="1"/>
          </p:nvPr>
        </p:nvSpPr>
        <p:spPr>
          <a:xfrm>
            <a:off x="899886" y="1204686"/>
            <a:ext cx="9149967" cy="5043713"/>
          </a:xfrm>
        </p:spPr>
        <p:txBody>
          <a:bodyPr>
            <a:normAutofit fontScale="92500" lnSpcReduction="10000"/>
          </a:bodyPr>
          <a:lstStyle/>
          <a:p>
            <a:r>
              <a:rPr lang="en-US" dirty="0"/>
              <a:t>The use of Smart boards has widely increased these days. The applications that can be developed using these smart boards have been increasing day-by-day. </a:t>
            </a:r>
          </a:p>
          <a:p>
            <a:r>
              <a:rPr lang="en-US" dirty="0"/>
              <a:t>Smart billboards can also target motorists on the highway or pedestrians passing bus shelters.</a:t>
            </a:r>
          </a:p>
          <a:p>
            <a:r>
              <a:rPr lang="en-US" dirty="0"/>
              <a:t> Companies can attract the customers by doing advertisements. These smart bill boards will help them in attracting their customers and make their task easier. </a:t>
            </a:r>
          </a:p>
          <a:p>
            <a:r>
              <a:rPr lang="en-US" dirty="0"/>
              <a:t>In this we can upload the required data on the bill board simply by giving inputs through user interface. And we can check the lamps working status which is connected to bill board through the UI.</a:t>
            </a:r>
          </a:p>
          <a:p>
            <a:r>
              <a:rPr lang="en-US" dirty="0"/>
              <a:t>Through device we can select the mode of the display and according to the selected mode we can change the data on the display. the data can be entered through user interface which is created in Node Red. We can get the status of the lamps which are connected to the bill boards in the user interface. If any lamp fails we can send notifications to authorities.</a:t>
            </a:r>
          </a:p>
        </p:txBody>
      </p:sp>
    </p:spTree>
    <p:extLst>
      <p:ext uri="{BB962C8B-B14F-4D97-AF65-F5344CB8AC3E}">
        <p14:creationId xmlns:p14="http://schemas.microsoft.com/office/powerpoint/2010/main" val="3327591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55EB-96DD-479E-8E18-6511518322E6}"/>
              </a:ext>
            </a:extLst>
          </p:cNvPr>
          <p:cNvSpPr>
            <a:spLocks noGrp="1"/>
          </p:cNvSpPr>
          <p:nvPr>
            <p:ph type="title"/>
          </p:nvPr>
        </p:nvSpPr>
        <p:spPr/>
        <p:txBody>
          <a:bodyPr/>
          <a:lstStyle/>
          <a:p>
            <a:r>
              <a:rPr lang="en-US" sz="3400" dirty="0">
                <a:latin typeface="Arial Black" panose="020B0A04020102020204" pitchFamily="34" charset="0"/>
              </a:rPr>
              <a:t>Hardware components:</a:t>
            </a:r>
          </a:p>
        </p:txBody>
      </p:sp>
      <p:sp>
        <p:nvSpPr>
          <p:cNvPr id="3" name="Content Placeholder 2">
            <a:extLst>
              <a:ext uri="{FF2B5EF4-FFF2-40B4-BE49-F238E27FC236}">
                <a16:creationId xmlns:a16="http://schemas.microsoft.com/office/drawing/2014/main" id="{47B60942-14E8-4004-B97F-2D53619C9D72}"/>
              </a:ext>
            </a:extLst>
          </p:cNvPr>
          <p:cNvSpPr>
            <a:spLocks noGrp="1"/>
          </p:cNvSpPr>
          <p:nvPr>
            <p:ph idx="1"/>
          </p:nvPr>
        </p:nvSpPr>
        <p:spPr>
          <a:xfrm>
            <a:off x="202217" y="1152983"/>
            <a:ext cx="9193510" cy="5072742"/>
          </a:xfrm>
        </p:spPr>
        <p:txBody>
          <a:bodyPr>
            <a:normAutofit/>
          </a:bodyPr>
          <a:lstStyle/>
          <a:p>
            <a:pPr marL="0" indent="0">
              <a:buNone/>
            </a:pPr>
            <a:r>
              <a:rPr lang="en-US" sz="2800" dirty="0">
                <a:latin typeface="Arial" panose="020B0604020202020204" pitchFamily="34" charset="0"/>
                <a:cs typeface="Arial" panose="020B0604020202020204" pitchFamily="34" charset="0"/>
              </a:rPr>
              <a:t>1.NODEMCU:</a:t>
            </a:r>
          </a:p>
          <a:p>
            <a:r>
              <a:rPr lang="en-US" dirty="0"/>
              <a:t>NODEMCU is an open source LUA based firmware developed for ESP8266 WIFI chip. By exploring functionality with ESP8266 chip, NODEMCU firmware comes with ESP8266 Development board/kit i.e. NODEMCU Development board.</a:t>
            </a:r>
          </a:p>
          <a:p>
            <a:r>
              <a:rPr lang="en-US" dirty="0"/>
              <a:t>Since NODEMCU is open source platform, their hardware design is open for edit/modify/build.</a:t>
            </a:r>
          </a:p>
          <a:p>
            <a:r>
              <a:rPr lang="en-US" dirty="0"/>
              <a:t>NODEMCU Dev Kit/board consist of ESP8266 WIFI enabled chip. The </a:t>
            </a:r>
            <a:r>
              <a:rPr lang="en-US" b="1" dirty="0"/>
              <a:t>ESP8266</a:t>
            </a:r>
            <a:r>
              <a:rPr lang="en-US" dirty="0"/>
              <a:t> is a low-cost WIFI chip developed by ESPRESSIF Systems with TCP/IP protocol. </a:t>
            </a:r>
          </a:p>
          <a:p>
            <a:r>
              <a:rPr lang="en-US" dirty="0"/>
              <a:t>NODEMCU Dev Kit has </a:t>
            </a:r>
            <a:r>
              <a:rPr lang="en-US" b="1" dirty="0"/>
              <a:t>Arduino like</a:t>
            </a:r>
            <a:r>
              <a:rPr lang="en-US" dirty="0"/>
              <a:t> Analog (i.e. A0) and Digital (D0-D8) pins on its board.</a:t>
            </a:r>
          </a:p>
          <a:p>
            <a:r>
              <a:rPr lang="en-US" dirty="0"/>
              <a:t>It supports serial communication protocols i.e. UART, SPI, I2C etc. </a:t>
            </a:r>
          </a:p>
          <a:p>
            <a:endParaRPr lang="en-US" sz="2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4795F47-0E20-4EF4-ACBD-E0E7EF3FA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9233913" y="2489247"/>
            <a:ext cx="2677320" cy="23536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2681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64A4-6C83-4FD4-AEE3-C18ABD39BA75}"/>
              </a:ext>
            </a:extLst>
          </p:cNvPr>
          <p:cNvSpPr>
            <a:spLocks noGrp="1"/>
          </p:cNvSpPr>
          <p:nvPr>
            <p:ph type="title"/>
          </p:nvPr>
        </p:nvSpPr>
        <p:spPr/>
        <p:txBody>
          <a:bodyPr/>
          <a:lstStyle/>
          <a:p>
            <a:r>
              <a:rPr lang="en-US" sz="3400" dirty="0">
                <a:latin typeface="Arial Black" panose="020B0A04020102020204" pitchFamily="34" charset="0"/>
              </a:rPr>
              <a:t>2.Basic board</a:t>
            </a:r>
          </a:p>
        </p:txBody>
      </p:sp>
      <p:sp>
        <p:nvSpPr>
          <p:cNvPr id="3" name="Content Placeholder 2">
            <a:extLst>
              <a:ext uri="{FF2B5EF4-FFF2-40B4-BE49-F238E27FC236}">
                <a16:creationId xmlns:a16="http://schemas.microsoft.com/office/drawing/2014/main" id="{70E824A8-3C48-4E45-BD46-B5ABCCF1C2F1}"/>
              </a:ext>
            </a:extLst>
          </p:cNvPr>
          <p:cNvSpPr>
            <a:spLocks noGrp="1"/>
          </p:cNvSpPr>
          <p:nvPr>
            <p:ph idx="1"/>
          </p:nvPr>
        </p:nvSpPr>
        <p:spPr>
          <a:xfrm>
            <a:off x="645132" y="1320800"/>
            <a:ext cx="9404722" cy="4927599"/>
          </a:xfrm>
        </p:spPr>
        <p:txBody>
          <a:bodyPr/>
          <a:lstStyle/>
          <a:p>
            <a:pPr marL="0" indent="0">
              <a:buNone/>
            </a:pPr>
            <a:r>
              <a:rPr lang="en-US" sz="2800" dirty="0">
                <a:latin typeface="Arial" panose="020B0604020202020204" pitchFamily="34" charset="0"/>
                <a:cs typeface="Arial" panose="020B0604020202020204" pitchFamily="34" charset="0"/>
              </a:rPr>
              <a:t>a)Light Emitting Diode:</a:t>
            </a:r>
          </a:p>
          <a:p>
            <a:r>
              <a:rPr lang="en-US" dirty="0"/>
              <a:t>A </a:t>
            </a:r>
            <a:r>
              <a:rPr lang="en-US" b="1" dirty="0"/>
              <a:t>light-emitting diode</a:t>
            </a:r>
            <a:r>
              <a:rPr lang="en-US" dirty="0"/>
              <a:t> (</a:t>
            </a:r>
            <a:r>
              <a:rPr lang="en-US" b="1" dirty="0"/>
              <a:t>LED</a:t>
            </a:r>
            <a:r>
              <a:rPr lang="en-US" dirty="0"/>
              <a:t>) is semiconductor </a:t>
            </a:r>
            <a:r>
              <a:rPr lang="en-US" dirty="0" err="1"/>
              <a:t>lightsource</a:t>
            </a:r>
            <a:r>
              <a:rPr lang="en-US" dirty="0"/>
              <a:t> that emits light when current flows through it. </a:t>
            </a:r>
          </a:p>
          <a:p>
            <a:r>
              <a:rPr lang="en-US" dirty="0"/>
              <a:t>Electrons in the semiconductor recombine with electron holes, releasing energy in the form of photons. This effect </a:t>
            </a:r>
            <a:r>
              <a:rPr lang="en-US" dirty="0" err="1"/>
              <a:t>iscalled</a:t>
            </a:r>
            <a:r>
              <a:rPr lang="en-US" dirty="0"/>
              <a:t> electroluminescence. </a:t>
            </a:r>
          </a:p>
          <a:p>
            <a:r>
              <a:rPr lang="en-US" dirty="0"/>
              <a:t>The color of the light (corresponding to the energy of the photons) is determined by the energy required for electrons to cross the band gap of the semiconductor. White light is obtained by using multiple semiconductors or a layer of light-emitting phosphor on the semiconductor device. </a:t>
            </a:r>
          </a:p>
          <a:p>
            <a:r>
              <a:rPr lang="en-US" dirty="0"/>
              <a:t>Light-emitting diodes are used in applications as diverse aviation lighting, </a:t>
            </a:r>
            <a:r>
              <a:rPr lang="en-US" dirty="0" err="1"/>
              <a:t>automative</a:t>
            </a:r>
            <a:r>
              <a:rPr lang="en-US" dirty="0"/>
              <a:t> lightings advertising, traffic signals, camera flashes, lighted wallpaper and medical devices.</a:t>
            </a:r>
          </a:p>
          <a:p>
            <a:endParaRPr lang="en-US" dirty="0"/>
          </a:p>
        </p:txBody>
      </p:sp>
    </p:spTree>
    <p:extLst>
      <p:ext uri="{BB962C8B-B14F-4D97-AF65-F5344CB8AC3E}">
        <p14:creationId xmlns:p14="http://schemas.microsoft.com/office/powerpoint/2010/main" val="3959294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305B3-BCE4-4CEA-B879-136262332E5E}"/>
              </a:ext>
            </a:extLst>
          </p:cNvPr>
          <p:cNvSpPr>
            <a:spLocks noGrp="1"/>
          </p:cNvSpPr>
          <p:nvPr>
            <p:ph type="title"/>
          </p:nvPr>
        </p:nvSpPr>
        <p:spPr>
          <a:xfrm>
            <a:off x="645131" y="293061"/>
            <a:ext cx="9404723" cy="1400530"/>
          </a:xfrm>
        </p:spPr>
        <p:txBody>
          <a:bodyPr/>
          <a:lstStyle/>
          <a:p>
            <a:r>
              <a:rPr lang="en-US" sz="2800" dirty="0">
                <a:latin typeface="Arial" panose="020B0604020202020204" pitchFamily="34" charset="0"/>
                <a:cs typeface="Arial" panose="020B0604020202020204" pitchFamily="34" charset="0"/>
              </a:rPr>
              <a:t>b)Switch:</a:t>
            </a:r>
          </a:p>
        </p:txBody>
      </p:sp>
      <p:sp>
        <p:nvSpPr>
          <p:cNvPr id="5" name="Content Placeholder 4">
            <a:extLst>
              <a:ext uri="{FF2B5EF4-FFF2-40B4-BE49-F238E27FC236}">
                <a16:creationId xmlns:a16="http://schemas.microsoft.com/office/drawing/2014/main" id="{E0969223-7ED3-4034-AD68-E21B05D6F505}"/>
              </a:ext>
            </a:extLst>
          </p:cNvPr>
          <p:cNvSpPr>
            <a:spLocks noGrp="1"/>
          </p:cNvSpPr>
          <p:nvPr>
            <p:ph idx="1"/>
          </p:nvPr>
        </p:nvSpPr>
        <p:spPr>
          <a:xfrm>
            <a:off x="645132" y="1204686"/>
            <a:ext cx="9404722" cy="5043713"/>
          </a:xfrm>
        </p:spPr>
        <p:txBody>
          <a:bodyPr/>
          <a:lstStyle/>
          <a:p>
            <a:r>
              <a:rPr lang="en-US" dirty="0"/>
              <a:t> A </a:t>
            </a:r>
            <a:r>
              <a:rPr lang="en-US" b="1" dirty="0"/>
              <a:t>switch</a:t>
            </a:r>
            <a:r>
              <a:rPr lang="en-US" dirty="0"/>
              <a:t> is an electrical component that can "make" or "break" an electrical circuit, interrupting the current or diverting it from one conductor to another.</a:t>
            </a:r>
          </a:p>
          <a:p>
            <a:r>
              <a:rPr lang="en-US" dirty="0"/>
              <a:t> The mechanism of a switch removes or restores the conducting path in a circuit when it is operated. It may be operated manually, for example, a light switch or a keyboard button, may be operated by a moving object such as a door, or may be operated by some sensing element for pressure, temperature or flow. </a:t>
            </a:r>
          </a:p>
          <a:p>
            <a:r>
              <a:rPr lang="en-US" dirty="0"/>
              <a:t>A common use of switch is control of lighting, where multiple switches may be wired into one circuit to allow convenient control of light fixtures.</a:t>
            </a:r>
          </a:p>
          <a:p>
            <a:r>
              <a:rPr lang="en-US" dirty="0"/>
              <a:t>In this project we used switch as to ON/OFF the light. When switch is on the light will be ON and vice versa.</a:t>
            </a:r>
          </a:p>
        </p:txBody>
      </p:sp>
    </p:spTree>
    <p:extLst>
      <p:ext uri="{BB962C8B-B14F-4D97-AF65-F5344CB8AC3E}">
        <p14:creationId xmlns:p14="http://schemas.microsoft.com/office/powerpoint/2010/main" val="3969698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BDFE3-773D-4C04-9460-39AF59CAD8F3}"/>
              </a:ext>
            </a:extLst>
          </p:cNvPr>
          <p:cNvSpPr>
            <a:spLocks noGrp="1"/>
          </p:cNvSpPr>
          <p:nvPr>
            <p:ph type="title"/>
          </p:nvPr>
        </p:nvSpPr>
        <p:spPr>
          <a:xfrm>
            <a:off x="648930" y="619536"/>
            <a:ext cx="9252154" cy="1223983"/>
          </a:xfrm>
        </p:spPr>
        <p:txBody>
          <a:bodyPr>
            <a:normAutofit/>
          </a:bodyPr>
          <a:lstStyle/>
          <a:p>
            <a:r>
              <a:rPr lang="en-US" dirty="0">
                <a:latin typeface="Arial" panose="020B0604020202020204" pitchFamily="34" charset="0"/>
                <a:cs typeface="Arial" panose="020B0604020202020204" pitchFamily="34" charset="0"/>
              </a:rPr>
              <a:t>3.OLED Display:</a:t>
            </a:r>
          </a:p>
        </p:txBody>
      </p:sp>
      <p:sp>
        <p:nvSpPr>
          <p:cNvPr id="3" name="Content Placeholder 2">
            <a:extLst>
              <a:ext uri="{FF2B5EF4-FFF2-40B4-BE49-F238E27FC236}">
                <a16:creationId xmlns:a16="http://schemas.microsoft.com/office/drawing/2014/main" id="{34913C04-1D38-4600-9849-F846F62D3D8F}"/>
              </a:ext>
            </a:extLst>
          </p:cNvPr>
          <p:cNvSpPr>
            <a:spLocks noGrp="1"/>
          </p:cNvSpPr>
          <p:nvPr>
            <p:ph idx="1"/>
          </p:nvPr>
        </p:nvSpPr>
        <p:spPr>
          <a:xfrm>
            <a:off x="450168" y="2002972"/>
            <a:ext cx="7431089" cy="4245426"/>
          </a:xfrm>
        </p:spPr>
        <p:txBody>
          <a:bodyPr>
            <a:normAutofit/>
          </a:bodyPr>
          <a:lstStyle/>
          <a:p>
            <a:pPr>
              <a:lnSpc>
                <a:spcPct val="90000"/>
              </a:lnSpc>
            </a:pPr>
            <a:r>
              <a:rPr lang="en-US" dirty="0"/>
              <a:t>An </a:t>
            </a:r>
            <a:r>
              <a:rPr lang="en-US" b="1" dirty="0"/>
              <a:t>organic light-emitting diode</a:t>
            </a:r>
            <a:r>
              <a:rPr lang="en-US" dirty="0"/>
              <a:t> (</a:t>
            </a:r>
            <a:r>
              <a:rPr lang="en-US" b="1" dirty="0"/>
              <a:t>OLED</a:t>
            </a:r>
            <a:r>
              <a:rPr lang="en-US" dirty="0"/>
              <a:t>) is a  LED in which the emissive electroluminescent layer is a film of organic compound that emits light in response to an electric current. </a:t>
            </a:r>
          </a:p>
          <a:p>
            <a:pPr>
              <a:lnSpc>
                <a:spcPct val="90000"/>
              </a:lnSpc>
            </a:pPr>
            <a:r>
              <a:rPr lang="en-US" dirty="0"/>
              <a:t> Organic layer is situated between two electrodes; typically, at least one of these electrodes is transparent. OLEDs are used to create digital displays in devices such as television screens, computer monitors, portable systems such as smartphones and PDAs. </a:t>
            </a:r>
          </a:p>
          <a:p>
            <a:pPr>
              <a:lnSpc>
                <a:spcPct val="90000"/>
              </a:lnSpc>
            </a:pPr>
            <a:r>
              <a:rPr lang="en-US" dirty="0"/>
              <a:t>A major area of research is the development of white OLED devices for use in solid state lighting applications</a:t>
            </a:r>
          </a:p>
        </p:txBody>
      </p:sp>
      <p:pic>
        <p:nvPicPr>
          <p:cNvPr id="5" name="Picture 4">
            <a:extLst>
              <a:ext uri="{FF2B5EF4-FFF2-40B4-BE49-F238E27FC236}">
                <a16:creationId xmlns:a16="http://schemas.microsoft.com/office/drawing/2014/main" id="{D1AD7BA7-54EB-4536-A9A6-D84C68A6D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3769" y="2002972"/>
            <a:ext cx="3718746" cy="265197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957015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FD9D-22B4-42C1-B454-A401556F1727}"/>
              </a:ext>
            </a:extLst>
          </p:cNvPr>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4.IBM cloud and </a:t>
            </a:r>
            <a:r>
              <a:rPr lang="en-US" sz="2800" dirty="0" err="1">
                <a:latin typeface="Arial" panose="020B0604020202020204" pitchFamily="34" charset="0"/>
                <a:cs typeface="Arial" panose="020B0604020202020204" pitchFamily="34" charset="0"/>
              </a:rPr>
              <a:t>NodeRed</a:t>
            </a:r>
            <a:r>
              <a:rPr lang="en-US" sz="2800" dirty="0">
                <a:latin typeface="Arial" panose="020B0604020202020204" pitchFamily="34" charset="0"/>
                <a:cs typeface="Arial" panose="020B0604020202020204" pitchFamily="34" charset="0"/>
              </a:rPr>
              <a:t>:</a:t>
            </a:r>
          </a:p>
        </p:txBody>
      </p:sp>
      <p:sp>
        <p:nvSpPr>
          <p:cNvPr id="5" name="Content Placeholder 4">
            <a:extLst>
              <a:ext uri="{FF2B5EF4-FFF2-40B4-BE49-F238E27FC236}">
                <a16:creationId xmlns:a16="http://schemas.microsoft.com/office/drawing/2014/main" id="{11991BB8-254D-4CFE-8765-25E39CF0362D}"/>
              </a:ext>
            </a:extLst>
          </p:cNvPr>
          <p:cNvSpPr>
            <a:spLocks noGrp="1"/>
          </p:cNvSpPr>
          <p:nvPr>
            <p:ph idx="1"/>
          </p:nvPr>
        </p:nvSpPr>
        <p:spPr>
          <a:xfrm>
            <a:off x="863600" y="1320800"/>
            <a:ext cx="9186253" cy="4927599"/>
          </a:xfrm>
        </p:spPr>
        <p:txBody>
          <a:bodyPr>
            <a:normAutofit/>
          </a:bodyPr>
          <a:lstStyle/>
          <a:p>
            <a:r>
              <a:rPr lang="en-US" b="1" dirty="0"/>
              <a:t>IBM Cloud</a:t>
            </a:r>
            <a:r>
              <a:rPr lang="en-US" dirty="0"/>
              <a:t> is a suite of </a:t>
            </a:r>
            <a:r>
              <a:rPr lang="en-US" b="1" dirty="0"/>
              <a:t>cloud</a:t>
            </a:r>
            <a:r>
              <a:rPr lang="en-US" dirty="0"/>
              <a:t> computing services from </a:t>
            </a:r>
            <a:r>
              <a:rPr lang="en-US" b="1" dirty="0"/>
              <a:t>IBM</a:t>
            </a:r>
            <a:r>
              <a:rPr lang="en-US" dirty="0"/>
              <a:t> that offers both platform as a service (PaaS) and infrastructure as a service (IaaS). With </a:t>
            </a:r>
            <a:r>
              <a:rPr lang="en-US" b="1" dirty="0"/>
              <a:t>IBM Cloud</a:t>
            </a:r>
            <a:r>
              <a:rPr lang="en-US" dirty="0"/>
              <a:t> IaaS, organizations can deploy and access virtualized IT resources -- such as compute power, storage and networking -- over the internet.</a:t>
            </a:r>
            <a:endParaRPr lang="en-US" b="1" dirty="0"/>
          </a:p>
          <a:p>
            <a:r>
              <a:rPr lang="en-US" b="1" dirty="0"/>
              <a:t>Node</a:t>
            </a:r>
            <a:r>
              <a:rPr lang="en-US" dirty="0"/>
              <a:t>-</a:t>
            </a:r>
            <a:r>
              <a:rPr lang="en-US" b="1" dirty="0"/>
              <a:t>RED</a:t>
            </a:r>
            <a:r>
              <a:rPr lang="en-US" dirty="0"/>
              <a:t> is a programming tool for wiring together hardware devices, APIs and online services in new and interesting ways. It provides a browser-based editor that makes it easy to wire together flows using the wide range of </a:t>
            </a:r>
            <a:r>
              <a:rPr lang="en-US" b="1" dirty="0"/>
              <a:t>nodes</a:t>
            </a:r>
            <a:r>
              <a:rPr lang="en-US" dirty="0"/>
              <a:t> in the palette that </a:t>
            </a:r>
            <a:r>
              <a:rPr lang="en-US" b="1" dirty="0"/>
              <a:t>can</a:t>
            </a:r>
            <a:r>
              <a:rPr lang="en-US" dirty="0"/>
              <a:t> be deployed to its runtime in a single-click.</a:t>
            </a:r>
          </a:p>
          <a:p>
            <a:r>
              <a:rPr lang="en-US" dirty="0"/>
              <a:t>The network is responsible for the flow of data between the </a:t>
            </a:r>
            <a:r>
              <a:rPr lang="en-US" b="1" dirty="0"/>
              <a:t>nodes</a:t>
            </a:r>
            <a:r>
              <a:rPr lang="en-US" dirty="0"/>
              <a:t>. </a:t>
            </a:r>
            <a:r>
              <a:rPr lang="en-US" b="1" dirty="0"/>
              <a:t>Node</a:t>
            </a:r>
            <a:r>
              <a:rPr lang="en-US" dirty="0"/>
              <a:t>-</a:t>
            </a:r>
            <a:r>
              <a:rPr lang="en-US" b="1" dirty="0"/>
              <a:t>RED</a:t>
            </a:r>
            <a:r>
              <a:rPr lang="en-US" dirty="0"/>
              <a:t> is based on flow-based programming which describes an application's behavior as a network of black-boxes (</a:t>
            </a:r>
            <a:r>
              <a:rPr lang="en-US" b="1" dirty="0"/>
              <a:t>nodes</a:t>
            </a:r>
            <a:r>
              <a:rPr lang="en-US" dirty="0"/>
              <a:t>). ... This not only saves time but is a major help when designing or troubleshooting </a:t>
            </a:r>
            <a:r>
              <a:rPr lang="en-US" b="1" dirty="0"/>
              <a:t>IoT</a:t>
            </a:r>
            <a:r>
              <a:rPr lang="en-US" dirty="0"/>
              <a:t> and Industrial </a:t>
            </a:r>
            <a:r>
              <a:rPr lang="en-US" b="1" dirty="0" err="1"/>
              <a:t>IoT</a:t>
            </a:r>
            <a:r>
              <a:rPr lang="en-US" dirty="0" err="1"/>
              <a:t>Applications</a:t>
            </a:r>
            <a:r>
              <a:rPr lang="en-US" dirty="0"/>
              <a:t>.</a:t>
            </a:r>
          </a:p>
        </p:txBody>
      </p:sp>
    </p:spTree>
    <p:extLst>
      <p:ext uri="{BB962C8B-B14F-4D97-AF65-F5344CB8AC3E}">
        <p14:creationId xmlns:p14="http://schemas.microsoft.com/office/powerpoint/2010/main" val="36808032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850</TotalTime>
  <Words>355</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Century Gothic</vt:lpstr>
      <vt:lpstr>Wingdings 3</vt:lpstr>
      <vt:lpstr>Ion</vt:lpstr>
      <vt:lpstr>SMART BILLBOARDS USING IBM WATSON</vt:lpstr>
      <vt:lpstr>Contents:</vt:lpstr>
      <vt:lpstr>BILLBOARD:</vt:lpstr>
      <vt:lpstr>Description:</vt:lpstr>
      <vt:lpstr>Hardware components:</vt:lpstr>
      <vt:lpstr>2.Basic board</vt:lpstr>
      <vt:lpstr>b)Switch:</vt:lpstr>
      <vt:lpstr>3.OLED Display:</vt:lpstr>
      <vt:lpstr>4.IBM cloud and NodeRed:</vt:lpstr>
      <vt:lpstr>Block diagram:</vt:lpstr>
      <vt:lpstr>Advantages: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BILLBOARDS USING IBM WATSON</dc:title>
  <dc:creator>pooja cheekati</dc:creator>
  <cp:lastModifiedBy>pooja cheekati</cp:lastModifiedBy>
  <cp:revision>8</cp:revision>
  <dcterms:created xsi:type="dcterms:W3CDTF">2019-05-24T04:54:03Z</dcterms:created>
  <dcterms:modified xsi:type="dcterms:W3CDTF">2019-05-25T02:59:00Z</dcterms:modified>
</cp:coreProperties>
</file>