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114" d="100"/>
          <a:sy n="114" d="100"/>
        </p:scale>
        <p:origin x="72" y="3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AAD347D-5ACD-4C99-B74B-A9C85AD731AF}" type="datetimeFigureOut">
              <a:rPr lang="en-US" smtClean="0"/>
              <a:t>5/25/2019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02111984F56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07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38131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0194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9841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701018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0624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5501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037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70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5740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79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309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91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3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295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46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24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5/25/2019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0500445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cid:image001.jpg@01D5121C.82149970"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cid:image009.png@01D5121C.82149970"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cid:image003.jpg@01D5121D.205FD2C0"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cid:image005.jpg@01D5121C.82149970"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2512-D24A-4D36-A128-6999E2AE765F}"/>
              </a:ext>
            </a:extLst>
          </p:cNvPr>
          <p:cNvSpPr>
            <a:spLocks noGrp="1"/>
          </p:cNvSpPr>
          <p:nvPr>
            <p:ph type="ctrTitle"/>
          </p:nvPr>
        </p:nvSpPr>
        <p:spPr/>
        <p:txBody>
          <a:bodyPr/>
          <a:lstStyle/>
          <a:p>
            <a:r>
              <a:rPr lang="en-US" dirty="0"/>
              <a:t>River Water Quality Monitoring System</a:t>
            </a:r>
            <a:endParaRPr lang="hi-IN" dirty="0"/>
          </a:p>
        </p:txBody>
      </p:sp>
      <p:sp>
        <p:nvSpPr>
          <p:cNvPr id="3" name="Subtitle 2">
            <a:extLst>
              <a:ext uri="{FF2B5EF4-FFF2-40B4-BE49-F238E27FC236}">
                <a16:creationId xmlns:a16="http://schemas.microsoft.com/office/drawing/2014/main" id="{677A77B8-14D3-4DEB-9B35-EACC989B62B3}"/>
              </a:ext>
            </a:extLst>
          </p:cNvPr>
          <p:cNvSpPr>
            <a:spLocks noGrp="1"/>
          </p:cNvSpPr>
          <p:nvPr>
            <p:ph type="subTitle" idx="1"/>
          </p:nvPr>
        </p:nvSpPr>
        <p:spPr/>
        <p:txBody>
          <a:bodyPr/>
          <a:lstStyle/>
          <a:p>
            <a:r>
              <a:rPr lang="en-US" dirty="0"/>
              <a:t>Bhasskar</a:t>
            </a:r>
          </a:p>
          <a:p>
            <a:r>
              <a:rPr lang="en-US" dirty="0"/>
              <a:t>Roshan</a:t>
            </a:r>
            <a:endParaRPr lang="hi-IN" dirty="0"/>
          </a:p>
        </p:txBody>
      </p:sp>
    </p:spTree>
    <p:extLst>
      <p:ext uri="{BB962C8B-B14F-4D97-AF65-F5344CB8AC3E}">
        <p14:creationId xmlns:p14="http://schemas.microsoft.com/office/powerpoint/2010/main" val="370892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D45C-D68B-43B5-8D8F-81EB529818BB}"/>
              </a:ext>
            </a:extLst>
          </p:cNvPr>
          <p:cNvSpPr>
            <a:spLocks noGrp="1"/>
          </p:cNvSpPr>
          <p:nvPr>
            <p:ph type="title"/>
          </p:nvPr>
        </p:nvSpPr>
        <p:spPr/>
        <p:txBody>
          <a:bodyPr/>
          <a:lstStyle/>
          <a:p>
            <a:r>
              <a:rPr lang="en-US" dirty="0"/>
              <a:t>Arduino IDE</a:t>
            </a:r>
            <a:endParaRPr lang="hi-IN" dirty="0"/>
          </a:p>
        </p:txBody>
      </p:sp>
      <p:sp>
        <p:nvSpPr>
          <p:cNvPr id="3" name="Content Placeholder 2">
            <a:extLst>
              <a:ext uri="{FF2B5EF4-FFF2-40B4-BE49-F238E27FC236}">
                <a16:creationId xmlns:a16="http://schemas.microsoft.com/office/drawing/2014/main" id="{24C516B1-9C4E-4D24-975A-776173F588D3}"/>
              </a:ext>
            </a:extLst>
          </p:cNvPr>
          <p:cNvSpPr>
            <a:spLocks noGrp="1"/>
          </p:cNvSpPr>
          <p:nvPr>
            <p:ph idx="1"/>
          </p:nvPr>
        </p:nvSpPr>
        <p:spPr/>
        <p:txBody>
          <a:bodyPr/>
          <a:lstStyle/>
          <a:p>
            <a:r>
              <a:rPr lang="en-IN" dirty="0"/>
              <a:t>The Arduino integrated development environment (IDE) is a cross-platform application (for Windows, macOS, Linux) that is written in the programming language Java. It is used to write and upload programs to Arduino compatible boards, but also, with the help of 3rd party cores, other vendor development boards.</a:t>
            </a:r>
            <a:endParaRPr lang="hi-IN" dirty="0"/>
          </a:p>
        </p:txBody>
      </p:sp>
      <p:pic>
        <p:nvPicPr>
          <p:cNvPr id="4" name="Picture 3" descr="Screenshot of Arduino IDE showing Blink program">
            <a:extLst>
              <a:ext uri="{FF2B5EF4-FFF2-40B4-BE49-F238E27FC236}">
                <a16:creationId xmlns:a16="http://schemas.microsoft.com/office/drawing/2014/main" id="{53BF8502-60A4-46AD-9A80-D28816D2D50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0849" y="3940058"/>
            <a:ext cx="5218430" cy="2455199"/>
          </a:xfrm>
          <a:prstGeom prst="rect">
            <a:avLst/>
          </a:prstGeom>
          <a:noFill/>
          <a:ln>
            <a:noFill/>
          </a:ln>
        </p:spPr>
      </p:pic>
    </p:spTree>
    <p:extLst>
      <p:ext uri="{BB962C8B-B14F-4D97-AF65-F5344CB8AC3E}">
        <p14:creationId xmlns:p14="http://schemas.microsoft.com/office/powerpoint/2010/main" val="252154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500C-6582-457E-8E3D-975D7DE0F79E}"/>
              </a:ext>
            </a:extLst>
          </p:cNvPr>
          <p:cNvSpPr>
            <a:spLocks noGrp="1"/>
          </p:cNvSpPr>
          <p:nvPr>
            <p:ph type="title"/>
          </p:nvPr>
        </p:nvSpPr>
        <p:spPr/>
        <p:txBody>
          <a:bodyPr/>
          <a:lstStyle/>
          <a:p>
            <a:r>
              <a:rPr lang="en-US" dirty="0"/>
              <a:t>Connections</a:t>
            </a:r>
            <a:endParaRPr lang="hi-IN" dirty="0"/>
          </a:p>
        </p:txBody>
      </p:sp>
      <p:sp>
        <p:nvSpPr>
          <p:cNvPr id="3" name="Content Placeholder 2">
            <a:extLst>
              <a:ext uri="{FF2B5EF4-FFF2-40B4-BE49-F238E27FC236}">
                <a16:creationId xmlns:a16="http://schemas.microsoft.com/office/drawing/2014/main" id="{E8DCC8CF-AB79-47C6-82AF-F843AC602ADF}"/>
              </a:ext>
            </a:extLst>
          </p:cNvPr>
          <p:cNvSpPr>
            <a:spLocks noGrp="1"/>
          </p:cNvSpPr>
          <p:nvPr>
            <p:ph idx="1"/>
          </p:nvPr>
        </p:nvSpPr>
        <p:spPr/>
        <p:txBody>
          <a:bodyPr>
            <a:normAutofit lnSpcReduction="10000"/>
          </a:bodyPr>
          <a:lstStyle/>
          <a:p>
            <a:r>
              <a:rPr lang="en-IN" dirty="0"/>
              <a:t>The connections are made accordingly from NodeMCU to temperature sensor, turbidity sensor, GSM module, basic board.</a:t>
            </a:r>
            <a:endParaRPr lang="en-US" sz="1600" dirty="0"/>
          </a:p>
          <a:p>
            <a:pPr lvl="1"/>
            <a:r>
              <a:rPr lang="en-IN" dirty="0"/>
              <a:t>NodeMCU to basic shield –   Connect VCC to 3.3V, ground to ground and DHT 11 pin to D2</a:t>
            </a:r>
            <a:endParaRPr lang="en-US" sz="1400" dirty="0"/>
          </a:p>
          <a:p>
            <a:pPr lvl="1"/>
            <a:r>
              <a:rPr lang="en-IN" dirty="0"/>
              <a:t>NodeMCU to turbidity board –    Connect VCC to V(in), ground-ground, A0-A0</a:t>
            </a:r>
            <a:endParaRPr lang="en-US" sz="1400" dirty="0"/>
          </a:p>
          <a:p>
            <a:pPr lvl="1"/>
            <a:r>
              <a:rPr lang="en-IN" dirty="0"/>
              <a:t>GSM module to NodeMCU -    Connect ground-ground, Tx- D7, Rx-D8.</a:t>
            </a:r>
            <a:endParaRPr lang="en-US" sz="1400" dirty="0"/>
          </a:p>
          <a:p>
            <a:pPr lvl="1"/>
            <a:r>
              <a:rPr lang="en-IN" dirty="0"/>
              <a:t>Turbidity sensor to its board-   The three pins are arranged in a way as of the thermistor output is connected to ground, the photodiode output is connected to TIN and the last of all the phototransistor input is connected to VCC.</a:t>
            </a:r>
            <a:endParaRPr lang="en-US" sz="1400" dirty="0"/>
          </a:p>
          <a:p>
            <a:endParaRPr lang="hi-IN" dirty="0"/>
          </a:p>
        </p:txBody>
      </p:sp>
    </p:spTree>
    <p:extLst>
      <p:ext uri="{BB962C8B-B14F-4D97-AF65-F5344CB8AC3E}">
        <p14:creationId xmlns:p14="http://schemas.microsoft.com/office/powerpoint/2010/main" val="27321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29D3-0EFE-4ABF-A884-65D656BBF61B}"/>
              </a:ext>
            </a:extLst>
          </p:cNvPr>
          <p:cNvSpPr>
            <a:spLocks noGrp="1"/>
          </p:cNvSpPr>
          <p:nvPr>
            <p:ph type="title"/>
          </p:nvPr>
        </p:nvSpPr>
        <p:spPr>
          <a:xfrm>
            <a:off x="723932" y="2728735"/>
            <a:ext cx="9404723" cy="1400530"/>
          </a:xfrm>
        </p:spPr>
        <p:txBody>
          <a:bodyPr/>
          <a:lstStyle/>
          <a:p>
            <a:pPr algn="ctr"/>
            <a:r>
              <a:rPr lang="en-US" dirty="0"/>
              <a:t>Thank You</a:t>
            </a:r>
            <a:endParaRPr lang="hi-IN" dirty="0"/>
          </a:p>
        </p:txBody>
      </p:sp>
    </p:spTree>
    <p:extLst>
      <p:ext uri="{BB962C8B-B14F-4D97-AF65-F5344CB8AC3E}">
        <p14:creationId xmlns:p14="http://schemas.microsoft.com/office/powerpoint/2010/main" val="385263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9C3D-A901-4E5A-A50E-385486655648}"/>
              </a:ext>
            </a:extLst>
          </p:cNvPr>
          <p:cNvSpPr>
            <a:spLocks noGrp="1"/>
          </p:cNvSpPr>
          <p:nvPr>
            <p:ph type="title"/>
          </p:nvPr>
        </p:nvSpPr>
        <p:spPr/>
        <p:txBody>
          <a:bodyPr/>
          <a:lstStyle/>
          <a:p>
            <a:r>
              <a:rPr lang="en-US" dirty="0"/>
              <a:t>Abstract</a:t>
            </a:r>
            <a:endParaRPr lang="hi-IN" dirty="0"/>
          </a:p>
        </p:txBody>
      </p:sp>
      <p:sp>
        <p:nvSpPr>
          <p:cNvPr id="3" name="Content Placeholder 2">
            <a:extLst>
              <a:ext uri="{FF2B5EF4-FFF2-40B4-BE49-F238E27FC236}">
                <a16:creationId xmlns:a16="http://schemas.microsoft.com/office/drawing/2014/main" id="{77C16937-CCC0-4260-B381-BAE9C5EF0084}"/>
              </a:ext>
            </a:extLst>
          </p:cNvPr>
          <p:cNvSpPr>
            <a:spLocks noGrp="1"/>
          </p:cNvSpPr>
          <p:nvPr>
            <p:ph idx="1"/>
          </p:nvPr>
        </p:nvSpPr>
        <p:spPr/>
        <p:txBody>
          <a:bodyPr>
            <a:normAutofit/>
          </a:bodyPr>
          <a:lstStyle/>
          <a:p>
            <a:r>
              <a:rPr lang="en-US" dirty="0"/>
              <a:t>The degradation of water resources has become a common problem.</a:t>
            </a:r>
          </a:p>
          <a:p>
            <a:r>
              <a:rPr lang="en-US" dirty="0"/>
              <a:t>The Convention Methods of water quality monitoring I laborious.</a:t>
            </a:r>
          </a:p>
          <a:p>
            <a:r>
              <a:rPr lang="en-US" dirty="0"/>
              <a:t>IoT makes this easier by enabling remote monitoring of resources and real-time access to data</a:t>
            </a:r>
          </a:p>
          <a:p>
            <a:r>
              <a:rPr lang="en-US" dirty="0"/>
              <a:t>MQTT protocol ensures simultaneous flow of data between sensors and servers</a:t>
            </a:r>
          </a:p>
        </p:txBody>
      </p:sp>
    </p:spTree>
    <p:extLst>
      <p:ext uri="{BB962C8B-B14F-4D97-AF65-F5344CB8AC3E}">
        <p14:creationId xmlns:p14="http://schemas.microsoft.com/office/powerpoint/2010/main" val="327007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527B-89AE-49FD-9296-8276D7F22F66}"/>
              </a:ext>
            </a:extLst>
          </p:cNvPr>
          <p:cNvSpPr>
            <a:spLocks noGrp="1"/>
          </p:cNvSpPr>
          <p:nvPr>
            <p:ph type="title"/>
          </p:nvPr>
        </p:nvSpPr>
        <p:spPr/>
        <p:txBody>
          <a:bodyPr/>
          <a:lstStyle/>
          <a:p>
            <a:r>
              <a:rPr lang="en-US" dirty="0"/>
              <a:t>Problem Statement</a:t>
            </a:r>
            <a:endParaRPr lang="hi-IN" dirty="0"/>
          </a:p>
        </p:txBody>
      </p:sp>
      <p:sp>
        <p:nvSpPr>
          <p:cNvPr id="3" name="Content Placeholder 2">
            <a:extLst>
              <a:ext uri="{FF2B5EF4-FFF2-40B4-BE49-F238E27FC236}">
                <a16:creationId xmlns:a16="http://schemas.microsoft.com/office/drawing/2014/main" id="{4C71A0F9-8B8F-40C8-9A24-CC61AA84EA72}"/>
              </a:ext>
            </a:extLst>
          </p:cNvPr>
          <p:cNvSpPr>
            <a:spLocks noGrp="1"/>
          </p:cNvSpPr>
          <p:nvPr>
            <p:ph idx="1"/>
          </p:nvPr>
        </p:nvSpPr>
        <p:spPr/>
        <p:txBody>
          <a:bodyPr/>
          <a:lstStyle/>
          <a:p>
            <a:r>
              <a:rPr lang="en-IN" dirty="0"/>
              <a:t>In this project we intend to present the design and development of a low cost system for real monitoring of water quality in an IoT environment. The system consists of several sensors which are used for measuring physical and chemical parameters of water.</a:t>
            </a:r>
            <a:endParaRPr lang="en-US" b="1" dirty="0"/>
          </a:p>
          <a:p>
            <a:endParaRPr lang="hi-IN" dirty="0"/>
          </a:p>
        </p:txBody>
      </p:sp>
    </p:spTree>
    <p:extLst>
      <p:ext uri="{BB962C8B-B14F-4D97-AF65-F5344CB8AC3E}">
        <p14:creationId xmlns:p14="http://schemas.microsoft.com/office/powerpoint/2010/main" val="375883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76A8-C279-4A3D-BBEB-B9DCAF01445C}"/>
              </a:ext>
            </a:extLst>
          </p:cNvPr>
          <p:cNvSpPr>
            <a:spLocks noGrp="1"/>
          </p:cNvSpPr>
          <p:nvPr>
            <p:ph type="title"/>
          </p:nvPr>
        </p:nvSpPr>
        <p:spPr/>
        <p:txBody>
          <a:bodyPr/>
          <a:lstStyle/>
          <a:p>
            <a:r>
              <a:rPr lang="en-US" dirty="0"/>
              <a:t>USP</a:t>
            </a:r>
            <a:endParaRPr lang="hi-IN" dirty="0"/>
          </a:p>
        </p:txBody>
      </p:sp>
      <p:sp>
        <p:nvSpPr>
          <p:cNvPr id="3" name="Content Placeholder 2">
            <a:extLst>
              <a:ext uri="{FF2B5EF4-FFF2-40B4-BE49-F238E27FC236}">
                <a16:creationId xmlns:a16="http://schemas.microsoft.com/office/drawing/2014/main" id="{3B3C6DDD-2836-46CF-ADE6-83A97D105939}"/>
              </a:ext>
            </a:extLst>
          </p:cNvPr>
          <p:cNvSpPr>
            <a:spLocks noGrp="1"/>
          </p:cNvSpPr>
          <p:nvPr>
            <p:ph idx="1"/>
          </p:nvPr>
        </p:nvSpPr>
        <p:spPr/>
        <p:txBody>
          <a:bodyPr/>
          <a:lstStyle/>
          <a:p>
            <a:r>
              <a:rPr lang="en-IN" dirty="0"/>
              <a:t> Working with IBM Watson cloud services</a:t>
            </a:r>
            <a:endParaRPr lang="en-US" dirty="0"/>
          </a:p>
          <a:p>
            <a:pPr lvl="0"/>
            <a:r>
              <a:rPr lang="en-IN" dirty="0"/>
              <a:t>Accessing Sensor data from anywhere in the world.</a:t>
            </a:r>
            <a:endParaRPr lang="en-US" dirty="0"/>
          </a:p>
          <a:p>
            <a:pPr lvl="0"/>
            <a:r>
              <a:rPr lang="en-IN" dirty="0"/>
              <a:t>Notifications and SMS are triggered based on sensor values automatically.</a:t>
            </a:r>
            <a:endParaRPr lang="en-US" dirty="0"/>
          </a:p>
          <a:p>
            <a:pPr lvl="0"/>
            <a:r>
              <a:rPr lang="en-IN" dirty="0"/>
              <a:t>Reduces Manual effort involved in monitoring river water quality.</a:t>
            </a:r>
            <a:endParaRPr lang="en-US" dirty="0"/>
          </a:p>
          <a:p>
            <a:pPr lvl="0"/>
            <a:r>
              <a:rPr lang="en-IN" dirty="0"/>
              <a:t>Constant Visualization of sensor data by the cloud.</a:t>
            </a:r>
            <a:endParaRPr lang="en-US" dirty="0"/>
          </a:p>
          <a:p>
            <a:r>
              <a:rPr lang="en-IN" dirty="0"/>
              <a:t>It can be used even in remote areas where manual presence is impossible</a:t>
            </a:r>
            <a:endParaRPr lang="hi-IN" dirty="0"/>
          </a:p>
        </p:txBody>
      </p:sp>
    </p:spTree>
    <p:extLst>
      <p:ext uri="{BB962C8B-B14F-4D97-AF65-F5344CB8AC3E}">
        <p14:creationId xmlns:p14="http://schemas.microsoft.com/office/powerpoint/2010/main" val="213056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D2ED-29FF-4E3B-BCD1-6C8020638086}"/>
              </a:ext>
            </a:extLst>
          </p:cNvPr>
          <p:cNvSpPr>
            <a:spLocks noGrp="1"/>
          </p:cNvSpPr>
          <p:nvPr>
            <p:ph type="title"/>
          </p:nvPr>
        </p:nvSpPr>
        <p:spPr/>
        <p:txBody>
          <a:bodyPr/>
          <a:lstStyle/>
          <a:p>
            <a:r>
              <a:rPr lang="en-US" dirty="0"/>
              <a:t>Requirements	</a:t>
            </a:r>
            <a:endParaRPr lang="hi-IN" dirty="0"/>
          </a:p>
        </p:txBody>
      </p:sp>
      <p:sp>
        <p:nvSpPr>
          <p:cNvPr id="3" name="Content Placeholder 2">
            <a:extLst>
              <a:ext uri="{FF2B5EF4-FFF2-40B4-BE49-F238E27FC236}">
                <a16:creationId xmlns:a16="http://schemas.microsoft.com/office/drawing/2014/main" id="{34E1093F-E353-4A50-A04F-F429EB9AAF32}"/>
              </a:ext>
            </a:extLst>
          </p:cNvPr>
          <p:cNvSpPr>
            <a:spLocks noGrp="1"/>
          </p:cNvSpPr>
          <p:nvPr>
            <p:ph idx="1"/>
          </p:nvPr>
        </p:nvSpPr>
        <p:spPr/>
        <p:txBody>
          <a:bodyPr>
            <a:normAutofit fontScale="92500" lnSpcReduction="10000"/>
          </a:bodyPr>
          <a:lstStyle/>
          <a:p>
            <a:r>
              <a:rPr lang="en-US" dirty="0"/>
              <a:t>Hardware</a:t>
            </a:r>
          </a:p>
          <a:p>
            <a:pPr lvl="1"/>
            <a:r>
              <a:rPr lang="en-US" dirty="0"/>
              <a:t>NodeMCU</a:t>
            </a:r>
          </a:p>
          <a:p>
            <a:pPr lvl="1"/>
            <a:r>
              <a:rPr lang="en-US" dirty="0"/>
              <a:t>Turbidity Sensor</a:t>
            </a:r>
          </a:p>
          <a:p>
            <a:pPr lvl="1"/>
            <a:r>
              <a:rPr lang="en-US" dirty="0"/>
              <a:t>Temperature Sensor</a:t>
            </a:r>
          </a:p>
          <a:p>
            <a:pPr lvl="1"/>
            <a:r>
              <a:rPr lang="en-US" dirty="0"/>
              <a:t>GSM Module</a:t>
            </a:r>
          </a:p>
          <a:p>
            <a:pPr lvl="1"/>
            <a:endParaRPr lang="en-US" dirty="0"/>
          </a:p>
          <a:p>
            <a:r>
              <a:rPr lang="en-US" dirty="0"/>
              <a:t>Software</a:t>
            </a:r>
          </a:p>
          <a:p>
            <a:pPr lvl="1"/>
            <a:r>
              <a:rPr lang="en-US" dirty="0"/>
              <a:t>Arduino IDE</a:t>
            </a:r>
          </a:p>
        </p:txBody>
      </p:sp>
    </p:spTree>
    <p:extLst>
      <p:ext uri="{BB962C8B-B14F-4D97-AF65-F5344CB8AC3E}">
        <p14:creationId xmlns:p14="http://schemas.microsoft.com/office/powerpoint/2010/main" val="399221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CC63-AE36-469D-96EE-F58D9268A696}"/>
              </a:ext>
            </a:extLst>
          </p:cNvPr>
          <p:cNvSpPr>
            <a:spLocks noGrp="1"/>
          </p:cNvSpPr>
          <p:nvPr>
            <p:ph type="title"/>
          </p:nvPr>
        </p:nvSpPr>
        <p:spPr/>
        <p:txBody>
          <a:bodyPr>
            <a:normAutofit fontScale="90000"/>
          </a:bodyPr>
          <a:lstStyle/>
          <a:p>
            <a:r>
              <a:rPr lang="en-US" dirty="0"/>
              <a:t>Components Description</a:t>
            </a:r>
            <a:br>
              <a:rPr lang="en-US" dirty="0"/>
            </a:br>
            <a:r>
              <a:rPr lang="en-US" dirty="0"/>
              <a:t>NodeMCU</a:t>
            </a:r>
            <a:endParaRPr lang="hi-IN" dirty="0"/>
          </a:p>
        </p:txBody>
      </p:sp>
      <p:sp>
        <p:nvSpPr>
          <p:cNvPr id="3" name="Content Placeholder 2">
            <a:extLst>
              <a:ext uri="{FF2B5EF4-FFF2-40B4-BE49-F238E27FC236}">
                <a16:creationId xmlns:a16="http://schemas.microsoft.com/office/drawing/2014/main" id="{14621FB2-B913-4AC6-9F62-A005711D850C}"/>
              </a:ext>
            </a:extLst>
          </p:cNvPr>
          <p:cNvSpPr>
            <a:spLocks noGrp="1"/>
          </p:cNvSpPr>
          <p:nvPr>
            <p:ph idx="1"/>
          </p:nvPr>
        </p:nvSpPr>
        <p:spPr/>
        <p:txBody>
          <a:bodyPr/>
          <a:lstStyle/>
          <a:p>
            <a:r>
              <a:rPr lang="en-IN" sz="2000" dirty="0"/>
              <a:t>NodeMCU is an open source IoT platform. It includes firmware which runs on the ESP8266 Wi-Fi SoC from Espressif Systems, and hardware which is based on the ESP-12 module. The term "NodeMCU" by default refers to the firmware rather than the development kits. The firmware uses the Lua scripting language. It is based on the </a:t>
            </a:r>
            <a:r>
              <a:rPr lang="en-IN" sz="2000" dirty="0" err="1"/>
              <a:t>eLua</a:t>
            </a:r>
            <a:r>
              <a:rPr lang="en-IN" sz="2000" dirty="0"/>
              <a:t> project, and built on the Espressif Non-OS SDK for ESP8266. It uses many open source projects, such as </a:t>
            </a:r>
            <a:r>
              <a:rPr lang="en-IN" sz="2000" dirty="0" err="1"/>
              <a:t>lua-cjson</a:t>
            </a:r>
            <a:r>
              <a:rPr lang="en-IN" sz="2000" dirty="0"/>
              <a:t> and SPIFFS.</a:t>
            </a:r>
            <a:endParaRPr lang="en-US" sz="2000" dirty="0"/>
          </a:p>
          <a:p>
            <a:endParaRPr lang="hi-IN" dirty="0"/>
          </a:p>
        </p:txBody>
      </p:sp>
      <p:pic>
        <p:nvPicPr>
          <p:cNvPr id="4" name="Picture 3" descr="cid:image001.jpg@01D5121C.82149970">
            <a:extLst>
              <a:ext uri="{FF2B5EF4-FFF2-40B4-BE49-F238E27FC236}">
                <a16:creationId xmlns:a16="http://schemas.microsoft.com/office/drawing/2014/main" id="{A0EE7945-37DB-4C2E-B0E3-C23443DD86D1}"/>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160896" y="4306579"/>
            <a:ext cx="3241465" cy="1788521"/>
          </a:xfrm>
          <a:prstGeom prst="rect">
            <a:avLst/>
          </a:prstGeom>
          <a:noFill/>
          <a:ln>
            <a:noFill/>
          </a:ln>
        </p:spPr>
      </p:pic>
    </p:spTree>
    <p:extLst>
      <p:ext uri="{BB962C8B-B14F-4D97-AF65-F5344CB8AC3E}">
        <p14:creationId xmlns:p14="http://schemas.microsoft.com/office/powerpoint/2010/main" val="313851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4B86-E97F-430A-BEC3-9FB828B1E49D}"/>
              </a:ext>
            </a:extLst>
          </p:cNvPr>
          <p:cNvSpPr>
            <a:spLocks noGrp="1"/>
          </p:cNvSpPr>
          <p:nvPr>
            <p:ph type="title"/>
          </p:nvPr>
        </p:nvSpPr>
        <p:spPr/>
        <p:txBody>
          <a:bodyPr/>
          <a:lstStyle/>
          <a:p>
            <a:r>
              <a:rPr lang="en-US" dirty="0"/>
              <a:t>Turbidity Sensor</a:t>
            </a:r>
            <a:endParaRPr lang="hi-IN" dirty="0"/>
          </a:p>
        </p:txBody>
      </p:sp>
      <p:sp>
        <p:nvSpPr>
          <p:cNvPr id="3" name="Content Placeholder 2">
            <a:extLst>
              <a:ext uri="{FF2B5EF4-FFF2-40B4-BE49-F238E27FC236}">
                <a16:creationId xmlns:a16="http://schemas.microsoft.com/office/drawing/2014/main" id="{C208C48E-AFDA-44D9-B6B7-C9071EBFE5CB}"/>
              </a:ext>
            </a:extLst>
          </p:cNvPr>
          <p:cNvSpPr>
            <a:spLocks noGrp="1"/>
          </p:cNvSpPr>
          <p:nvPr>
            <p:ph idx="1"/>
          </p:nvPr>
        </p:nvSpPr>
        <p:spPr/>
        <p:txBody>
          <a:bodyPr/>
          <a:lstStyle/>
          <a:p>
            <a:r>
              <a:rPr lang="en-IN" sz="1600" dirty="0"/>
              <a:t>When viewed from front, the turbidity sensor appears like an Android bot. Two horn like structure, a top to bottom mono material body. A black coloured cap is placed at the bottom of the sensor. Thick alloyed contact legs provide means for various connectors to hold to the sensor. A white plastic slab protects the legs from damage and act as a fixture for good clamping of the sensor. The plastic used to make outer structure can survive high temperature variations as well as mechanical abrasions.</a:t>
            </a:r>
            <a:endParaRPr lang="en-US" sz="1600" dirty="0"/>
          </a:p>
          <a:p>
            <a:endParaRPr lang="hi-IN" dirty="0"/>
          </a:p>
        </p:txBody>
      </p:sp>
      <p:pic>
        <p:nvPicPr>
          <p:cNvPr id="4" name="Picture 3" descr="cid:image009.png@01D5121C.82149970">
            <a:extLst>
              <a:ext uri="{FF2B5EF4-FFF2-40B4-BE49-F238E27FC236}">
                <a16:creationId xmlns:a16="http://schemas.microsoft.com/office/drawing/2014/main" id="{3254A9DA-F96C-487F-B807-324C01E6EC6D}"/>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454085" y="3594655"/>
            <a:ext cx="3079061" cy="2552146"/>
          </a:xfrm>
          <a:prstGeom prst="rect">
            <a:avLst/>
          </a:prstGeom>
          <a:noFill/>
          <a:ln>
            <a:noFill/>
          </a:ln>
        </p:spPr>
      </p:pic>
    </p:spTree>
    <p:extLst>
      <p:ext uri="{BB962C8B-B14F-4D97-AF65-F5344CB8AC3E}">
        <p14:creationId xmlns:p14="http://schemas.microsoft.com/office/powerpoint/2010/main" val="390223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391C-12D0-4AEB-A37F-25A55AF9F3E0}"/>
              </a:ext>
            </a:extLst>
          </p:cNvPr>
          <p:cNvSpPr>
            <a:spLocks noGrp="1"/>
          </p:cNvSpPr>
          <p:nvPr>
            <p:ph type="title"/>
          </p:nvPr>
        </p:nvSpPr>
        <p:spPr/>
        <p:txBody>
          <a:bodyPr/>
          <a:lstStyle/>
          <a:p>
            <a:r>
              <a:rPr lang="en-US" dirty="0"/>
              <a:t>Temperature Sensor</a:t>
            </a:r>
            <a:endParaRPr lang="hi-IN" dirty="0"/>
          </a:p>
        </p:txBody>
      </p:sp>
      <p:sp>
        <p:nvSpPr>
          <p:cNvPr id="3" name="Content Placeholder 2">
            <a:extLst>
              <a:ext uri="{FF2B5EF4-FFF2-40B4-BE49-F238E27FC236}">
                <a16:creationId xmlns:a16="http://schemas.microsoft.com/office/drawing/2014/main" id="{93BAB28C-D2DD-4591-8626-143D420B683A}"/>
              </a:ext>
            </a:extLst>
          </p:cNvPr>
          <p:cNvSpPr>
            <a:spLocks noGrp="1"/>
          </p:cNvSpPr>
          <p:nvPr>
            <p:ph idx="1"/>
          </p:nvPr>
        </p:nvSpPr>
        <p:spPr/>
        <p:txBody>
          <a:bodyPr/>
          <a:lstStyle/>
          <a:p>
            <a:r>
              <a:rPr lang="en-IN" dirty="0"/>
              <a:t>A temperature sensor is exactly what it sounds like – a sensor used to measure ambient temperature. It is a DHT sensor which is integrated with NodeMCU or Arduino Uno R3, and use the Arduino IDE's serial monitor to display the temperature.</a:t>
            </a:r>
            <a:endParaRPr lang="en-US" dirty="0"/>
          </a:p>
          <a:p>
            <a:endParaRPr lang="hi-IN" dirty="0"/>
          </a:p>
        </p:txBody>
      </p:sp>
      <p:pic>
        <p:nvPicPr>
          <p:cNvPr id="4" name="Picture 3" descr="cid:image003.jpg@01D5121D.205FD2C0">
            <a:extLst>
              <a:ext uri="{FF2B5EF4-FFF2-40B4-BE49-F238E27FC236}">
                <a16:creationId xmlns:a16="http://schemas.microsoft.com/office/drawing/2014/main" id="{0AD36E8A-D79C-4D5D-AA54-7745FA0D58DB}"/>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025803" y="3671962"/>
            <a:ext cx="3276600" cy="2460517"/>
          </a:xfrm>
          <a:prstGeom prst="rect">
            <a:avLst/>
          </a:prstGeom>
          <a:noFill/>
          <a:ln>
            <a:noFill/>
          </a:ln>
        </p:spPr>
      </p:pic>
    </p:spTree>
    <p:extLst>
      <p:ext uri="{BB962C8B-B14F-4D97-AF65-F5344CB8AC3E}">
        <p14:creationId xmlns:p14="http://schemas.microsoft.com/office/powerpoint/2010/main" val="117797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B338-39C2-4A28-8B53-B4C5A3847726}"/>
              </a:ext>
            </a:extLst>
          </p:cNvPr>
          <p:cNvSpPr>
            <a:spLocks noGrp="1"/>
          </p:cNvSpPr>
          <p:nvPr>
            <p:ph type="title"/>
          </p:nvPr>
        </p:nvSpPr>
        <p:spPr/>
        <p:txBody>
          <a:bodyPr/>
          <a:lstStyle/>
          <a:p>
            <a:r>
              <a:rPr lang="en-US" dirty="0"/>
              <a:t>GSM Module</a:t>
            </a:r>
            <a:endParaRPr lang="hi-IN" dirty="0"/>
          </a:p>
        </p:txBody>
      </p:sp>
      <p:sp>
        <p:nvSpPr>
          <p:cNvPr id="3" name="Content Placeholder 2">
            <a:extLst>
              <a:ext uri="{FF2B5EF4-FFF2-40B4-BE49-F238E27FC236}">
                <a16:creationId xmlns:a16="http://schemas.microsoft.com/office/drawing/2014/main" id="{457ED7AE-E558-497B-9645-A455DD04BF0E}"/>
              </a:ext>
            </a:extLst>
          </p:cNvPr>
          <p:cNvSpPr>
            <a:spLocks noGrp="1"/>
          </p:cNvSpPr>
          <p:nvPr>
            <p:ph idx="1"/>
          </p:nvPr>
        </p:nvSpPr>
        <p:spPr/>
        <p:txBody>
          <a:bodyPr>
            <a:normAutofit/>
          </a:bodyPr>
          <a:lstStyle/>
          <a:p>
            <a:r>
              <a:rPr lang="en-IN" sz="1600" dirty="0"/>
              <a:t>A GSM module is a chip or circuit that will be used to establish communication between a mobile device or a computing machine and a GSM or GPRS system. The modem (modulator-demodulator) is a critical part here. These modules consist of a GSM module or GPRS modem powered by a power supply circuit and communication interfaces (like RS-232, USB 2.0, and others) for computer. A GSM modem can be a dedicated modem device with a serial, USB or Bluetooth connection, or it can be a mobile phone that provides GSM modem capabilities</a:t>
            </a:r>
            <a:endParaRPr lang="hi-IN" sz="1600" dirty="0"/>
          </a:p>
        </p:txBody>
      </p:sp>
      <p:pic>
        <p:nvPicPr>
          <p:cNvPr id="4" name="Picture 3" descr="cid:image005.jpg@01D5121C.82149970">
            <a:extLst>
              <a:ext uri="{FF2B5EF4-FFF2-40B4-BE49-F238E27FC236}">
                <a16:creationId xmlns:a16="http://schemas.microsoft.com/office/drawing/2014/main" id="{BBA925DD-C103-4ED3-9276-BAE38CD1FD73}"/>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194152" y="3818599"/>
            <a:ext cx="2937861" cy="2366766"/>
          </a:xfrm>
          <a:prstGeom prst="rect">
            <a:avLst/>
          </a:prstGeom>
          <a:noFill/>
          <a:ln>
            <a:noFill/>
          </a:ln>
        </p:spPr>
      </p:pic>
    </p:spTree>
    <p:extLst>
      <p:ext uri="{BB962C8B-B14F-4D97-AF65-F5344CB8AC3E}">
        <p14:creationId xmlns:p14="http://schemas.microsoft.com/office/powerpoint/2010/main" val="7132946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103</TotalTime>
  <Words>415</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River Water Quality Monitoring System</vt:lpstr>
      <vt:lpstr>Abstract</vt:lpstr>
      <vt:lpstr>Problem Statement</vt:lpstr>
      <vt:lpstr>USP</vt:lpstr>
      <vt:lpstr>Requirements </vt:lpstr>
      <vt:lpstr>Components Description NodeMCU</vt:lpstr>
      <vt:lpstr>Turbidity Sensor</vt:lpstr>
      <vt:lpstr>Temperature Sensor</vt:lpstr>
      <vt:lpstr>GSM Module</vt:lpstr>
      <vt:lpstr>Arduino IDE</vt:lpstr>
      <vt:lpstr>Connections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River water Quality Monitoring System</dc:title>
  <dc:creator>Bhasskar K</dc:creator>
  <cp:lastModifiedBy>Bhasskar K</cp:lastModifiedBy>
  <cp:revision>5</cp:revision>
  <dcterms:created xsi:type="dcterms:W3CDTF">2019-05-24T09:33:08Z</dcterms:created>
  <dcterms:modified xsi:type="dcterms:W3CDTF">2019-05-25T05:37:00Z</dcterms:modified>
</cp:coreProperties>
</file>