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7" r:id="rId10"/>
    <p:sldId id="269" r:id="rId11"/>
    <p:sldId id="270" r:id="rId12"/>
    <p:sldId id="263" r:id="rId13"/>
    <p:sldId id="268"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3041-71A1-4390-8472-F5AD981FF07A}"/>
              </a:ext>
            </a:extLst>
          </p:cNvPr>
          <p:cNvSpPr>
            <a:spLocks noGrp="1"/>
          </p:cNvSpPr>
          <p:nvPr>
            <p:ph type="ctrTitle"/>
          </p:nvPr>
        </p:nvSpPr>
        <p:spPr>
          <a:xfrm>
            <a:off x="1751012" y="1309494"/>
            <a:ext cx="8689976" cy="2509213"/>
          </a:xfrm>
        </p:spPr>
        <p:txBody>
          <a:bodyPr/>
          <a:lstStyle/>
          <a:p>
            <a:r>
              <a:rPr lang="en-IN" dirty="0">
                <a:solidFill>
                  <a:srgbClr val="00B050"/>
                </a:solidFill>
              </a:rPr>
              <a:t>smart agriculture monitoring</a:t>
            </a:r>
          </a:p>
        </p:txBody>
      </p:sp>
      <p:sp>
        <p:nvSpPr>
          <p:cNvPr id="3" name="Subtitle 2">
            <a:extLst>
              <a:ext uri="{FF2B5EF4-FFF2-40B4-BE49-F238E27FC236}">
                <a16:creationId xmlns:a16="http://schemas.microsoft.com/office/drawing/2014/main" id="{266A391A-E9A9-446A-9E54-9B2BC67F103D}"/>
              </a:ext>
            </a:extLst>
          </p:cNvPr>
          <p:cNvSpPr>
            <a:spLocks noGrp="1"/>
          </p:cNvSpPr>
          <p:nvPr>
            <p:ph type="subTitle" idx="1"/>
          </p:nvPr>
        </p:nvSpPr>
        <p:spPr>
          <a:xfrm>
            <a:off x="8221212" y="3886199"/>
            <a:ext cx="3514986" cy="2288097"/>
          </a:xfrm>
        </p:spPr>
        <p:txBody>
          <a:bodyPr>
            <a:normAutofit/>
          </a:bodyPr>
          <a:lstStyle/>
          <a:p>
            <a:pPr algn="l"/>
            <a:r>
              <a:rPr lang="en-IN" dirty="0">
                <a:solidFill>
                  <a:srgbClr val="FF0000"/>
                </a:solidFill>
              </a:rPr>
              <a:t>              Bhavana</a:t>
            </a:r>
          </a:p>
          <a:p>
            <a:pPr algn="l"/>
            <a:r>
              <a:rPr lang="en-IN" dirty="0">
                <a:solidFill>
                  <a:srgbClr val="FF0000"/>
                </a:solidFill>
              </a:rPr>
              <a:t>                Ramya</a:t>
            </a:r>
          </a:p>
          <a:p>
            <a:pPr algn="l"/>
            <a:r>
              <a:rPr lang="en-IN" dirty="0">
                <a:solidFill>
                  <a:srgbClr val="FF0000"/>
                </a:solidFill>
              </a:rPr>
              <a:t>               Nikhitha</a:t>
            </a:r>
          </a:p>
          <a:p>
            <a:pPr algn="l"/>
            <a:endParaRPr lang="en-IN" dirty="0">
              <a:solidFill>
                <a:srgbClr val="FF0000"/>
              </a:solidFill>
            </a:endParaRPr>
          </a:p>
        </p:txBody>
      </p:sp>
    </p:spTree>
    <p:extLst>
      <p:ext uri="{BB962C8B-B14F-4D97-AF65-F5344CB8AC3E}">
        <p14:creationId xmlns:p14="http://schemas.microsoft.com/office/powerpoint/2010/main" val="599482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0D6D-07D0-4C75-87B4-93D6B6232275}"/>
              </a:ext>
            </a:extLst>
          </p:cNvPr>
          <p:cNvSpPr>
            <a:spLocks noGrp="1"/>
          </p:cNvSpPr>
          <p:nvPr>
            <p:ph type="title"/>
          </p:nvPr>
        </p:nvSpPr>
        <p:spPr/>
        <p:txBody>
          <a:bodyPr>
            <a:normAutofit/>
          </a:bodyPr>
          <a:lstStyle/>
          <a:p>
            <a:r>
              <a:rPr lang="en-IN" sz="3200" dirty="0">
                <a:solidFill>
                  <a:srgbClr val="FF0000"/>
                </a:solidFill>
              </a:rPr>
              <a:t>Working of </a:t>
            </a:r>
            <a:r>
              <a:rPr lang="en-IN" sz="3200" dirty="0" err="1">
                <a:solidFill>
                  <a:srgbClr val="FF0000"/>
                </a:solidFill>
              </a:rPr>
              <a:t>mongodb</a:t>
            </a:r>
            <a:endParaRPr lang="en-IN" sz="3200" dirty="0">
              <a:solidFill>
                <a:srgbClr val="FF0000"/>
              </a:solidFill>
            </a:endParaRPr>
          </a:p>
        </p:txBody>
      </p:sp>
      <p:pic>
        <p:nvPicPr>
          <p:cNvPr id="5" name="Content Placeholder 4">
            <a:extLst>
              <a:ext uri="{FF2B5EF4-FFF2-40B4-BE49-F238E27FC236}">
                <a16:creationId xmlns:a16="http://schemas.microsoft.com/office/drawing/2014/main" id="{5805B7BA-0703-44D9-9C39-28F041099F20}"/>
              </a:ext>
            </a:extLst>
          </p:cNvPr>
          <p:cNvPicPr>
            <a:picLocks noGrp="1" noChangeAspect="1"/>
          </p:cNvPicPr>
          <p:nvPr>
            <p:ph sz="quarter" idx="13"/>
          </p:nvPr>
        </p:nvPicPr>
        <p:blipFill>
          <a:blip r:embed="rId2"/>
          <a:stretch>
            <a:fillRect/>
          </a:stretch>
        </p:blipFill>
        <p:spPr>
          <a:xfrm>
            <a:off x="1188946" y="2366963"/>
            <a:ext cx="9814107" cy="3424237"/>
          </a:xfrm>
        </p:spPr>
      </p:pic>
    </p:spTree>
    <p:extLst>
      <p:ext uri="{BB962C8B-B14F-4D97-AF65-F5344CB8AC3E}">
        <p14:creationId xmlns:p14="http://schemas.microsoft.com/office/powerpoint/2010/main" val="182210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8C02-F6C7-466B-9718-3A78FCA2BEF6}"/>
              </a:ext>
            </a:extLst>
          </p:cNvPr>
          <p:cNvSpPr>
            <a:spLocks noGrp="1"/>
          </p:cNvSpPr>
          <p:nvPr>
            <p:ph type="title"/>
          </p:nvPr>
        </p:nvSpPr>
        <p:spPr/>
        <p:txBody>
          <a:bodyPr/>
          <a:lstStyle/>
          <a:p>
            <a:r>
              <a:rPr lang="en-IN" dirty="0" err="1"/>
              <a:t>Mqtt</a:t>
            </a:r>
            <a:r>
              <a:rPr lang="en-IN" dirty="0"/>
              <a:t> </a:t>
            </a:r>
            <a:r>
              <a:rPr lang="en-IN" dirty="0" err="1"/>
              <a:t>protocal</a:t>
            </a:r>
            <a:endParaRPr lang="en-IN" dirty="0"/>
          </a:p>
        </p:txBody>
      </p:sp>
      <p:pic>
        <p:nvPicPr>
          <p:cNvPr id="5" name="Content Placeholder 4">
            <a:extLst>
              <a:ext uri="{FF2B5EF4-FFF2-40B4-BE49-F238E27FC236}">
                <a16:creationId xmlns:a16="http://schemas.microsoft.com/office/drawing/2014/main" id="{6CC27209-AB6D-4E85-A4D2-551C5B76E49B}"/>
              </a:ext>
            </a:extLst>
          </p:cNvPr>
          <p:cNvPicPr>
            <a:picLocks noGrp="1" noChangeAspect="1"/>
          </p:cNvPicPr>
          <p:nvPr>
            <p:ph sz="quarter" idx="13"/>
          </p:nvPr>
        </p:nvPicPr>
        <p:blipFill>
          <a:blip r:embed="rId2"/>
          <a:stretch>
            <a:fillRect/>
          </a:stretch>
        </p:blipFill>
        <p:spPr>
          <a:xfrm>
            <a:off x="3013167" y="2908663"/>
            <a:ext cx="5538650" cy="2055223"/>
          </a:xfrm>
        </p:spPr>
      </p:pic>
    </p:spTree>
    <p:extLst>
      <p:ext uri="{BB962C8B-B14F-4D97-AF65-F5344CB8AC3E}">
        <p14:creationId xmlns:p14="http://schemas.microsoft.com/office/powerpoint/2010/main" val="317953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818AC9-2822-4666-822C-D09F7FB76C87}"/>
              </a:ext>
            </a:extLst>
          </p:cNvPr>
          <p:cNvSpPr/>
          <p:nvPr/>
        </p:nvSpPr>
        <p:spPr>
          <a:xfrm>
            <a:off x="3048000" y="1305342"/>
            <a:ext cx="6096000" cy="4801314"/>
          </a:xfrm>
          <a:prstGeom prst="rect">
            <a:avLst/>
          </a:prstGeom>
        </p:spPr>
        <p:txBody>
          <a:bodyPr>
            <a:spAutoFit/>
          </a:bodyPr>
          <a:lstStyle/>
          <a:p>
            <a:r>
              <a:rPr lang="en-IN" sz="2800" dirty="0">
                <a:solidFill>
                  <a:srgbClr val="FF0000"/>
                </a:solidFill>
              </a:rPr>
              <a:t>Hardware Requirements</a:t>
            </a:r>
          </a:p>
          <a:p>
            <a:endParaRPr lang="en-IN" dirty="0"/>
          </a:p>
          <a:p>
            <a:r>
              <a:rPr lang="en-IN" sz="2000" dirty="0"/>
              <a:t>*Soil moisture sensor</a:t>
            </a:r>
          </a:p>
          <a:p>
            <a:endParaRPr lang="en-IN" sz="2000" dirty="0"/>
          </a:p>
          <a:p>
            <a:r>
              <a:rPr lang="en-IN" sz="2000" dirty="0"/>
              <a:t>*ESP8266</a:t>
            </a:r>
          </a:p>
          <a:p>
            <a:endParaRPr lang="en-IN" sz="2000" dirty="0"/>
          </a:p>
          <a:p>
            <a:r>
              <a:rPr lang="en-IN" sz="2000" dirty="0"/>
              <a:t>*servo motor</a:t>
            </a:r>
          </a:p>
          <a:p>
            <a:endParaRPr lang="en-IN" sz="2000" dirty="0"/>
          </a:p>
          <a:p>
            <a:r>
              <a:rPr lang="en-IN" sz="2000" dirty="0"/>
              <a:t>*humidity &amp; temperature sensor</a:t>
            </a:r>
          </a:p>
          <a:p>
            <a:endParaRPr lang="en-IN" sz="2000" dirty="0"/>
          </a:p>
          <a:p>
            <a:r>
              <a:rPr lang="en-IN" sz="2000" dirty="0"/>
              <a:t>*DC motor</a:t>
            </a:r>
          </a:p>
          <a:p>
            <a:endParaRPr lang="en-IN" sz="2000" dirty="0"/>
          </a:p>
          <a:p>
            <a:r>
              <a:rPr lang="en-IN" sz="2000" dirty="0"/>
              <a:t>*L293D-motor driver</a:t>
            </a:r>
          </a:p>
          <a:p>
            <a:endParaRPr lang="en-IN" sz="2000" dirty="0"/>
          </a:p>
          <a:p>
            <a:r>
              <a:rPr lang="en-IN" sz="2000" dirty="0"/>
              <a:t>*male and female headers</a:t>
            </a:r>
          </a:p>
        </p:txBody>
      </p:sp>
    </p:spTree>
    <p:extLst>
      <p:ext uri="{BB962C8B-B14F-4D97-AF65-F5344CB8AC3E}">
        <p14:creationId xmlns:p14="http://schemas.microsoft.com/office/powerpoint/2010/main" val="56810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908A-E0F4-41B8-ABAC-8D630611CB17}"/>
              </a:ext>
            </a:extLst>
          </p:cNvPr>
          <p:cNvSpPr>
            <a:spLocks noGrp="1"/>
          </p:cNvSpPr>
          <p:nvPr>
            <p:ph type="title"/>
          </p:nvPr>
        </p:nvSpPr>
        <p:spPr/>
        <p:txBody>
          <a:bodyPr/>
          <a:lstStyle/>
          <a:p>
            <a:r>
              <a:rPr lang="en-IN" dirty="0">
                <a:solidFill>
                  <a:srgbClr val="FF0000"/>
                </a:solidFill>
              </a:rPr>
              <a:t>Graph display</a:t>
            </a:r>
          </a:p>
        </p:txBody>
      </p:sp>
      <p:pic>
        <p:nvPicPr>
          <p:cNvPr id="5" name="Content Placeholder 4">
            <a:extLst>
              <a:ext uri="{FF2B5EF4-FFF2-40B4-BE49-F238E27FC236}">
                <a16:creationId xmlns:a16="http://schemas.microsoft.com/office/drawing/2014/main" id="{4937261F-492C-4D84-A8D1-D55FE7617D6E}"/>
              </a:ext>
            </a:extLst>
          </p:cNvPr>
          <p:cNvPicPr>
            <a:picLocks noGrp="1" noChangeAspect="1"/>
          </p:cNvPicPr>
          <p:nvPr>
            <p:ph sz="quarter" idx="13"/>
          </p:nvPr>
        </p:nvPicPr>
        <p:blipFill>
          <a:blip r:embed="rId2"/>
          <a:stretch>
            <a:fillRect/>
          </a:stretch>
        </p:blipFill>
        <p:spPr>
          <a:xfrm>
            <a:off x="2037805" y="1924594"/>
            <a:ext cx="8038011" cy="4720045"/>
          </a:xfrm>
        </p:spPr>
      </p:pic>
    </p:spTree>
    <p:extLst>
      <p:ext uri="{BB962C8B-B14F-4D97-AF65-F5344CB8AC3E}">
        <p14:creationId xmlns:p14="http://schemas.microsoft.com/office/powerpoint/2010/main" val="86748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5E73C-1DB2-4EE7-A28D-C8CB48F57304}"/>
              </a:ext>
            </a:extLst>
          </p:cNvPr>
          <p:cNvSpPr/>
          <p:nvPr/>
        </p:nvSpPr>
        <p:spPr>
          <a:xfrm>
            <a:off x="3048000" y="2274838"/>
            <a:ext cx="6096000" cy="4493538"/>
          </a:xfrm>
          <a:prstGeom prst="rect">
            <a:avLst/>
          </a:prstGeom>
        </p:spPr>
        <p:txBody>
          <a:bodyPr>
            <a:spAutoFit/>
          </a:bodyPr>
          <a:lstStyle/>
          <a:p>
            <a:r>
              <a:rPr lang="en-IN" sz="2800" dirty="0">
                <a:solidFill>
                  <a:srgbClr val="FF0000"/>
                </a:solidFill>
              </a:rPr>
              <a:t>Advantages</a:t>
            </a:r>
          </a:p>
          <a:p>
            <a:endParaRPr lang="en-IN" dirty="0"/>
          </a:p>
          <a:p>
            <a:r>
              <a:rPr lang="en-IN" sz="2400" dirty="0"/>
              <a:t>*It is of low cost and can be afforded by the farmer. It can</a:t>
            </a:r>
          </a:p>
          <a:p>
            <a:r>
              <a:rPr lang="en-IN" sz="2400" dirty="0"/>
              <a:t>also be employed in monitoring or processing major</a:t>
            </a:r>
          </a:p>
          <a:p>
            <a:endParaRPr lang="en-IN" sz="2400" dirty="0"/>
          </a:p>
          <a:p>
            <a:r>
              <a:rPr lang="en-IN" sz="2400" dirty="0"/>
              <a:t>*required data in agriculture</a:t>
            </a:r>
          </a:p>
          <a:p>
            <a:endParaRPr lang="en-IN" sz="2400" dirty="0"/>
          </a:p>
          <a:p>
            <a:r>
              <a:rPr lang="en-IN" sz="2400" dirty="0"/>
              <a:t>*The proposed idea helps a lot in reducing the manual</a:t>
            </a:r>
          </a:p>
          <a:p>
            <a:r>
              <a:rPr lang="en-IN" sz="2400" dirty="0"/>
              <a:t>effort and advancement</a:t>
            </a:r>
          </a:p>
        </p:txBody>
      </p:sp>
    </p:spTree>
    <p:extLst>
      <p:ext uri="{BB962C8B-B14F-4D97-AF65-F5344CB8AC3E}">
        <p14:creationId xmlns:p14="http://schemas.microsoft.com/office/powerpoint/2010/main" val="144886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24FD8A-43A4-4403-8924-A3F2EC1CA6C2}"/>
              </a:ext>
            </a:extLst>
          </p:cNvPr>
          <p:cNvSpPr/>
          <p:nvPr/>
        </p:nvSpPr>
        <p:spPr>
          <a:xfrm>
            <a:off x="3048000" y="2967335"/>
            <a:ext cx="6096000" cy="2339102"/>
          </a:xfrm>
          <a:prstGeom prst="rect">
            <a:avLst/>
          </a:prstGeom>
        </p:spPr>
        <p:txBody>
          <a:bodyPr>
            <a:spAutoFit/>
          </a:bodyPr>
          <a:lstStyle/>
          <a:p>
            <a:r>
              <a:rPr lang="en-IN" sz="3200" dirty="0">
                <a:solidFill>
                  <a:srgbClr val="FF0000"/>
                </a:solidFill>
              </a:rPr>
              <a:t>Disadvantages</a:t>
            </a:r>
          </a:p>
          <a:p>
            <a:endParaRPr lang="en-IN" dirty="0"/>
          </a:p>
          <a:p>
            <a:r>
              <a:rPr lang="en-IN" sz="2400" dirty="0"/>
              <a:t>*Fail to work properly when sensor working fails</a:t>
            </a:r>
          </a:p>
          <a:p>
            <a:r>
              <a:rPr lang="en-IN" sz="2400" dirty="0"/>
              <a:t>*lack of </a:t>
            </a:r>
            <a:r>
              <a:rPr lang="en-IN" sz="2400" dirty="0" err="1"/>
              <a:t>accurancy</a:t>
            </a:r>
            <a:r>
              <a:rPr lang="en-IN" sz="2400" dirty="0"/>
              <a:t> due to large particles</a:t>
            </a:r>
          </a:p>
          <a:p>
            <a:r>
              <a:rPr lang="en-IN" sz="2400" dirty="0"/>
              <a:t>*each type of soil should </a:t>
            </a:r>
            <a:r>
              <a:rPr lang="en-IN" sz="2400"/>
              <a:t>be calibrated</a:t>
            </a:r>
          </a:p>
          <a:p>
            <a:endParaRPr lang="en-IN" sz="2400" dirty="0"/>
          </a:p>
        </p:txBody>
      </p:sp>
    </p:spTree>
    <p:extLst>
      <p:ext uri="{BB962C8B-B14F-4D97-AF65-F5344CB8AC3E}">
        <p14:creationId xmlns:p14="http://schemas.microsoft.com/office/powerpoint/2010/main" val="248366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5556-93E8-4219-BC6B-3A2488F5D75D}"/>
              </a:ext>
            </a:extLst>
          </p:cNvPr>
          <p:cNvSpPr>
            <a:spLocks noGrp="1"/>
          </p:cNvSpPr>
          <p:nvPr>
            <p:ph type="title"/>
          </p:nvPr>
        </p:nvSpPr>
        <p:spPr>
          <a:xfrm>
            <a:off x="791855" y="60960"/>
            <a:ext cx="10450911" cy="7889966"/>
          </a:xfrm>
        </p:spPr>
        <p:txBody>
          <a:bodyPr/>
          <a:lstStyle/>
          <a:p>
            <a:r>
              <a:rPr lang="en-IN" i="1" dirty="0">
                <a:solidFill>
                  <a:srgbClr val="FF0000"/>
                </a:solidFill>
              </a:rPr>
              <a:t>Thank you</a:t>
            </a:r>
            <a:br>
              <a:rPr lang="en-IN" i="1" dirty="0">
                <a:solidFill>
                  <a:srgbClr val="FF0000"/>
                </a:solidFill>
              </a:rPr>
            </a:br>
            <a:r>
              <a:rPr lang="en-IN" i="1" dirty="0">
                <a:solidFill>
                  <a:srgbClr val="FF0000"/>
                </a:solidFill>
              </a:rPr>
              <a:t> </a:t>
            </a:r>
            <a:br>
              <a:rPr lang="en-IN" i="1" dirty="0">
                <a:solidFill>
                  <a:srgbClr val="FF0000"/>
                </a:solidFill>
              </a:rPr>
            </a:br>
            <a:r>
              <a:rPr lang="en-IN" i="1" dirty="0">
                <a:solidFill>
                  <a:srgbClr val="FF0000"/>
                </a:solidFill>
              </a:rPr>
              <a:t>                       </a:t>
            </a:r>
            <a:r>
              <a:rPr lang="en-IN" i="1" dirty="0">
                <a:solidFill>
                  <a:srgbClr val="7030A0"/>
                </a:solidFill>
              </a:rPr>
              <a:t>any queries?</a:t>
            </a:r>
          </a:p>
        </p:txBody>
      </p:sp>
    </p:spTree>
    <p:extLst>
      <p:ext uri="{BB962C8B-B14F-4D97-AF65-F5344CB8AC3E}">
        <p14:creationId xmlns:p14="http://schemas.microsoft.com/office/powerpoint/2010/main" val="34313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E586-9848-4CDA-9EBF-506E34368D03}"/>
              </a:ext>
            </a:extLst>
          </p:cNvPr>
          <p:cNvSpPr>
            <a:spLocks noGrp="1"/>
          </p:cNvSpPr>
          <p:nvPr>
            <p:ph type="title"/>
          </p:nvPr>
        </p:nvSpPr>
        <p:spPr>
          <a:xfrm>
            <a:off x="913775" y="618518"/>
            <a:ext cx="10364451" cy="816000"/>
          </a:xfrm>
        </p:spPr>
        <p:txBody>
          <a:bodyPr>
            <a:normAutofit/>
          </a:bodyPr>
          <a:lstStyle/>
          <a:p>
            <a:r>
              <a:rPr lang="en-IN" sz="3200" dirty="0">
                <a:solidFill>
                  <a:srgbClr val="FF0000"/>
                </a:solidFill>
              </a:rPr>
              <a:t>Project  description</a:t>
            </a:r>
          </a:p>
        </p:txBody>
      </p:sp>
      <p:sp>
        <p:nvSpPr>
          <p:cNvPr id="3" name="Content Placeholder 2">
            <a:extLst>
              <a:ext uri="{FF2B5EF4-FFF2-40B4-BE49-F238E27FC236}">
                <a16:creationId xmlns:a16="http://schemas.microsoft.com/office/drawing/2014/main" id="{9C307A28-C391-4EF1-B8C1-7D415149B8D9}"/>
              </a:ext>
            </a:extLst>
          </p:cNvPr>
          <p:cNvSpPr>
            <a:spLocks noGrp="1"/>
          </p:cNvSpPr>
          <p:nvPr>
            <p:ph sz="quarter" idx="13"/>
          </p:nvPr>
        </p:nvSpPr>
        <p:spPr>
          <a:xfrm>
            <a:off x="914400" y="1778466"/>
            <a:ext cx="9601200" cy="4461016"/>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anchor="ctr" anchorCtr="0">
            <a:normAutofit fontScale="92500" lnSpcReduction="20000"/>
          </a:bodyPr>
          <a:lstStyle/>
          <a:p>
            <a:pPr marL="0" indent="0">
              <a:buNone/>
            </a:pPr>
            <a:r>
              <a:rPr lang="en-US" sz="1800" b="1" cap="none" dirty="0">
                <a:solidFill>
                  <a:schemeClr val="accent6">
                    <a:lumMod val="75000"/>
                  </a:schemeClr>
                </a:solidFill>
                <a:effectLst>
                  <a:glow rad="114300">
                    <a:schemeClr val="accent1">
                      <a:alpha val="40000"/>
                    </a:schemeClr>
                  </a:glow>
                </a:effectLst>
                <a:latin typeface="Microsoft PhagsPa" panose="020B0502040204020203" pitchFamily="34" charset="0"/>
              </a:rPr>
              <a:t>In India agriculture plays a very important role. The Indian economy is also greatly affected by agricultural, as about 50 percent of total population is directly or indirectly depend on the agricultural related activities. A farmer has to go to the farm to check the water level in the field and to turn on and turn off the water pump, sometimes even in the middle of the night. This problem can be overcome by improving old methods of farming. A new system can be developed or designed which transform the old traditional farming into the smart farming. This tries to design a simple water pump controller by using a soil moisture sensor and Esp8266 NodeMCU-12E. A Message Queue Telemetry Transport protocol is used for transmitting(MQTT) and receiving sensor information. Depending on a status of soil moisture content NodeMCU-12E controls a water pump action and displays the soil moisture sensor data and water pump status on a web page or mobile application. In this way, a secure, flexible, trust-able and economical system is developed to solve above mentioned agricultural irrigation problem.</a:t>
            </a:r>
            <a:endParaRPr lang="en-IN" sz="1800" b="1" cap="none" dirty="0">
              <a:solidFill>
                <a:schemeClr val="accent6">
                  <a:lumMod val="75000"/>
                </a:schemeClr>
              </a:solidFill>
              <a:effectLst>
                <a:glow rad="114300">
                  <a:schemeClr val="accent1">
                    <a:alpha val="40000"/>
                  </a:schemeClr>
                </a:glow>
              </a:effectLst>
              <a:latin typeface="Microsoft PhagsPa" panose="020B0502040204020203" pitchFamily="34" charset="0"/>
            </a:endParaRPr>
          </a:p>
        </p:txBody>
      </p:sp>
    </p:spTree>
    <p:extLst>
      <p:ext uri="{BB962C8B-B14F-4D97-AF65-F5344CB8AC3E}">
        <p14:creationId xmlns:p14="http://schemas.microsoft.com/office/powerpoint/2010/main" val="32246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459C46-D518-4054-93EC-24F8ECEB343C}"/>
              </a:ext>
            </a:extLst>
          </p:cNvPr>
          <p:cNvSpPr/>
          <p:nvPr/>
        </p:nvSpPr>
        <p:spPr>
          <a:xfrm>
            <a:off x="452846" y="197346"/>
            <a:ext cx="10215154" cy="4739759"/>
          </a:xfrm>
          <a:prstGeom prst="rect">
            <a:avLst/>
          </a:prstGeom>
        </p:spPr>
        <p:txBody>
          <a:bodyPr wrap="square">
            <a:spAutoFit/>
          </a:bodyPr>
          <a:lstStyle/>
          <a:p>
            <a:r>
              <a:rPr lang="en-IN" sz="3200" dirty="0" err="1">
                <a:solidFill>
                  <a:srgbClr val="FF0000"/>
                </a:solidFill>
              </a:rPr>
              <a:t>Abstarct</a:t>
            </a:r>
            <a:r>
              <a:rPr lang="en-IN" sz="3200" dirty="0">
                <a:solidFill>
                  <a:srgbClr val="FF0000"/>
                </a:solidFill>
              </a:rPr>
              <a:t>:</a:t>
            </a:r>
          </a:p>
          <a:p>
            <a:endParaRPr lang="en-IN" dirty="0"/>
          </a:p>
          <a:p>
            <a:r>
              <a:rPr lang="en-IN" dirty="0"/>
              <a:t>*Usually</a:t>
            </a:r>
            <a:r>
              <a:rPr lang="en-IN" dirty="0">
                <a:solidFill>
                  <a:srgbClr val="00B0F0"/>
                </a:solidFill>
              </a:rPr>
              <a:t> farmers </a:t>
            </a:r>
            <a:r>
              <a:rPr lang="en-IN" dirty="0"/>
              <a:t>go a long way to their fields to water their crop land. Adequate</a:t>
            </a:r>
          </a:p>
          <a:p>
            <a:r>
              <a:rPr lang="en-IN" dirty="0"/>
              <a:t>water supply is essential for</a:t>
            </a:r>
            <a:r>
              <a:rPr lang="en-IN" dirty="0">
                <a:solidFill>
                  <a:srgbClr val="00B0F0"/>
                </a:solidFill>
              </a:rPr>
              <a:t> agriculture</a:t>
            </a:r>
            <a:r>
              <a:rPr lang="en-IN" dirty="0"/>
              <a:t>; crops can be damaged by either water</a:t>
            </a:r>
          </a:p>
          <a:p>
            <a:r>
              <a:rPr lang="en-IN" dirty="0"/>
              <a:t>excess or shortage, in order to avoid that this method is used.</a:t>
            </a:r>
          </a:p>
          <a:p>
            <a:endParaRPr lang="en-IN" dirty="0"/>
          </a:p>
          <a:p>
            <a:r>
              <a:rPr lang="en-IN" dirty="0"/>
              <a:t>*using smart agriculture method the fields can be watered automatically when</a:t>
            </a:r>
          </a:p>
          <a:p>
            <a:r>
              <a:rPr lang="en-IN" dirty="0"/>
              <a:t>the moisture content, of the soil is below the threshold value</a:t>
            </a:r>
          </a:p>
          <a:p>
            <a:endParaRPr lang="en-IN" dirty="0"/>
          </a:p>
          <a:p>
            <a:r>
              <a:rPr lang="en-IN" dirty="0"/>
              <a:t>*The </a:t>
            </a:r>
            <a:r>
              <a:rPr lang="en-IN" dirty="0">
                <a:solidFill>
                  <a:schemeClr val="accent1">
                    <a:lumMod val="75000"/>
                  </a:schemeClr>
                </a:solidFill>
              </a:rPr>
              <a:t>farmer</a:t>
            </a:r>
            <a:r>
              <a:rPr lang="en-IN" dirty="0"/>
              <a:t> gets the notification about the status of his field if the </a:t>
            </a:r>
            <a:r>
              <a:rPr lang="en-IN" dirty="0">
                <a:solidFill>
                  <a:srgbClr val="00B0F0"/>
                </a:solidFill>
              </a:rPr>
              <a:t>moisture</a:t>
            </a:r>
          </a:p>
          <a:p>
            <a:r>
              <a:rPr lang="en-IN" dirty="0">
                <a:solidFill>
                  <a:srgbClr val="00B0F0"/>
                </a:solidFill>
              </a:rPr>
              <a:t>content</a:t>
            </a:r>
            <a:r>
              <a:rPr lang="en-IN" dirty="0"/>
              <a:t>,</a:t>
            </a:r>
            <a:r>
              <a:rPr lang="en-IN" dirty="0">
                <a:solidFill>
                  <a:srgbClr val="00B0F0"/>
                </a:solidFill>
              </a:rPr>
              <a:t> humidity </a:t>
            </a:r>
            <a:r>
              <a:rPr lang="en-IN" dirty="0"/>
              <a:t>and temperature is below threshold value, in the form of</a:t>
            </a:r>
          </a:p>
          <a:p>
            <a:r>
              <a:rPr lang="en-IN" dirty="0"/>
              <a:t>message, after viewing the message with the help of user interface, farmer can</a:t>
            </a:r>
          </a:p>
          <a:p>
            <a:r>
              <a:rPr lang="en-IN" dirty="0"/>
              <a:t>turn on motor which </a:t>
            </a:r>
            <a:r>
              <a:rPr lang="en-IN" dirty="0">
                <a:solidFill>
                  <a:srgbClr val="00B0F0"/>
                </a:solidFill>
              </a:rPr>
              <a:t>supply water to the field</a:t>
            </a:r>
            <a:r>
              <a:rPr lang="en-IN" dirty="0"/>
              <a:t>, if the water content is equal to</a:t>
            </a:r>
          </a:p>
          <a:p>
            <a:r>
              <a:rPr lang="en-IN" dirty="0"/>
              <a:t>threshold value then he will get a message to turn of the motor.</a:t>
            </a:r>
          </a:p>
          <a:p>
            <a:endParaRPr lang="en-IN" dirty="0"/>
          </a:p>
          <a:p>
            <a:r>
              <a:rPr lang="en-IN" dirty="0"/>
              <a:t>* even the farmer can view the status in the form of graph</a:t>
            </a:r>
          </a:p>
        </p:txBody>
      </p:sp>
    </p:spTree>
    <p:extLst>
      <p:ext uri="{BB962C8B-B14F-4D97-AF65-F5344CB8AC3E}">
        <p14:creationId xmlns:p14="http://schemas.microsoft.com/office/powerpoint/2010/main" val="39685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A110F4-A40F-4745-B5E9-3B6ED1F21A7F}"/>
              </a:ext>
            </a:extLst>
          </p:cNvPr>
          <p:cNvSpPr/>
          <p:nvPr/>
        </p:nvSpPr>
        <p:spPr>
          <a:xfrm>
            <a:off x="1637211" y="1053737"/>
            <a:ext cx="7384869" cy="5170646"/>
          </a:xfrm>
          <a:prstGeom prst="rect">
            <a:avLst/>
          </a:prstGeom>
        </p:spPr>
        <p:txBody>
          <a:bodyPr wrap="square">
            <a:spAutoFit/>
          </a:bodyPr>
          <a:lstStyle/>
          <a:p>
            <a:r>
              <a:rPr lang="en-IN" sz="3200" dirty="0">
                <a:solidFill>
                  <a:srgbClr val="FF0000"/>
                </a:solidFill>
              </a:rPr>
              <a:t>Features:</a:t>
            </a:r>
          </a:p>
          <a:p>
            <a:endParaRPr lang="en-IN" dirty="0"/>
          </a:p>
          <a:p>
            <a:r>
              <a:rPr lang="en-IN" sz="2800" dirty="0"/>
              <a:t>*</a:t>
            </a:r>
            <a:r>
              <a:rPr lang="en-IN" sz="2800" dirty="0">
                <a:solidFill>
                  <a:srgbClr val="00B0F0"/>
                </a:solidFill>
              </a:rPr>
              <a:t>Water</a:t>
            </a:r>
            <a:r>
              <a:rPr lang="en-IN" sz="2800" dirty="0"/>
              <a:t> will be supplied to field automatically when we on the </a:t>
            </a:r>
            <a:r>
              <a:rPr lang="en-IN" sz="2800" dirty="0">
                <a:solidFill>
                  <a:srgbClr val="00B0F0"/>
                </a:solidFill>
              </a:rPr>
              <a:t>motor</a:t>
            </a:r>
          </a:p>
          <a:p>
            <a:r>
              <a:rPr lang="en-IN" sz="2800" dirty="0"/>
              <a:t>using </a:t>
            </a:r>
            <a:r>
              <a:rPr lang="en-IN" sz="2800" dirty="0">
                <a:solidFill>
                  <a:srgbClr val="00B0F0"/>
                </a:solidFill>
              </a:rPr>
              <a:t>button</a:t>
            </a:r>
          </a:p>
          <a:p>
            <a:endParaRPr lang="en-IN" sz="2800" dirty="0"/>
          </a:p>
          <a:p>
            <a:r>
              <a:rPr lang="en-IN" sz="2800" dirty="0"/>
              <a:t>*After the </a:t>
            </a:r>
            <a:r>
              <a:rPr lang="en-IN" sz="2800" dirty="0">
                <a:solidFill>
                  <a:srgbClr val="00B0F0"/>
                </a:solidFill>
              </a:rPr>
              <a:t>moisture</a:t>
            </a:r>
            <a:r>
              <a:rPr lang="en-IN" sz="2800" dirty="0"/>
              <a:t> content is equal to threshold value ,we can </a:t>
            </a:r>
            <a:r>
              <a:rPr lang="en-IN" sz="2800" dirty="0">
                <a:solidFill>
                  <a:srgbClr val="00B0F0"/>
                </a:solidFill>
              </a:rPr>
              <a:t>off</a:t>
            </a:r>
          </a:p>
          <a:p>
            <a:r>
              <a:rPr lang="en-IN" sz="2800" dirty="0"/>
              <a:t>the water supply using button</a:t>
            </a:r>
          </a:p>
          <a:p>
            <a:endParaRPr lang="en-IN" sz="2800" dirty="0"/>
          </a:p>
          <a:p>
            <a:r>
              <a:rPr lang="en-IN" sz="2800" dirty="0"/>
              <a:t>*We can adjust the amount of water supply using </a:t>
            </a:r>
            <a:r>
              <a:rPr lang="en-IN" sz="2800" dirty="0">
                <a:solidFill>
                  <a:srgbClr val="00B0F0"/>
                </a:solidFill>
              </a:rPr>
              <a:t>servo motor</a:t>
            </a:r>
          </a:p>
        </p:txBody>
      </p:sp>
    </p:spTree>
    <p:extLst>
      <p:ext uri="{BB962C8B-B14F-4D97-AF65-F5344CB8AC3E}">
        <p14:creationId xmlns:p14="http://schemas.microsoft.com/office/powerpoint/2010/main" val="393897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C1013-9341-49AB-93CB-2ECA2C876123}"/>
              </a:ext>
            </a:extLst>
          </p:cNvPr>
          <p:cNvSpPr/>
          <p:nvPr/>
        </p:nvSpPr>
        <p:spPr>
          <a:xfrm>
            <a:off x="3048000" y="2690336"/>
            <a:ext cx="6096000" cy="2277547"/>
          </a:xfrm>
          <a:prstGeom prst="rect">
            <a:avLst/>
          </a:prstGeom>
        </p:spPr>
        <p:txBody>
          <a:bodyPr>
            <a:spAutoFit/>
          </a:bodyPr>
          <a:lstStyle/>
          <a:p>
            <a:r>
              <a:rPr lang="en-IN" sz="4000" dirty="0">
                <a:solidFill>
                  <a:srgbClr val="FF0000"/>
                </a:solidFill>
              </a:rPr>
              <a:t>Existing system</a:t>
            </a:r>
          </a:p>
          <a:p>
            <a:endParaRPr lang="en-IN" dirty="0"/>
          </a:p>
          <a:p>
            <a:r>
              <a:rPr lang="en-IN" sz="2800" dirty="0"/>
              <a:t>It is tedious to go near the field and on the water supply whenever</a:t>
            </a:r>
          </a:p>
          <a:p>
            <a:r>
              <a:rPr lang="en-IN" sz="2800" dirty="0"/>
              <a:t>moisture content is low</a:t>
            </a:r>
          </a:p>
        </p:txBody>
      </p:sp>
    </p:spTree>
    <p:extLst>
      <p:ext uri="{BB962C8B-B14F-4D97-AF65-F5344CB8AC3E}">
        <p14:creationId xmlns:p14="http://schemas.microsoft.com/office/powerpoint/2010/main" val="133301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996842-BDA8-4F13-B0BE-F002E6235DEC}"/>
              </a:ext>
            </a:extLst>
          </p:cNvPr>
          <p:cNvSpPr/>
          <p:nvPr/>
        </p:nvSpPr>
        <p:spPr>
          <a:xfrm>
            <a:off x="1881051" y="1096182"/>
            <a:ext cx="7262949" cy="4137286"/>
          </a:xfrm>
          <a:prstGeom prst="rect">
            <a:avLst/>
          </a:prstGeom>
        </p:spPr>
        <p:txBody>
          <a:bodyPr wrap="square">
            <a:spAutoFit/>
          </a:bodyPr>
          <a:lstStyle/>
          <a:p>
            <a:pPr algn="just">
              <a:lnSpc>
                <a:spcPct val="115000"/>
              </a:lnSpc>
              <a:spcAft>
                <a:spcPts val="1000"/>
              </a:spcAft>
            </a:pPr>
            <a:r>
              <a:rPr lang="en-IN" sz="2800" dirty="0">
                <a:solidFill>
                  <a:srgbClr val="FF0000"/>
                </a:solidFill>
                <a:latin typeface="Corbel" panose="020B0503020204020204" pitchFamily="34" charset="0"/>
                <a:ea typeface="Times New Roman" panose="02020603050405020304" pitchFamily="18" charset="0"/>
                <a:cs typeface="Times New Roman" panose="02020603050405020304" pitchFamily="18" charset="0"/>
              </a:rPr>
              <a:t>Proposed System</a:t>
            </a:r>
          </a:p>
          <a:p>
            <a:pPr algn="just">
              <a:lnSpc>
                <a:spcPct val="115000"/>
              </a:lnSpc>
              <a:spcAft>
                <a:spcPts val="1000"/>
              </a:spcAft>
            </a:pPr>
            <a:r>
              <a:rPr lang="en-IN" sz="2000" dirty="0">
                <a:latin typeface="Corbel" panose="020B0503020204020204" pitchFamily="34" charset="0"/>
                <a:ea typeface="Times New Roman" panose="02020603050405020304" pitchFamily="18" charset="0"/>
                <a:cs typeface="Times New Roman" panose="02020603050405020304" pitchFamily="18" charset="0"/>
              </a:rPr>
              <a:t>:* using smart agriculture method the fields can be watered automatically when the moisture</a:t>
            </a:r>
          </a:p>
          <a:p>
            <a:pPr algn="just">
              <a:lnSpc>
                <a:spcPct val="115000"/>
              </a:lnSpc>
              <a:spcAft>
                <a:spcPts val="1000"/>
              </a:spcAft>
            </a:pPr>
            <a:r>
              <a:rPr lang="en-IN" sz="2000" dirty="0">
                <a:latin typeface="Corbel" panose="020B0503020204020204" pitchFamily="34" charset="0"/>
                <a:ea typeface="Times New Roman" panose="02020603050405020304" pitchFamily="18" charset="0"/>
                <a:cs typeface="Times New Roman" panose="02020603050405020304" pitchFamily="18" charset="0"/>
              </a:rPr>
              <a:t>content, of the soil is below the threshold value</a:t>
            </a:r>
          </a:p>
          <a:p>
            <a:pPr algn="just">
              <a:lnSpc>
                <a:spcPct val="115000"/>
              </a:lnSpc>
              <a:spcAft>
                <a:spcPts val="1000"/>
              </a:spcAft>
            </a:pPr>
            <a:r>
              <a:rPr lang="en-IN" sz="2000" dirty="0">
                <a:latin typeface="Corbel" panose="020B0503020204020204" pitchFamily="34" charset="0"/>
                <a:ea typeface="Times New Roman" panose="02020603050405020304" pitchFamily="18" charset="0"/>
                <a:cs typeface="Times New Roman" panose="02020603050405020304" pitchFamily="18" charset="0"/>
              </a:rPr>
              <a:t>*The farmer gets the notification about the status of his field if the moisture content, </a:t>
            </a:r>
            <a:r>
              <a:rPr lang="en-IN" sz="2000" dirty="0" err="1">
                <a:latin typeface="Corbel" panose="020B0503020204020204" pitchFamily="34" charset="0"/>
                <a:ea typeface="Times New Roman" panose="02020603050405020304" pitchFamily="18" charset="0"/>
                <a:cs typeface="Times New Roman" panose="02020603050405020304" pitchFamily="18" charset="0"/>
              </a:rPr>
              <a:t>humidityand</a:t>
            </a:r>
            <a:r>
              <a:rPr lang="en-IN" sz="2000" dirty="0">
                <a:latin typeface="Corbel" panose="020B0503020204020204" pitchFamily="34" charset="0"/>
                <a:ea typeface="Times New Roman" panose="02020603050405020304" pitchFamily="18" charset="0"/>
                <a:cs typeface="Times New Roman" panose="02020603050405020304" pitchFamily="18" charset="0"/>
              </a:rPr>
              <a:t> temperature is below threshold value, in the form of message, after viewing the </a:t>
            </a:r>
            <a:r>
              <a:rPr lang="en-IN" sz="2000" dirty="0" err="1">
                <a:latin typeface="Corbel" panose="020B0503020204020204" pitchFamily="34" charset="0"/>
                <a:ea typeface="Times New Roman" panose="02020603050405020304" pitchFamily="18" charset="0"/>
                <a:cs typeface="Times New Roman" panose="02020603050405020304" pitchFamily="18" charset="0"/>
              </a:rPr>
              <a:t>messagewith</a:t>
            </a:r>
            <a:r>
              <a:rPr lang="en-IN" sz="2000" dirty="0">
                <a:latin typeface="Corbel" panose="020B0503020204020204" pitchFamily="34" charset="0"/>
                <a:ea typeface="Times New Roman" panose="02020603050405020304" pitchFamily="18" charset="0"/>
                <a:cs typeface="Times New Roman" panose="02020603050405020304" pitchFamily="18" charset="0"/>
              </a:rPr>
              <a:t> the help of user interface, farmer can turn on motor which supply water to the field, </a:t>
            </a:r>
            <a:r>
              <a:rPr lang="en-IN" sz="2000" dirty="0" err="1">
                <a:latin typeface="Corbel" panose="020B0503020204020204" pitchFamily="34" charset="0"/>
                <a:ea typeface="Times New Roman" panose="02020603050405020304" pitchFamily="18" charset="0"/>
                <a:cs typeface="Times New Roman" panose="02020603050405020304" pitchFamily="18" charset="0"/>
              </a:rPr>
              <a:t>ifthe</a:t>
            </a:r>
            <a:r>
              <a:rPr lang="en-IN" sz="2000" dirty="0">
                <a:latin typeface="Corbel" panose="020B0503020204020204" pitchFamily="34" charset="0"/>
                <a:ea typeface="Times New Roman" panose="02020603050405020304" pitchFamily="18" charset="0"/>
                <a:cs typeface="Times New Roman" panose="02020603050405020304" pitchFamily="18" charset="0"/>
              </a:rPr>
              <a:t> water content is equal to threshold value then he will get a message to turn of the motor.</a:t>
            </a:r>
            <a:endParaRPr lang="en-IN" sz="2000" dirty="0">
              <a:effectLst/>
              <a:latin typeface="Corbel" panose="020B0503020204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8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7C67C3-F276-4158-A65D-6927C6B1693F}"/>
              </a:ext>
            </a:extLst>
          </p:cNvPr>
          <p:cNvSpPr/>
          <p:nvPr/>
        </p:nvSpPr>
        <p:spPr>
          <a:xfrm>
            <a:off x="3048000" y="2136339"/>
            <a:ext cx="6096000" cy="4001095"/>
          </a:xfrm>
          <a:prstGeom prst="rect">
            <a:avLst/>
          </a:prstGeom>
        </p:spPr>
        <p:txBody>
          <a:bodyPr>
            <a:spAutoFit/>
          </a:bodyPr>
          <a:lstStyle/>
          <a:p>
            <a:r>
              <a:rPr lang="en-IN" sz="4000" dirty="0">
                <a:solidFill>
                  <a:srgbClr val="FF0000"/>
                </a:solidFill>
              </a:rPr>
              <a:t>Software Requirements:</a:t>
            </a:r>
          </a:p>
          <a:p>
            <a:endParaRPr lang="en-IN" dirty="0"/>
          </a:p>
          <a:p>
            <a:r>
              <a:rPr lang="en-IN" sz="2800" dirty="0"/>
              <a:t>*Arduino IDE</a:t>
            </a:r>
          </a:p>
          <a:p>
            <a:endParaRPr lang="en-IN" sz="2800" dirty="0"/>
          </a:p>
          <a:p>
            <a:r>
              <a:rPr lang="en-IN" sz="2800" dirty="0"/>
              <a:t>*Node </a:t>
            </a:r>
            <a:r>
              <a:rPr lang="en-IN" sz="2800" dirty="0" err="1"/>
              <a:t>js</a:t>
            </a:r>
            <a:endParaRPr lang="en-IN" sz="2800" dirty="0"/>
          </a:p>
          <a:p>
            <a:endParaRPr lang="en-IN" sz="2800" dirty="0"/>
          </a:p>
          <a:p>
            <a:r>
              <a:rPr lang="en-IN" sz="2800" dirty="0"/>
              <a:t>*Mongo </a:t>
            </a:r>
            <a:r>
              <a:rPr lang="en-IN" sz="2800" dirty="0" err="1"/>
              <a:t>db</a:t>
            </a:r>
            <a:endParaRPr lang="en-IN" sz="2800" dirty="0"/>
          </a:p>
          <a:p>
            <a:endParaRPr lang="en-IN" sz="2800" dirty="0"/>
          </a:p>
          <a:p>
            <a:r>
              <a:rPr lang="en-IN" sz="2800" dirty="0"/>
              <a:t>*</a:t>
            </a:r>
            <a:r>
              <a:rPr lang="en-IN" sz="2800" dirty="0" err="1"/>
              <a:t>Mosquitto</a:t>
            </a:r>
            <a:endParaRPr lang="en-IN" sz="2800" dirty="0"/>
          </a:p>
        </p:txBody>
      </p:sp>
    </p:spTree>
    <p:extLst>
      <p:ext uri="{BB962C8B-B14F-4D97-AF65-F5344CB8AC3E}">
        <p14:creationId xmlns:p14="http://schemas.microsoft.com/office/powerpoint/2010/main" val="424299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546C-0564-4ED5-85A6-3FE2FC040E8E}"/>
              </a:ext>
            </a:extLst>
          </p:cNvPr>
          <p:cNvSpPr>
            <a:spLocks noGrp="1"/>
          </p:cNvSpPr>
          <p:nvPr>
            <p:ph type="title"/>
          </p:nvPr>
        </p:nvSpPr>
        <p:spPr>
          <a:xfrm>
            <a:off x="913774" y="1698170"/>
            <a:ext cx="5934969" cy="934683"/>
          </a:xfrm>
        </p:spPr>
        <p:txBody>
          <a:bodyPr/>
          <a:lstStyle/>
          <a:p>
            <a:r>
              <a:rPr lang="en-IN" dirty="0" err="1">
                <a:solidFill>
                  <a:srgbClr val="FF0000"/>
                </a:solidFill>
              </a:rPr>
              <a:t>Nodemcu</a:t>
            </a:r>
            <a:r>
              <a:rPr lang="en-IN" dirty="0">
                <a:solidFill>
                  <a:srgbClr val="FF0000"/>
                </a:solidFill>
              </a:rPr>
              <a:t>(ESP8266)</a:t>
            </a:r>
          </a:p>
        </p:txBody>
      </p:sp>
      <p:sp>
        <p:nvSpPr>
          <p:cNvPr id="4" name="Text Placeholder 3">
            <a:extLst>
              <a:ext uri="{FF2B5EF4-FFF2-40B4-BE49-F238E27FC236}">
                <a16:creationId xmlns:a16="http://schemas.microsoft.com/office/drawing/2014/main" id="{29DD805D-A162-4974-9A94-678C66520C6F}"/>
              </a:ext>
            </a:extLst>
          </p:cNvPr>
          <p:cNvSpPr>
            <a:spLocks noGrp="1"/>
          </p:cNvSpPr>
          <p:nvPr>
            <p:ph type="body" sz="half" idx="2"/>
          </p:nvPr>
        </p:nvSpPr>
        <p:spPr/>
        <p:txBody>
          <a:bodyPr/>
          <a:lstStyle/>
          <a:p>
            <a:r>
              <a:rPr lang="en-US" sz="2000" dirty="0"/>
              <a:t>Here is another way of developing </a:t>
            </a:r>
            <a:r>
              <a:rPr lang="en-US" sz="2000" dirty="0" err="1"/>
              <a:t>NodeMCU</a:t>
            </a:r>
            <a:r>
              <a:rPr lang="en-US" sz="2000" dirty="0"/>
              <a:t> with a well-known IDE i.e. Arduino IDE. We can also develop applications on </a:t>
            </a:r>
            <a:r>
              <a:rPr lang="en-US" sz="2000" dirty="0" err="1"/>
              <a:t>NodeMCU</a:t>
            </a:r>
            <a:r>
              <a:rPr lang="en-US" sz="2000" dirty="0"/>
              <a:t> using Arduino development environment. This makes easy for Arduino developers than learning new language and IDE for </a:t>
            </a:r>
            <a:r>
              <a:rPr lang="en-US" sz="2000" dirty="0" err="1"/>
              <a:t>NodeMCU</a:t>
            </a:r>
            <a:r>
              <a:rPr lang="en-US" dirty="0"/>
              <a:t>.</a:t>
            </a:r>
            <a:endParaRPr lang="en-IN" dirty="0"/>
          </a:p>
        </p:txBody>
      </p:sp>
      <p:pic>
        <p:nvPicPr>
          <p:cNvPr id="10" name="Picture Placeholder 9">
            <a:extLst>
              <a:ext uri="{FF2B5EF4-FFF2-40B4-BE49-F238E27FC236}">
                <a16:creationId xmlns:a16="http://schemas.microsoft.com/office/drawing/2014/main" id="{1C1BF700-A85C-45CA-A5EF-7E6FCBFE8D31}"/>
              </a:ext>
            </a:extLst>
          </p:cNvPr>
          <p:cNvPicPr>
            <a:picLocks noGrp="1" noChangeAspect="1"/>
          </p:cNvPicPr>
          <p:nvPr>
            <p:ph type="pic" idx="1"/>
          </p:nvPr>
        </p:nvPicPr>
        <p:blipFill>
          <a:blip r:embed="rId2"/>
          <a:srcRect l="18581" r="18581"/>
          <a:stretch>
            <a:fillRect/>
          </a:stretch>
        </p:blipFill>
        <p:spPr/>
      </p:pic>
    </p:spTree>
    <p:extLst>
      <p:ext uri="{BB962C8B-B14F-4D97-AF65-F5344CB8AC3E}">
        <p14:creationId xmlns:p14="http://schemas.microsoft.com/office/powerpoint/2010/main" val="133530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50E8-2AAE-4717-BC8B-291DC3AE3F10}"/>
              </a:ext>
            </a:extLst>
          </p:cNvPr>
          <p:cNvSpPr>
            <a:spLocks noGrp="1"/>
          </p:cNvSpPr>
          <p:nvPr>
            <p:ph type="title"/>
          </p:nvPr>
        </p:nvSpPr>
        <p:spPr>
          <a:xfrm>
            <a:off x="913775" y="78377"/>
            <a:ext cx="10364451" cy="2136317"/>
          </a:xfrm>
        </p:spPr>
        <p:txBody>
          <a:bodyPr/>
          <a:lstStyle/>
          <a:p>
            <a:r>
              <a:rPr lang="en-IN" dirty="0">
                <a:solidFill>
                  <a:srgbClr val="FF0000"/>
                </a:solidFill>
              </a:rPr>
              <a:t>Arduino ide</a:t>
            </a:r>
          </a:p>
        </p:txBody>
      </p:sp>
      <p:pic>
        <p:nvPicPr>
          <p:cNvPr id="5" name="Content Placeholder 4">
            <a:extLst>
              <a:ext uri="{FF2B5EF4-FFF2-40B4-BE49-F238E27FC236}">
                <a16:creationId xmlns:a16="http://schemas.microsoft.com/office/drawing/2014/main" id="{BA90DD45-9DBC-4B86-9321-825EB7094244}"/>
              </a:ext>
            </a:extLst>
          </p:cNvPr>
          <p:cNvPicPr>
            <a:picLocks noGrp="1" noChangeAspect="1"/>
          </p:cNvPicPr>
          <p:nvPr>
            <p:ph sz="quarter" idx="13"/>
          </p:nvPr>
        </p:nvPicPr>
        <p:blipFill>
          <a:blip r:embed="rId2"/>
          <a:stretch>
            <a:fillRect/>
          </a:stretch>
        </p:blipFill>
        <p:spPr>
          <a:xfrm>
            <a:off x="2229395" y="1676400"/>
            <a:ext cx="7119377" cy="5181600"/>
          </a:xfrm>
        </p:spPr>
      </p:pic>
    </p:spTree>
    <p:extLst>
      <p:ext uri="{BB962C8B-B14F-4D97-AF65-F5344CB8AC3E}">
        <p14:creationId xmlns:p14="http://schemas.microsoft.com/office/powerpoint/2010/main" val="23086553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164</TotalTime>
  <Words>704</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Microsoft PhagsPa</vt:lpstr>
      <vt:lpstr>Tw Cen MT</vt:lpstr>
      <vt:lpstr>Droplet</vt:lpstr>
      <vt:lpstr>smart agriculture monitoring</vt:lpstr>
      <vt:lpstr>Project  description</vt:lpstr>
      <vt:lpstr>PowerPoint Presentation</vt:lpstr>
      <vt:lpstr>PowerPoint Presentation</vt:lpstr>
      <vt:lpstr>PowerPoint Presentation</vt:lpstr>
      <vt:lpstr>PowerPoint Presentation</vt:lpstr>
      <vt:lpstr>PowerPoint Presentation</vt:lpstr>
      <vt:lpstr>Nodemcu(ESP8266)</vt:lpstr>
      <vt:lpstr>Arduino ide</vt:lpstr>
      <vt:lpstr>Working of mongodb</vt:lpstr>
      <vt:lpstr>Mqtt protocal</vt:lpstr>
      <vt:lpstr>PowerPoint Presentation</vt:lpstr>
      <vt:lpstr>Graph display</vt:lpstr>
      <vt:lpstr>PowerPoint Presentation</vt:lpstr>
      <vt:lpstr>PowerPoint Presentation</vt:lpstr>
      <vt:lpstr>Thank you                          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monitoring</dc:title>
  <dc:creator>Nikhitha Madala</dc:creator>
  <cp:lastModifiedBy>Nikhitha Madala</cp:lastModifiedBy>
  <cp:revision>15</cp:revision>
  <dcterms:created xsi:type="dcterms:W3CDTF">2019-05-24T09:39:26Z</dcterms:created>
  <dcterms:modified xsi:type="dcterms:W3CDTF">2019-05-25T06:04:18Z</dcterms:modified>
</cp:coreProperties>
</file>