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1" r:id="rId5"/>
    <p:sldId id="263" r:id="rId6"/>
    <p:sldId id="262" r:id="rId7"/>
    <p:sldId id="267" r:id="rId8"/>
    <p:sldId id="270" r:id="rId9"/>
    <p:sldId id="268" r:id="rId10"/>
    <p:sldId id="269" r:id="rId11"/>
    <p:sldId id="258" r:id="rId12"/>
    <p:sldId id="259"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billing system for water suppliers</a:t>
            </a:r>
            <a:endParaRPr lang="en-IN" dirty="0"/>
          </a:p>
        </p:txBody>
      </p:sp>
      <p:pic>
        <p:nvPicPr>
          <p:cNvPr id="5" name="Picture 4"/>
          <p:cNvPicPr>
            <a:picLocks noChangeAspect="1"/>
          </p:cNvPicPr>
          <p:nvPr/>
        </p:nvPicPr>
        <p:blipFill>
          <a:blip r:embed="rId2"/>
          <a:stretch>
            <a:fillRect/>
          </a:stretch>
        </p:blipFill>
        <p:spPr>
          <a:xfrm>
            <a:off x="1030311" y="3721994"/>
            <a:ext cx="3052292" cy="2884867"/>
          </a:xfrm>
          <a:prstGeom prst="rect">
            <a:avLst/>
          </a:prstGeom>
        </p:spPr>
      </p:pic>
    </p:spTree>
    <p:extLst>
      <p:ext uri="{BB962C8B-B14F-4D97-AF65-F5344CB8AC3E}">
        <p14:creationId xmlns:p14="http://schemas.microsoft.com/office/powerpoint/2010/main" val="2527399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Integrating RFID MODULE with NODEMCU board:</a:t>
            </a:r>
            <a:endParaRPr lang="en-IN" sz="1600" dirty="0"/>
          </a:p>
        </p:txBody>
      </p:sp>
      <p:pic>
        <p:nvPicPr>
          <p:cNvPr id="4" name="Content Placeholder 3"/>
          <p:cNvPicPr>
            <a:picLocks noGrp="1" noChangeAspect="1"/>
          </p:cNvPicPr>
          <p:nvPr>
            <p:ph idx="1"/>
          </p:nvPr>
        </p:nvPicPr>
        <p:blipFill>
          <a:blip r:embed="rId2"/>
          <a:stretch>
            <a:fillRect/>
          </a:stretch>
        </p:blipFill>
        <p:spPr>
          <a:xfrm>
            <a:off x="1176549" y="1270000"/>
            <a:ext cx="7058025" cy="3667125"/>
          </a:xfrm>
          <a:prstGeom prst="rect">
            <a:avLst/>
          </a:prstGeom>
        </p:spPr>
      </p:pic>
    </p:spTree>
    <p:extLst>
      <p:ext uri="{BB962C8B-B14F-4D97-AF65-F5344CB8AC3E}">
        <p14:creationId xmlns:p14="http://schemas.microsoft.com/office/powerpoint/2010/main" val="77703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a:t>
            </a:r>
            <a:endParaRPr lang="en-IN" dirty="0"/>
          </a:p>
        </p:txBody>
      </p:sp>
      <p:sp>
        <p:nvSpPr>
          <p:cNvPr id="3" name="Content Placeholder 2"/>
          <p:cNvSpPr>
            <a:spLocks noGrp="1"/>
          </p:cNvSpPr>
          <p:nvPr>
            <p:ph idx="1"/>
          </p:nvPr>
        </p:nvSpPr>
        <p:spPr>
          <a:xfrm>
            <a:off x="677334" y="1275009"/>
            <a:ext cx="8596668" cy="4766354"/>
          </a:xfrm>
        </p:spPr>
        <p:txBody>
          <a:bodyPr>
            <a:noAutofit/>
          </a:bodyPr>
          <a:lstStyle/>
          <a:p>
            <a:pPr>
              <a:buFont typeface="Wingdings" panose="05000000000000000000" pitchFamily="2" charset="2"/>
              <a:buChar char="Ø"/>
            </a:pPr>
            <a:r>
              <a:rPr lang="en-US" sz="2800" b="1" dirty="0" smtClean="0">
                <a:latin typeface="Goudy Old Style" panose="02020502050305020303" pitchFamily="18" charset="0"/>
              </a:rPr>
              <a:t>Now a days metropolitan cities operates water tanker services for delivery to residents. </a:t>
            </a:r>
          </a:p>
          <a:p>
            <a:pPr>
              <a:buFont typeface="Wingdings" panose="05000000000000000000" pitchFamily="2" charset="2"/>
              <a:buChar char="Ø"/>
            </a:pPr>
            <a:r>
              <a:rPr lang="en-US" sz="2800" b="1" dirty="0" smtClean="0">
                <a:latin typeface="Goudy Old Style" panose="02020502050305020303" pitchFamily="18" charset="0"/>
              </a:rPr>
              <a:t>They facilitate the water to residents.The person needs to pay the bills for the water that the people have used and pay for it.</a:t>
            </a:r>
          </a:p>
          <a:p>
            <a:pPr>
              <a:buFont typeface="Wingdings" panose="05000000000000000000" pitchFamily="2" charset="2"/>
              <a:buChar char="Ø"/>
            </a:pPr>
            <a:r>
              <a:rPr lang="en-US" sz="2800" b="1" dirty="0" smtClean="0">
                <a:latin typeface="Goudy Old Style" panose="02020502050305020303" pitchFamily="18" charset="0"/>
              </a:rPr>
              <a:t>Sometimes there will be a long queue that one needs to wait in order to get the water supplies bills paid.</a:t>
            </a:r>
          </a:p>
          <a:p>
            <a:pPr>
              <a:buFont typeface="Wingdings" panose="05000000000000000000" pitchFamily="2" charset="2"/>
              <a:buChar char="Ø"/>
            </a:pPr>
            <a:r>
              <a:rPr lang="en-US" sz="2800" b="1" dirty="0" smtClean="0">
                <a:latin typeface="Goudy Old Style" panose="02020502050305020303" pitchFamily="18" charset="0"/>
              </a:rPr>
              <a:t>The billing system for water suppliers will help the local government and private institutions to pay the bills without bribing.</a:t>
            </a:r>
            <a:endParaRPr lang="en-US" sz="2800" b="1" dirty="0">
              <a:latin typeface="Goudy Old Style" panose="02020502050305020303" pitchFamily="18" charset="0"/>
            </a:endParaRPr>
          </a:p>
          <a:p>
            <a:pPr marL="0" indent="0">
              <a:buNone/>
            </a:pPr>
            <a:endParaRPr lang="en-US" sz="2800" b="1" dirty="0">
              <a:latin typeface="Goudy Old Style" panose="02020502050305020303" pitchFamily="18" charset="0"/>
            </a:endParaRPr>
          </a:p>
          <a:p>
            <a:pPr marL="0" indent="0">
              <a:buNone/>
            </a:pPr>
            <a:endParaRPr lang="en-IN" sz="2800" b="1" dirty="0">
              <a:latin typeface="Goudy Old Style" panose="02020502050305020303" pitchFamily="18" charset="0"/>
            </a:endParaRPr>
          </a:p>
          <a:p>
            <a:pPr marL="0" indent="0">
              <a:buNone/>
            </a:pPr>
            <a:endParaRPr lang="en-US" sz="2800" b="1" dirty="0" smtClean="0">
              <a:latin typeface="Goudy Old Style" panose="02020502050305020303" pitchFamily="18" charset="0"/>
            </a:endParaRPr>
          </a:p>
          <a:p>
            <a:pPr marL="0" indent="0">
              <a:buNone/>
            </a:pPr>
            <a:endParaRPr lang="en-IN" sz="2800" b="1" dirty="0">
              <a:latin typeface="Goudy Old Style" panose="02020502050305020303" pitchFamily="18" charset="0"/>
            </a:endParaRPr>
          </a:p>
        </p:txBody>
      </p:sp>
    </p:spTree>
    <p:extLst>
      <p:ext uri="{BB962C8B-B14F-4D97-AF65-F5344CB8AC3E}">
        <p14:creationId xmlns:p14="http://schemas.microsoft.com/office/powerpoint/2010/main" val="247486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6366"/>
            <a:ext cx="10354614" cy="7341584"/>
          </a:xfrm>
        </p:spPr>
        <p:txBody>
          <a:bodyPr>
            <a:normAutofit/>
          </a:bodyPr>
          <a:lstStyle/>
          <a:p>
            <a:pPr>
              <a:buFont typeface="Wingdings" panose="05000000000000000000" pitchFamily="2" charset="2"/>
              <a:buChar char="Ø"/>
            </a:pPr>
            <a:r>
              <a:rPr lang="en-US" sz="2800" b="1" dirty="0" smtClean="0">
                <a:latin typeface="Goudy Old Style" panose="02020502050305020303" pitchFamily="18" charset="0"/>
              </a:rPr>
              <a:t>RFID means Radio Frequency Identification.RFID consists of three components like scanning antenna,transceiver,rfid tag.</a:t>
            </a:r>
          </a:p>
          <a:p>
            <a:pPr>
              <a:buFont typeface="Wingdings" panose="05000000000000000000" pitchFamily="2" charset="2"/>
              <a:buChar char="Ø"/>
            </a:pPr>
            <a:r>
              <a:rPr lang="en-US" sz="2800" b="1" dirty="0" smtClean="0">
                <a:latin typeface="Goudy Old Style" panose="02020502050305020303" pitchFamily="18" charset="0"/>
              </a:rPr>
              <a:t>An rfid tag consists of microchip,memory and antenna.It uses the radio frequency to transmit the signals that activate the tag.</a:t>
            </a:r>
          </a:p>
          <a:p>
            <a:pPr>
              <a:buFont typeface="Wingdings" panose="05000000000000000000" pitchFamily="2" charset="2"/>
              <a:buChar char="Ø"/>
            </a:pPr>
            <a:r>
              <a:rPr lang="en-US" sz="2800" b="1" dirty="0">
                <a:latin typeface="Goudy Old Style" panose="02020502050305020303" pitchFamily="18" charset="0"/>
              </a:rPr>
              <a:t>H</a:t>
            </a:r>
            <a:r>
              <a:rPr lang="en-US" sz="2800" b="1" dirty="0" smtClean="0">
                <a:latin typeface="Goudy Old Style" panose="02020502050305020303" pitchFamily="18" charset="0"/>
              </a:rPr>
              <a:t>ere organization provides a rfid card to customer.</a:t>
            </a:r>
          </a:p>
          <a:p>
            <a:pPr>
              <a:buFont typeface="Wingdings" panose="05000000000000000000" pitchFamily="2" charset="2"/>
              <a:buChar char="Ø"/>
            </a:pPr>
            <a:r>
              <a:rPr lang="en-US" sz="2800" b="1" dirty="0" smtClean="0">
                <a:latin typeface="Goudy Old Style" panose="02020502050305020303" pitchFamily="18" charset="0"/>
              </a:rPr>
              <a:t>By scanning that card user want to enter the details about how much quantity of water required through mobile app.</a:t>
            </a:r>
          </a:p>
          <a:p>
            <a:pPr>
              <a:buFont typeface="Wingdings" panose="05000000000000000000" pitchFamily="2" charset="2"/>
              <a:buChar char="Ø"/>
            </a:pPr>
            <a:r>
              <a:rPr lang="en-US" sz="2800" b="1" dirty="0" smtClean="0">
                <a:latin typeface="Goudy Old Style" panose="02020502050305020303" pitchFamily="18" charset="0"/>
              </a:rPr>
              <a:t>If customer entered the details in the respective mobile app the price which we have to pay for the quantity of water is transferred to the supplier and remaining balance in the card is supposed to be display on mobile app.</a:t>
            </a:r>
          </a:p>
          <a:p>
            <a:pPr marL="0" indent="0">
              <a:buNone/>
            </a:pPr>
            <a:endParaRPr lang="en-US" sz="2800" b="1" dirty="0" smtClean="0">
              <a:latin typeface="Goudy Old Style" panose="02020502050305020303" pitchFamily="18" charset="0"/>
            </a:endParaRPr>
          </a:p>
          <a:p>
            <a:pPr marL="0" indent="0">
              <a:buNone/>
            </a:pPr>
            <a:endParaRPr lang="en-US" sz="2800" b="1" dirty="0" smtClean="0">
              <a:latin typeface="Goudy Old Style" panose="02020502050305020303" pitchFamily="18" charset="0"/>
            </a:endParaRPr>
          </a:p>
          <a:p>
            <a:pPr marL="0" indent="0">
              <a:buNone/>
            </a:pPr>
            <a:endParaRPr lang="en-IN" sz="2800" b="1" dirty="0">
              <a:latin typeface="Goudy Old Style" panose="02020502050305020303" pitchFamily="18" charset="0"/>
            </a:endParaRPr>
          </a:p>
        </p:txBody>
      </p:sp>
    </p:spTree>
    <p:extLst>
      <p:ext uri="{BB962C8B-B14F-4D97-AF65-F5344CB8AC3E}">
        <p14:creationId xmlns:p14="http://schemas.microsoft.com/office/powerpoint/2010/main" val="2159327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Highlights</a:t>
            </a: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RFID technology</a:t>
            </a:r>
          </a:p>
          <a:p>
            <a:r>
              <a:rPr lang="en-US" sz="2400" b="1" dirty="0" smtClean="0">
                <a:latin typeface="Goudy Old Style" panose="02020502050305020303" pitchFamily="18" charset="0"/>
              </a:rPr>
              <a:t>Integrating RFID module with Node MCU</a:t>
            </a:r>
          </a:p>
          <a:p>
            <a:r>
              <a:rPr lang="en-US" sz="2400" b="1" dirty="0" smtClean="0">
                <a:latin typeface="Goudy Old Style" panose="02020502050305020303" pitchFamily="18" charset="0"/>
              </a:rPr>
              <a:t>Reading the data from the RFID cards</a:t>
            </a:r>
          </a:p>
          <a:p>
            <a:r>
              <a:rPr lang="en-US" sz="2400" b="1" dirty="0" smtClean="0">
                <a:latin typeface="Goudy Old Style" panose="02020502050305020303" pitchFamily="18" charset="0"/>
              </a:rPr>
              <a:t>Sending HTTP request  to cloud platform</a:t>
            </a:r>
          </a:p>
          <a:p>
            <a:r>
              <a:rPr lang="en-US" sz="2400" b="1" dirty="0" smtClean="0">
                <a:latin typeface="Goudy Old Style" panose="02020502050305020303" pitchFamily="18" charset="0"/>
              </a:rPr>
              <a:t>Creating web application </a:t>
            </a:r>
          </a:p>
          <a:p>
            <a:pPr marL="0" indent="0">
              <a:buNone/>
            </a:pPr>
            <a:endParaRPr lang="en-IN" sz="2400" b="1" dirty="0">
              <a:latin typeface="Goudy Old Style" panose="02020502050305020303" pitchFamily="18" charset="0"/>
            </a:endParaRPr>
          </a:p>
        </p:txBody>
      </p:sp>
    </p:spTree>
    <p:extLst>
      <p:ext uri="{BB962C8B-B14F-4D97-AF65-F5344CB8AC3E}">
        <p14:creationId xmlns:p14="http://schemas.microsoft.com/office/powerpoint/2010/main" val="3536459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This proposed system gives the information about the design of RFID based water billing system</a:t>
            </a:r>
          </a:p>
          <a:p>
            <a:r>
              <a:rPr lang="en-US" sz="2400" b="1" dirty="0" smtClean="0">
                <a:latin typeface="Goudy Old Style" panose="02020502050305020303" pitchFamily="18" charset="0"/>
              </a:rPr>
              <a:t>It will estimate the quantity of water required for annual </a:t>
            </a:r>
            <a:r>
              <a:rPr lang="en-US" sz="2400" b="1" dirty="0" smtClean="0">
                <a:latin typeface="Goudy Old Style" panose="02020502050305020303" pitchFamily="18" charset="0"/>
              </a:rPr>
              <a:t>use Based </a:t>
            </a:r>
            <a:r>
              <a:rPr lang="en-US" sz="2400" b="1" dirty="0" smtClean="0">
                <a:latin typeface="Goudy Old Style" panose="02020502050305020303" pitchFamily="18" charset="0"/>
              </a:rPr>
              <a:t>on this statistics we can decrease the water wastage.</a:t>
            </a:r>
          </a:p>
          <a:p>
            <a:r>
              <a:rPr lang="en-US" sz="2400" b="1" dirty="0" smtClean="0">
                <a:latin typeface="Goudy Old Style" panose="02020502050305020303" pitchFamily="18" charset="0"/>
              </a:rPr>
              <a:t>Proposed system will provide accurate and real time water billing </a:t>
            </a:r>
            <a:r>
              <a:rPr lang="en-US" sz="2400" b="1" dirty="0" smtClean="0">
                <a:latin typeface="Goudy Old Style" panose="02020502050305020303" pitchFamily="18" charset="0"/>
              </a:rPr>
              <a:t>system</a:t>
            </a:r>
            <a:r>
              <a:rPr lang="en-US" sz="2400" b="1" dirty="0">
                <a:latin typeface="Goudy Old Style" panose="02020502050305020303" pitchFamily="18" charset="0"/>
              </a:rPr>
              <a:t>.</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This</a:t>
            </a:r>
            <a:r>
              <a:rPr lang="en-IN" sz="2400" b="1" dirty="0" smtClean="0">
                <a:latin typeface="Goudy Old Style" panose="02020502050305020303" pitchFamily="18" charset="0"/>
              </a:rPr>
              <a:t> </a:t>
            </a:r>
            <a:r>
              <a:rPr lang="en-IN" sz="2400" b="1" dirty="0" smtClean="0">
                <a:latin typeface="Goudy Old Style" panose="02020502050305020303" pitchFamily="18" charset="0"/>
              </a:rPr>
              <a:t>overcomes existing systems in terms of cost and manpower required.</a:t>
            </a:r>
            <a:endParaRPr lang="en-US" sz="2400" b="1" dirty="0" smtClean="0">
              <a:latin typeface="Goudy Old Style" panose="02020502050305020303" pitchFamily="18" charset="0"/>
            </a:endParaRPr>
          </a:p>
        </p:txBody>
      </p:sp>
    </p:spTree>
    <p:extLst>
      <p:ext uri="{BB962C8B-B14F-4D97-AF65-F5344CB8AC3E}">
        <p14:creationId xmlns:p14="http://schemas.microsoft.com/office/powerpoint/2010/main" val="3486322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oudy Old Style" panose="02020502050305020303" pitchFamily="18" charset="0"/>
              </a:rPr>
              <a:t>Introduction:</a:t>
            </a:r>
            <a:endParaRPr lang="en-IN" dirty="0">
              <a:latin typeface="Goudy Old Style" panose="02020502050305020303"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smtClean="0">
                <a:latin typeface="Goudy Old Style" panose="02020502050305020303" pitchFamily="18" charset="0"/>
              </a:rPr>
              <a:t>Smart billing system for water suppliers  is web based application system .Smart billing system is the future of automatic billing system when a customer receives water and paying the bills through RFID tags</a:t>
            </a:r>
          </a:p>
        </p:txBody>
      </p:sp>
    </p:spTree>
    <p:extLst>
      <p:ext uri="{BB962C8B-B14F-4D97-AF65-F5344CB8AC3E}">
        <p14:creationId xmlns:p14="http://schemas.microsoft.com/office/powerpoint/2010/main" val="188602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this project</a:t>
            </a:r>
            <a:br>
              <a:rPr lang="en-US" dirty="0" smtClean="0"/>
            </a:br>
            <a:endParaRPr lang="en-IN" dirty="0"/>
          </a:p>
        </p:txBody>
      </p:sp>
      <p:sp>
        <p:nvSpPr>
          <p:cNvPr id="3" name="Content Placeholder 2"/>
          <p:cNvSpPr>
            <a:spLocks noGrp="1"/>
          </p:cNvSpPr>
          <p:nvPr>
            <p:ph idx="1"/>
          </p:nvPr>
        </p:nvSpPr>
        <p:spPr>
          <a:xfrm>
            <a:off x="677334" y="1558345"/>
            <a:ext cx="8596668" cy="4483018"/>
          </a:xfrm>
        </p:spPr>
        <p:txBody>
          <a:bodyPr>
            <a:normAutofit/>
          </a:bodyPr>
          <a:lstStyle/>
          <a:p>
            <a:r>
              <a:rPr lang="en-US" sz="2800" b="1" dirty="0" smtClean="0">
                <a:latin typeface="Goudy Old Style" panose="02020502050305020303" pitchFamily="18" charset="0"/>
              </a:rPr>
              <a:t>We are paying money for so many infrastructures.some peoples bribes the money from users.</a:t>
            </a:r>
          </a:p>
          <a:p>
            <a:r>
              <a:rPr lang="en-US" sz="2800" b="1" dirty="0" smtClean="0">
                <a:latin typeface="Goudy Old Style" panose="02020502050305020303" pitchFamily="18" charset="0"/>
              </a:rPr>
              <a:t>So due to  this reason we need the payments to do legally.</a:t>
            </a:r>
          </a:p>
          <a:p>
            <a:r>
              <a:rPr lang="en-US" sz="2800" b="1" dirty="0" smtClean="0">
                <a:latin typeface="Goudy Old Style" panose="02020502050305020303" pitchFamily="18" charset="0"/>
              </a:rPr>
              <a:t>Time will  be reduced for  online payments also.</a:t>
            </a:r>
          </a:p>
          <a:p>
            <a:endParaRPr lang="en-US" sz="2800" b="1" dirty="0" smtClean="0">
              <a:latin typeface="Goudy Old Style" panose="02020502050305020303" pitchFamily="18" charset="0"/>
            </a:endParaRPr>
          </a:p>
          <a:p>
            <a:endParaRPr lang="en-IN" sz="2800" b="1" dirty="0">
              <a:latin typeface="Goudy Old Style" panose="02020502050305020303" pitchFamily="18" charset="0"/>
            </a:endParaRPr>
          </a:p>
        </p:txBody>
      </p:sp>
    </p:spTree>
    <p:extLst>
      <p:ext uri="{BB962C8B-B14F-4D97-AF65-F5344CB8AC3E}">
        <p14:creationId xmlns:p14="http://schemas.microsoft.com/office/powerpoint/2010/main" val="3273827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br>
              <a:rPr lang="en-US" dirty="0" smtClean="0"/>
            </a:b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ESP8266-12E module</a:t>
            </a:r>
          </a:p>
          <a:p>
            <a:r>
              <a:rPr lang="en-US" sz="2400" b="1" dirty="0" smtClean="0">
                <a:latin typeface="Goudy Old Style" panose="02020502050305020303" pitchFamily="18" charset="0"/>
              </a:rPr>
              <a:t>RFID Reader</a:t>
            </a:r>
          </a:p>
          <a:p>
            <a:r>
              <a:rPr lang="en-US" sz="2400" b="1" dirty="0" smtClean="0">
                <a:latin typeface="Goudy Old Style" panose="02020502050305020303" pitchFamily="18" charset="0"/>
              </a:rPr>
              <a:t>RFID Cards</a:t>
            </a:r>
          </a:p>
          <a:p>
            <a:r>
              <a:rPr lang="en-US" sz="2400" b="1" dirty="0" smtClean="0">
                <a:latin typeface="Goudy Old Style" panose="02020502050305020303" pitchFamily="18" charset="0"/>
              </a:rPr>
              <a:t>Bread Board</a:t>
            </a:r>
          </a:p>
          <a:p>
            <a:r>
              <a:rPr lang="en-US" sz="2400" b="1" dirty="0" smtClean="0">
                <a:latin typeface="Goudy Old Style" panose="02020502050305020303" pitchFamily="18" charset="0"/>
              </a:rPr>
              <a:t>Jumper Wires</a:t>
            </a:r>
          </a:p>
        </p:txBody>
      </p:sp>
    </p:spTree>
    <p:extLst>
      <p:ext uri="{BB962C8B-B14F-4D97-AF65-F5344CB8AC3E}">
        <p14:creationId xmlns:p14="http://schemas.microsoft.com/office/powerpoint/2010/main" val="3887459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IN" dirty="0"/>
          </a:p>
        </p:txBody>
      </p:sp>
      <p:pic>
        <p:nvPicPr>
          <p:cNvPr id="5" name="Content Placeholder 4"/>
          <p:cNvPicPr>
            <a:picLocks noGrp="1" noChangeAspect="1"/>
          </p:cNvPicPr>
          <p:nvPr>
            <p:ph idx="1"/>
          </p:nvPr>
        </p:nvPicPr>
        <p:blipFill>
          <a:blip r:embed="rId2"/>
          <a:stretch>
            <a:fillRect/>
          </a:stretch>
        </p:blipFill>
        <p:spPr>
          <a:xfrm>
            <a:off x="772732" y="2128222"/>
            <a:ext cx="3090929" cy="2143125"/>
          </a:xfrm>
          <a:prstGeom prst="rect">
            <a:avLst/>
          </a:prstGeom>
        </p:spPr>
      </p:pic>
      <p:pic>
        <p:nvPicPr>
          <p:cNvPr id="6" name="Picture 5"/>
          <p:cNvPicPr>
            <a:picLocks noChangeAspect="1"/>
          </p:cNvPicPr>
          <p:nvPr/>
        </p:nvPicPr>
        <p:blipFill>
          <a:blip r:embed="rId3"/>
          <a:stretch>
            <a:fillRect/>
          </a:stretch>
        </p:blipFill>
        <p:spPr>
          <a:xfrm>
            <a:off x="6562524" y="965915"/>
            <a:ext cx="2466975" cy="3065172"/>
          </a:xfrm>
          <a:prstGeom prst="rect">
            <a:avLst/>
          </a:prstGeom>
        </p:spPr>
      </p:pic>
      <p:pic>
        <p:nvPicPr>
          <p:cNvPr id="8" name="Picture 7"/>
          <p:cNvPicPr>
            <a:picLocks noChangeAspect="1"/>
          </p:cNvPicPr>
          <p:nvPr/>
        </p:nvPicPr>
        <p:blipFill>
          <a:blip r:embed="rId4"/>
          <a:stretch>
            <a:fillRect/>
          </a:stretch>
        </p:blipFill>
        <p:spPr>
          <a:xfrm>
            <a:off x="4031355" y="3870436"/>
            <a:ext cx="2171700" cy="2272787"/>
          </a:xfrm>
          <a:prstGeom prst="rect">
            <a:avLst/>
          </a:prstGeom>
        </p:spPr>
      </p:pic>
      <p:sp>
        <p:nvSpPr>
          <p:cNvPr id="9" name="Rectangle 8"/>
          <p:cNvSpPr/>
          <p:nvPr/>
        </p:nvSpPr>
        <p:spPr>
          <a:xfrm>
            <a:off x="1777285" y="4271347"/>
            <a:ext cx="2086376" cy="22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RFID CARD</a:t>
            </a:r>
            <a:endParaRPr lang="en-IN" dirty="0"/>
          </a:p>
        </p:txBody>
      </p:sp>
      <p:sp>
        <p:nvSpPr>
          <p:cNvPr id="10" name="Rectangle 9"/>
          <p:cNvSpPr/>
          <p:nvPr/>
        </p:nvSpPr>
        <p:spPr>
          <a:xfrm>
            <a:off x="7598535" y="4031087"/>
            <a:ext cx="2562896" cy="24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RFID MODULE(READER)</a:t>
            </a:r>
            <a:endParaRPr lang="en-IN" dirty="0"/>
          </a:p>
        </p:txBody>
      </p:sp>
      <p:sp>
        <p:nvSpPr>
          <p:cNvPr id="11" name="Rectangle 10"/>
          <p:cNvSpPr/>
          <p:nvPr/>
        </p:nvSpPr>
        <p:spPr>
          <a:xfrm>
            <a:off x="5424805" y="5501143"/>
            <a:ext cx="2173729" cy="870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NODEMCU(ESP8266-12E MODULE)</a:t>
            </a:r>
            <a:endParaRPr lang="en-IN" dirty="0"/>
          </a:p>
        </p:txBody>
      </p:sp>
    </p:spTree>
    <p:extLst>
      <p:ext uri="{BB962C8B-B14F-4D97-AF65-F5344CB8AC3E}">
        <p14:creationId xmlns:p14="http://schemas.microsoft.com/office/powerpoint/2010/main" val="230476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oftwares</a:t>
            </a:r>
            <a:endParaRPr lang="en-IN" dirty="0"/>
          </a:p>
        </p:txBody>
      </p:sp>
      <p:sp>
        <p:nvSpPr>
          <p:cNvPr id="3" name="Content Placeholder 2"/>
          <p:cNvSpPr>
            <a:spLocks noGrp="1"/>
          </p:cNvSpPr>
          <p:nvPr>
            <p:ph idx="1"/>
          </p:nvPr>
        </p:nvSpPr>
        <p:spPr/>
        <p:txBody>
          <a:bodyPr>
            <a:normAutofit/>
          </a:bodyPr>
          <a:lstStyle/>
          <a:p>
            <a:r>
              <a:rPr lang="en-US" sz="2800" b="1" dirty="0" smtClean="0">
                <a:latin typeface="Goudy Old Style" panose="02020502050305020303" pitchFamily="18" charset="0"/>
              </a:rPr>
              <a:t>ARDUINO IDE</a:t>
            </a:r>
          </a:p>
          <a:p>
            <a:r>
              <a:rPr lang="en-US" sz="2800" b="1" dirty="0" smtClean="0">
                <a:latin typeface="Goudy Old Style" panose="02020502050305020303" pitchFamily="18" charset="0"/>
              </a:rPr>
              <a:t>HTML , Java Script</a:t>
            </a:r>
          </a:p>
          <a:p>
            <a:endParaRPr lang="en-IN" sz="2800" b="1" dirty="0">
              <a:latin typeface="Goudy Old Style" panose="02020502050305020303" pitchFamily="18" charset="0"/>
            </a:endParaRPr>
          </a:p>
        </p:txBody>
      </p:sp>
    </p:spTree>
    <p:extLst>
      <p:ext uri="{BB962C8B-B14F-4D97-AF65-F5344CB8AC3E}">
        <p14:creationId xmlns:p14="http://schemas.microsoft.com/office/powerpoint/2010/main" val="1502795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MODULE:</a:t>
            </a:r>
            <a:endParaRPr lang="en-IN" dirty="0"/>
          </a:p>
        </p:txBody>
      </p:sp>
      <p:sp>
        <p:nvSpPr>
          <p:cNvPr id="3" name="Content Placeholder 2"/>
          <p:cNvSpPr>
            <a:spLocks noGrp="1"/>
          </p:cNvSpPr>
          <p:nvPr>
            <p:ph idx="1"/>
          </p:nvPr>
        </p:nvSpPr>
        <p:spPr>
          <a:xfrm>
            <a:off x="633451" y="1362099"/>
            <a:ext cx="8596668" cy="3880773"/>
          </a:xfrm>
        </p:spPr>
        <p:txBody>
          <a:bodyPr>
            <a:noAutofit/>
          </a:bodyPr>
          <a:lstStyle/>
          <a:p>
            <a:r>
              <a:rPr lang="en-US" sz="2400" dirty="0" smtClean="0">
                <a:latin typeface="Goudy Old Style" panose="02020502050305020303" pitchFamily="18" charset="0"/>
              </a:rPr>
              <a:t>A  radio frequency identification reader(RFID READER) is a device used to gather information from an RFID tag which is used to track individual objects.</a:t>
            </a:r>
          </a:p>
          <a:p>
            <a:r>
              <a:rPr lang="en-US" sz="2400" dirty="0" smtClean="0">
                <a:latin typeface="Goudy Old Style" panose="02020502050305020303" pitchFamily="18" charset="0"/>
              </a:rPr>
              <a:t>Radio waves are used to transfer data from the tag to reader.</a:t>
            </a:r>
          </a:p>
          <a:p>
            <a:r>
              <a:rPr lang="en-US" sz="2400" dirty="0" smtClean="0">
                <a:latin typeface="Goudy Old Style" panose="02020502050305020303" pitchFamily="18" charset="0"/>
              </a:rPr>
              <a:t>RFID is a technology similar in theory to barcodes.</a:t>
            </a:r>
          </a:p>
          <a:p>
            <a:r>
              <a:rPr lang="en-US" sz="2400" dirty="0" smtClean="0">
                <a:latin typeface="Goudy Old Style" panose="02020502050305020303" pitchFamily="18" charset="0"/>
              </a:rPr>
              <a:t>The RFID tag it must be within the range of an RFID reader Which ranges from 3 to</a:t>
            </a:r>
            <a:r>
              <a:rPr lang="en-IN" sz="2400" dirty="0" smtClean="0">
                <a:latin typeface="Goudy Old Style" panose="02020502050305020303" pitchFamily="18" charset="0"/>
              </a:rPr>
              <a:t> 300 feet.</a:t>
            </a:r>
          </a:p>
          <a:p>
            <a:pPr>
              <a:buFont typeface="Wingdings" panose="05000000000000000000" pitchFamily="2" charset="2"/>
              <a:buChar char="Ø"/>
            </a:pPr>
            <a:endParaRPr lang="en-US" sz="2400" dirty="0" smtClean="0">
              <a:latin typeface="Goudy Old Style" panose="02020502050305020303" pitchFamily="18" charset="0"/>
            </a:endParaRPr>
          </a:p>
          <a:p>
            <a:pPr marL="0" indent="0">
              <a:buNone/>
            </a:pPr>
            <a:endParaRPr lang="en-US" sz="2400" dirty="0" smtClean="0">
              <a:latin typeface="Goudy Old Style" panose="02020502050305020303" pitchFamily="18" charset="0"/>
            </a:endParaRPr>
          </a:p>
        </p:txBody>
      </p:sp>
    </p:spTree>
    <p:extLst>
      <p:ext uri="{BB962C8B-B14F-4D97-AF65-F5344CB8AC3E}">
        <p14:creationId xmlns:p14="http://schemas.microsoft.com/office/powerpoint/2010/main" val="17704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RFID MODULE:</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latin typeface="Goudy Old Style" panose="02020502050305020303" pitchFamily="18" charset="0"/>
              </a:rPr>
              <a:t>RFID technology may be used in a variety of applications including:</a:t>
            </a:r>
          </a:p>
          <a:p>
            <a:pPr>
              <a:buFont typeface="Wingdings" panose="05000000000000000000" pitchFamily="2" charset="2"/>
              <a:buChar char="Ø"/>
            </a:pPr>
            <a:r>
              <a:rPr lang="en-US" sz="2400" b="1" dirty="0">
                <a:latin typeface="Goudy Old Style" panose="02020502050305020303" pitchFamily="18" charset="0"/>
              </a:rPr>
              <a:t>Passports</a:t>
            </a:r>
          </a:p>
          <a:p>
            <a:pPr>
              <a:buFont typeface="Wingdings" panose="05000000000000000000" pitchFamily="2" charset="2"/>
              <a:buChar char="Ø"/>
            </a:pPr>
            <a:r>
              <a:rPr lang="en-US" sz="2400" b="1" dirty="0">
                <a:latin typeface="Goudy Old Style" panose="02020502050305020303" pitchFamily="18" charset="0"/>
              </a:rPr>
              <a:t>Smart cards</a:t>
            </a:r>
          </a:p>
          <a:p>
            <a:pPr>
              <a:buFont typeface="Wingdings" panose="05000000000000000000" pitchFamily="2" charset="2"/>
              <a:buChar char="Ø"/>
            </a:pPr>
            <a:r>
              <a:rPr lang="en-US" sz="2400" b="1" dirty="0">
                <a:latin typeface="Goudy Old Style" panose="02020502050305020303" pitchFamily="18" charset="0"/>
              </a:rPr>
              <a:t>Home appliances</a:t>
            </a:r>
          </a:p>
          <a:p>
            <a:pPr>
              <a:buFont typeface="Wingdings" panose="05000000000000000000" pitchFamily="2" charset="2"/>
              <a:buChar char="Ø"/>
            </a:pPr>
            <a:r>
              <a:rPr lang="en-US" sz="2400" b="1" dirty="0">
                <a:latin typeface="Goudy Old Style" panose="02020502050305020303" pitchFamily="18" charset="0"/>
              </a:rPr>
              <a:t>Animal and pet tags</a:t>
            </a:r>
          </a:p>
          <a:p>
            <a:pPr>
              <a:buFont typeface="Wingdings" panose="05000000000000000000" pitchFamily="2" charset="2"/>
              <a:buChar char="Ø"/>
            </a:pPr>
            <a:r>
              <a:rPr lang="en-US" sz="2400" b="1" dirty="0">
                <a:latin typeface="Goudy Old Style" panose="02020502050305020303" pitchFamily="18" charset="0"/>
              </a:rPr>
              <a:t>Monitoring heart patients</a:t>
            </a:r>
          </a:p>
          <a:p>
            <a:pPr>
              <a:buFont typeface="Wingdings" panose="05000000000000000000" pitchFamily="2" charset="2"/>
              <a:buChar char="Ø"/>
            </a:pPr>
            <a:endParaRPr lang="en-US" sz="2400" b="1" dirty="0">
              <a:latin typeface="Goudy Old Style" panose="02020502050305020303" pitchFamily="18" charset="0"/>
            </a:endParaRPr>
          </a:p>
          <a:p>
            <a:pPr marL="0" indent="0">
              <a:buNone/>
            </a:pPr>
            <a:endParaRPr lang="en-US" sz="2400" b="1" dirty="0">
              <a:latin typeface="Goudy Old Style" panose="02020502050305020303" pitchFamily="18" charset="0"/>
            </a:endParaRPr>
          </a:p>
          <a:p>
            <a:endParaRPr lang="en-IN" sz="2400" b="1" dirty="0">
              <a:latin typeface="Goudy Old Style" panose="02020502050305020303" pitchFamily="18" charset="0"/>
            </a:endParaRPr>
          </a:p>
        </p:txBody>
      </p:sp>
    </p:spTree>
    <p:extLst>
      <p:ext uri="{BB962C8B-B14F-4D97-AF65-F5344CB8AC3E}">
        <p14:creationId xmlns:p14="http://schemas.microsoft.com/office/powerpoint/2010/main" val="2005482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lstStyle/>
          <a:p>
            <a:r>
              <a:rPr lang="en-US" dirty="0" smtClean="0"/>
              <a:t>ESP8266 MODULE(NODE MCU):</a:t>
            </a:r>
            <a:endParaRPr lang="en-IN" dirty="0"/>
          </a:p>
        </p:txBody>
      </p:sp>
      <p:sp>
        <p:nvSpPr>
          <p:cNvPr id="3" name="Content Placeholder 2"/>
          <p:cNvSpPr>
            <a:spLocks noGrp="1"/>
          </p:cNvSpPr>
          <p:nvPr>
            <p:ph idx="1"/>
          </p:nvPr>
        </p:nvSpPr>
        <p:spPr>
          <a:xfrm>
            <a:off x="677334" y="605308"/>
            <a:ext cx="8596668" cy="4598928"/>
          </a:xfrm>
        </p:spPr>
        <p:txBody>
          <a:bodyPr>
            <a:noAutofit/>
          </a:bodyPr>
          <a:lstStyle/>
          <a:p>
            <a:r>
              <a:rPr lang="en-US" sz="2400" b="1" dirty="0" smtClean="0">
                <a:latin typeface="Goudy Old Style" panose="02020502050305020303" pitchFamily="18" charset="0"/>
              </a:rPr>
              <a:t>ESP8266 is  a low cost WIFI module chip that can be configured to connect to the internet for internet of things and in similar technology projects.</a:t>
            </a:r>
          </a:p>
          <a:p>
            <a:r>
              <a:rPr lang="en-US" sz="2400" b="1" dirty="0" smtClean="0">
                <a:latin typeface="Goudy Old Style" panose="02020502050305020303" pitchFamily="18" charset="0"/>
              </a:rPr>
              <a:t>Memory:128kbytes</a:t>
            </a:r>
          </a:p>
          <a:p>
            <a:r>
              <a:rPr lang="en-US" sz="2400" b="1" dirty="0" smtClean="0">
                <a:latin typeface="Goudy Old Style" panose="02020502050305020303" pitchFamily="18" charset="0"/>
              </a:rPr>
              <a:t>Developer:ESP8266 open source community.</a:t>
            </a:r>
          </a:p>
          <a:p>
            <a:r>
              <a:rPr lang="en-US" sz="2400" b="1" dirty="0" smtClean="0">
                <a:latin typeface="Goudy Old Style" panose="02020502050305020303" pitchFamily="18" charset="0"/>
              </a:rPr>
              <a:t>Operating system :XTOS</a:t>
            </a:r>
          </a:p>
          <a:p>
            <a:r>
              <a:rPr lang="en-US" sz="2400" b="1" dirty="0" smtClean="0">
                <a:latin typeface="Goudy Old Style" panose="02020502050305020303" pitchFamily="18" charset="0"/>
              </a:rPr>
              <a:t>Storage:4Mbytes</a:t>
            </a:r>
          </a:p>
          <a:p>
            <a:r>
              <a:rPr lang="en-US" sz="2400" b="1" dirty="0" smtClean="0">
                <a:latin typeface="Goudy Old Style" panose="02020502050305020303" pitchFamily="18" charset="0"/>
              </a:rPr>
              <a:t>NODEMCU is basically an SOC(system on chip).</a:t>
            </a:r>
          </a:p>
          <a:p>
            <a:r>
              <a:rPr lang="en-US" sz="2400" b="1" dirty="0" smtClean="0">
                <a:latin typeface="Goudy Old Style" panose="02020502050305020303" pitchFamily="18" charset="0"/>
              </a:rPr>
              <a:t>SOC is an integrated circuit that integrates all components of a computer or other electronic systems.</a:t>
            </a:r>
          </a:p>
          <a:p>
            <a:r>
              <a:rPr lang="en-US" sz="2400" b="1" dirty="0" smtClean="0">
                <a:latin typeface="Goudy Old Style" panose="02020502050305020303" pitchFamily="18" charset="0"/>
              </a:rPr>
              <a:t>It is a 32 bit microcontroller.</a:t>
            </a:r>
          </a:p>
          <a:p>
            <a:r>
              <a:rPr lang="en-US" sz="2400" b="1" dirty="0" smtClean="0">
                <a:latin typeface="Goudy Old Style" panose="02020502050305020303" pitchFamily="18" charset="0"/>
              </a:rPr>
              <a:t>You can program ESP8266 using Arduino , NODEMCU IDE .</a:t>
            </a:r>
          </a:p>
          <a:p>
            <a:endParaRPr lang="en-US" sz="2400" b="1" dirty="0" smtClean="0">
              <a:latin typeface="Goudy Old Style" panose="02020502050305020303" pitchFamily="18" charset="0"/>
            </a:endParaRPr>
          </a:p>
          <a:p>
            <a:endParaRPr lang="en-US" sz="2400" b="1" dirty="0" smtClean="0">
              <a:latin typeface="Goudy Old Style" panose="02020502050305020303" pitchFamily="18" charset="0"/>
            </a:endParaRPr>
          </a:p>
          <a:p>
            <a:endParaRPr lang="en-IN" sz="2400" b="1" dirty="0">
              <a:latin typeface="Goudy Old Style" panose="02020502050305020303" pitchFamily="18" charset="0"/>
            </a:endParaRPr>
          </a:p>
        </p:txBody>
      </p:sp>
    </p:spTree>
    <p:extLst>
      <p:ext uri="{BB962C8B-B14F-4D97-AF65-F5344CB8AC3E}">
        <p14:creationId xmlns:p14="http://schemas.microsoft.com/office/powerpoint/2010/main" val="165973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TotalTime>
  <Words>582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Goudy Old Style</vt:lpstr>
      <vt:lpstr>Trebuchet MS</vt:lpstr>
      <vt:lpstr>Wingdings</vt:lpstr>
      <vt:lpstr>Wingdings 3</vt:lpstr>
      <vt:lpstr>Facet</vt:lpstr>
      <vt:lpstr>Smart  billing system for water suppliers</vt:lpstr>
      <vt:lpstr>Introduction:</vt:lpstr>
      <vt:lpstr>Need of this project </vt:lpstr>
      <vt:lpstr>Hardware </vt:lpstr>
      <vt:lpstr>Components</vt:lpstr>
      <vt:lpstr>Softwares</vt:lpstr>
      <vt:lpstr>RFID MODULE:</vt:lpstr>
      <vt:lpstr>Applications of RFID MODULE:</vt:lpstr>
      <vt:lpstr>ESP8266 MODULE(NODE MCU):</vt:lpstr>
      <vt:lpstr>Integrating RFID MODULE with NODEMCU board:</vt:lpstr>
      <vt:lpstr>DESCRIPTION </vt:lpstr>
      <vt:lpstr>PowerPoint Presentation</vt:lpstr>
      <vt:lpstr>Project Highlights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billing system for water suppliers</dc:title>
  <dc:creator>KRISHNA</dc:creator>
  <cp:lastModifiedBy>KRISHNA</cp:lastModifiedBy>
  <cp:revision>27</cp:revision>
  <dcterms:created xsi:type="dcterms:W3CDTF">2019-05-24T04:15:47Z</dcterms:created>
  <dcterms:modified xsi:type="dcterms:W3CDTF">2019-05-24T10:07:22Z</dcterms:modified>
</cp:coreProperties>
</file>