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12" r:id="rId1"/>
  </p:sldMasterIdLst>
  <p:notesMasterIdLst>
    <p:notesMasterId r:id="rId14"/>
  </p:notesMasterIdLst>
  <p:sldIdLst>
    <p:sldId id="256" r:id="rId2"/>
    <p:sldId id="258" r:id="rId3"/>
    <p:sldId id="260" r:id="rId4"/>
    <p:sldId id="262" r:id="rId5"/>
    <p:sldId id="263" r:id="rId6"/>
    <p:sldId id="266" r:id="rId7"/>
    <p:sldId id="267" r:id="rId8"/>
    <p:sldId id="268" r:id="rId9"/>
    <p:sldId id="271" r:id="rId10"/>
    <p:sldId id="269" r:id="rId11"/>
    <p:sldId id="261" r:id="rId12"/>
    <p:sldId id="25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054" autoAdjust="0"/>
    <p:restoredTop sz="94660"/>
  </p:normalViewPr>
  <p:slideViewPr>
    <p:cSldViewPr snapToGrid="0">
      <p:cViewPr varScale="1">
        <p:scale>
          <a:sx n="86" d="100"/>
          <a:sy n="86" d="100"/>
        </p:scale>
        <p:origin x="605"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F5315F3-3DFC-410B-A707-FA5F441D6EDF}" type="datetimeFigureOut">
              <a:rPr lang="en-US" smtClean="0"/>
              <a:t>5/25/2019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9CFFFE4-C56B-4DDE-AD16-54CDBCF6E5E2}" type="slidenum">
              <a:rPr lang="en-US" smtClean="0"/>
              <a:t>‹#›</a:t>
            </a:fld>
            <a:endParaRPr lang="en-US"/>
          </a:p>
        </p:txBody>
      </p:sp>
    </p:spTree>
    <p:extLst>
      <p:ext uri="{BB962C8B-B14F-4D97-AF65-F5344CB8AC3E}">
        <p14:creationId xmlns:p14="http://schemas.microsoft.com/office/powerpoint/2010/main" val="38725003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5/25/2019</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D57F1E4F-1CFF-5643-939E-217C01CDF565}" type="slidenum">
              <a:rPr lang="en-US" smtClean="0"/>
              <a:pPr/>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93889680"/>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746099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54730918"/>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smtClean="0"/>
              <a:t>5/25/2019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smtClean="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171787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45661732"/>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smtClean="0"/>
              <a:t>5/25/2019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smtClean="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28540810"/>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5/25/2019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65486156"/>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5/25/2019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697058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5/25/2019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70178775"/>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7915590"/>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B61BEF0D-F0BB-DE4B-95CE-6DB70DBA9567}" type="datetimeFigureOut">
              <a:rPr lang="en-US" smtClean="0"/>
              <a:pPr/>
              <a:t>5/25/2019</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775929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B61BEF0D-F0BB-DE4B-95CE-6DB70DBA9567}" type="datetimeFigureOut">
              <a:rPr lang="en-US" smtClean="0"/>
              <a:pPr/>
              <a:t>5/25/2019</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D57F1E4F-1CFF-5643-939E-217C01CDF565}" type="slidenum">
              <a:rPr lang="en-US" smtClean="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4383384"/>
      </p:ext>
    </p:extLst>
  </p:cSld>
  <p:clrMap bg1="lt1" tx1="dk1" bg2="lt2" tx2="dk2" accent1="accent1" accent2="accent2" accent3="accent3" accent4="accent4" accent5="accent5" accent6="accent6" hlink="hlink" folHlink="folHlink"/>
  <p:sldLayoutIdLst>
    <p:sldLayoutId id="2147483813" r:id="rId1"/>
    <p:sldLayoutId id="2147483814" r:id="rId2"/>
    <p:sldLayoutId id="2147483815" r:id="rId3"/>
    <p:sldLayoutId id="2147483816" r:id="rId4"/>
    <p:sldLayoutId id="2147483817" r:id="rId5"/>
    <p:sldLayoutId id="2147483818" r:id="rId6"/>
    <p:sldLayoutId id="2147483819" r:id="rId7"/>
    <p:sldLayoutId id="2147483820" r:id="rId8"/>
    <p:sldLayoutId id="2147483821" r:id="rId9"/>
    <p:sldLayoutId id="2147483822" r:id="rId10"/>
    <p:sldLayoutId id="2147483823"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FF29C-C3DB-406C-A41B-7DA1E56B761E}"/>
              </a:ext>
            </a:extLst>
          </p:cNvPr>
          <p:cNvSpPr>
            <a:spLocks noGrp="1"/>
          </p:cNvSpPr>
          <p:nvPr>
            <p:ph type="ctrTitle"/>
          </p:nvPr>
        </p:nvSpPr>
        <p:spPr>
          <a:xfrm>
            <a:off x="1806492" y="276975"/>
            <a:ext cx="9040163" cy="3127383"/>
          </a:xfrm>
        </p:spPr>
        <p:txBody>
          <a:bodyPr/>
          <a:lstStyle/>
          <a:p>
            <a:r>
              <a:rPr lang="en-US" sz="7200" dirty="0"/>
              <a:t>Smart Water Management</a:t>
            </a:r>
          </a:p>
        </p:txBody>
      </p:sp>
      <p:sp>
        <p:nvSpPr>
          <p:cNvPr id="3" name="Subtitle 2">
            <a:extLst>
              <a:ext uri="{FF2B5EF4-FFF2-40B4-BE49-F238E27FC236}">
                <a16:creationId xmlns:a16="http://schemas.microsoft.com/office/drawing/2014/main" id="{F0CF5547-8281-4C20-9693-857732F628F6}"/>
              </a:ext>
            </a:extLst>
          </p:cNvPr>
          <p:cNvSpPr>
            <a:spLocks noGrp="1"/>
          </p:cNvSpPr>
          <p:nvPr>
            <p:ph type="subTitle" idx="1"/>
          </p:nvPr>
        </p:nvSpPr>
        <p:spPr>
          <a:xfrm>
            <a:off x="8358705" y="3839677"/>
            <a:ext cx="1672264" cy="2122211"/>
          </a:xfrm>
        </p:spPr>
        <p:txBody>
          <a:bodyPr>
            <a:normAutofit fontScale="25000" lnSpcReduction="20000"/>
          </a:bodyPr>
          <a:lstStyle/>
          <a:p>
            <a:r>
              <a:rPr lang="en-US" sz="11200" dirty="0"/>
              <a:t>By</a:t>
            </a:r>
          </a:p>
          <a:p>
            <a:r>
              <a:rPr lang="en-US" sz="8600" dirty="0" err="1"/>
              <a:t>A.Kavya</a:t>
            </a:r>
            <a:endParaRPr lang="en-US" sz="8600" dirty="0"/>
          </a:p>
          <a:p>
            <a:r>
              <a:rPr lang="en-US" sz="8600" dirty="0" err="1"/>
              <a:t>D.Soumya</a:t>
            </a:r>
            <a:endParaRPr lang="en-US" sz="8600" dirty="0"/>
          </a:p>
          <a:p>
            <a:r>
              <a:rPr lang="en-US" sz="8600" dirty="0" err="1"/>
              <a:t>P.Manasa</a:t>
            </a:r>
            <a:endParaRPr lang="en-US" sz="8600" dirty="0"/>
          </a:p>
          <a:p>
            <a:endParaRPr lang="en-US" dirty="0"/>
          </a:p>
        </p:txBody>
      </p:sp>
    </p:spTree>
    <p:extLst>
      <p:ext uri="{BB962C8B-B14F-4D97-AF65-F5344CB8AC3E}">
        <p14:creationId xmlns:p14="http://schemas.microsoft.com/office/powerpoint/2010/main" val="30578691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58719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51727-4175-4824-84F8-B3AEA4E96220}"/>
              </a:ext>
            </a:extLst>
          </p:cNvPr>
          <p:cNvSpPr>
            <a:spLocks noGrp="1"/>
          </p:cNvSpPr>
          <p:nvPr>
            <p:ph type="title"/>
          </p:nvPr>
        </p:nvSpPr>
        <p:spPr/>
        <p:txBody>
          <a:bodyPr/>
          <a:lstStyle/>
          <a:p>
            <a:endParaRPr lang="en-US" dirty="0"/>
          </a:p>
        </p:txBody>
      </p:sp>
    </p:spTree>
    <p:extLst>
      <p:ext uri="{BB962C8B-B14F-4D97-AF65-F5344CB8AC3E}">
        <p14:creationId xmlns:p14="http://schemas.microsoft.com/office/powerpoint/2010/main" val="15161188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2E4BBF-1658-4E38-A2D2-B30C64E91478}"/>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576AF4E7-32AC-4AC2-9336-6650ECB04FC8}"/>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6807008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1E512-9425-4B39-9D0D-FBF3A09BC910}"/>
              </a:ext>
            </a:extLst>
          </p:cNvPr>
          <p:cNvSpPr>
            <a:spLocks noGrp="1"/>
          </p:cNvSpPr>
          <p:nvPr>
            <p:ph type="title"/>
          </p:nvPr>
        </p:nvSpPr>
        <p:spPr/>
        <p:txBody>
          <a:bodyPr/>
          <a:lstStyle/>
          <a:p>
            <a:r>
              <a:rPr lang="en-US" dirty="0"/>
              <a:t>Contents :</a:t>
            </a:r>
          </a:p>
        </p:txBody>
      </p:sp>
      <p:sp>
        <p:nvSpPr>
          <p:cNvPr id="3" name="Content Placeholder 2">
            <a:extLst>
              <a:ext uri="{FF2B5EF4-FFF2-40B4-BE49-F238E27FC236}">
                <a16:creationId xmlns:a16="http://schemas.microsoft.com/office/drawing/2014/main" id="{722241DC-EB5D-4212-8F8E-FD43F594CC3F}"/>
              </a:ext>
            </a:extLst>
          </p:cNvPr>
          <p:cNvSpPr>
            <a:spLocks noGrp="1"/>
          </p:cNvSpPr>
          <p:nvPr>
            <p:ph idx="1"/>
          </p:nvPr>
        </p:nvSpPr>
        <p:spPr/>
        <p:txBody>
          <a:bodyPr>
            <a:normAutofit fontScale="92500" lnSpcReduction="20000"/>
          </a:bodyPr>
          <a:lstStyle/>
          <a:p>
            <a:r>
              <a:rPr lang="en-US" dirty="0"/>
              <a:t>Introduction</a:t>
            </a:r>
          </a:p>
          <a:p>
            <a:r>
              <a:rPr lang="en-US" dirty="0" err="1"/>
              <a:t>Whats</a:t>
            </a:r>
            <a:r>
              <a:rPr lang="en-US" dirty="0"/>
              <a:t> it all about</a:t>
            </a:r>
          </a:p>
          <a:p>
            <a:r>
              <a:rPr lang="en-US" dirty="0"/>
              <a:t>Components required</a:t>
            </a:r>
          </a:p>
          <a:p>
            <a:r>
              <a:rPr lang="en-US" dirty="0"/>
              <a:t>Design of project</a:t>
            </a:r>
          </a:p>
          <a:p>
            <a:r>
              <a:rPr lang="en-US" dirty="0"/>
              <a:t>Codes included</a:t>
            </a:r>
          </a:p>
          <a:p>
            <a:r>
              <a:rPr lang="en-US" dirty="0" err="1"/>
              <a:t>Softwares</a:t>
            </a:r>
            <a:r>
              <a:rPr lang="en-US" dirty="0"/>
              <a:t> used</a:t>
            </a:r>
          </a:p>
          <a:p>
            <a:r>
              <a:rPr lang="en-US" dirty="0"/>
              <a:t>Advantages of project</a:t>
            </a:r>
          </a:p>
          <a:p>
            <a:r>
              <a:rPr lang="en-US" dirty="0"/>
              <a:t>Conclusion</a:t>
            </a:r>
          </a:p>
          <a:p>
            <a:endParaRPr lang="en-US" dirty="0"/>
          </a:p>
          <a:p>
            <a:pPr marL="0" indent="0">
              <a:buNone/>
            </a:pPr>
            <a:endParaRPr lang="en-US" dirty="0"/>
          </a:p>
        </p:txBody>
      </p:sp>
    </p:spTree>
    <p:extLst>
      <p:ext uri="{BB962C8B-B14F-4D97-AF65-F5344CB8AC3E}">
        <p14:creationId xmlns:p14="http://schemas.microsoft.com/office/powerpoint/2010/main" val="20551152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E6A90C-9272-47A3-8036-8874212FB9A4}"/>
              </a:ext>
            </a:extLst>
          </p:cNvPr>
          <p:cNvSpPr>
            <a:spLocks noGrp="1"/>
          </p:cNvSpPr>
          <p:nvPr>
            <p:ph type="title"/>
          </p:nvPr>
        </p:nvSpPr>
        <p:spPr>
          <a:xfrm>
            <a:off x="1294362" y="387268"/>
            <a:ext cx="9603275" cy="1049235"/>
          </a:xfrm>
        </p:spPr>
        <p:txBody>
          <a:bodyPr/>
          <a:lstStyle/>
          <a:p>
            <a:r>
              <a:rPr lang="en-US" dirty="0"/>
              <a:t>Introduction :</a:t>
            </a:r>
          </a:p>
        </p:txBody>
      </p:sp>
      <p:sp>
        <p:nvSpPr>
          <p:cNvPr id="3" name="Content Placeholder 2">
            <a:extLst>
              <a:ext uri="{FF2B5EF4-FFF2-40B4-BE49-F238E27FC236}">
                <a16:creationId xmlns:a16="http://schemas.microsoft.com/office/drawing/2014/main" id="{77C8713C-8645-4E64-B259-71D6A9524C93}"/>
              </a:ext>
            </a:extLst>
          </p:cNvPr>
          <p:cNvSpPr>
            <a:spLocks noGrp="1"/>
          </p:cNvSpPr>
          <p:nvPr>
            <p:ph idx="1"/>
          </p:nvPr>
        </p:nvSpPr>
        <p:spPr>
          <a:xfrm>
            <a:off x="1158616" y="2131142"/>
            <a:ext cx="9603275" cy="3450613"/>
          </a:xfrm>
        </p:spPr>
        <p:txBody>
          <a:bodyPr>
            <a:normAutofit lnSpcReduction="10000"/>
          </a:bodyPr>
          <a:lstStyle/>
          <a:p>
            <a:r>
              <a:rPr lang="en-US" dirty="0"/>
              <a:t>Water is a natural </a:t>
            </a:r>
            <a:r>
              <a:rPr lang="en-US" dirty="0" err="1"/>
              <a:t>resource.Now</a:t>
            </a:r>
            <a:r>
              <a:rPr lang="en-US" dirty="0"/>
              <a:t> a days we have deficiency of water everywhere so its our duty to preserve or conserve the water .</a:t>
            </a:r>
          </a:p>
          <a:p>
            <a:endParaRPr lang="en-US" dirty="0"/>
          </a:p>
          <a:p>
            <a:r>
              <a:rPr lang="en-US" dirty="0"/>
              <a:t>This project be very helpful in conserving of  our water resources.</a:t>
            </a:r>
          </a:p>
          <a:p>
            <a:endParaRPr lang="en-US" dirty="0"/>
          </a:p>
          <a:p>
            <a:r>
              <a:rPr lang="en-US" dirty="0"/>
              <a:t>Here we make use of sensors and push those values to cloud and </a:t>
            </a:r>
            <a:r>
              <a:rPr lang="en-US" dirty="0" err="1"/>
              <a:t>and</a:t>
            </a:r>
            <a:r>
              <a:rPr lang="en-US" dirty="0"/>
              <a:t> observe the water flow based on the flow of water notifications will be sent to user end here we send the notifications like  water flow has started or water flow is absent etc.</a:t>
            </a:r>
          </a:p>
          <a:p>
            <a:endParaRPr lang="en-US" dirty="0"/>
          </a:p>
        </p:txBody>
      </p:sp>
    </p:spTree>
    <p:extLst>
      <p:ext uri="{BB962C8B-B14F-4D97-AF65-F5344CB8AC3E}">
        <p14:creationId xmlns:p14="http://schemas.microsoft.com/office/powerpoint/2010/main" val="9177785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7AE32-7CB7-4445-A0F2-BCD8D5B44080}"/>
              </a:ext>
            </a:extLst>
          </p:cNvPr>
          <p:cNvSpPr>
            <a:spLocks noGrp="1"/>
          </p:cNvSpPr>
          <p:nvPr>
            <p:ph type="title"/>
          </p:nvPr>
        </p:nvSpPr>
        <p:spPr/>
        <p:txBody>
          <a:bodyPr/>
          <a:lstStyle/>
          <a:p>
            <a:r>
              <a:rPr lang="en-US" dirty="0" err="1"/>
              <a:t>Whats</a:t>
            </a:r>
            <a:r>
              <a:rPr lang="en-US" dirty="0"/>
              <a:t> it all about:</a:t>
            </a:r>
          </a:p>
        </p:txBody>
      </p:sp>
      <p:sp>
        <p:nvSpPr>
          <p:cNvPr id="3" name="Content Placeholder 2">
            <a:extLst>
              <a:ext uri="{FF2B5EF4-FFF2-40B4-BE49-F238E27FC236}">
                <a16:creationId xmlns:a16="http://schemas.microsoft.com/office/drawing/2014/main" id="{B7B71CA5-F94B-4344-B0A9-06211A62AC56}"/>
              </a:ext>
            </a:extLst>
          </p:cNvPr>
          <p:cNvSpPr>
            <a:spLocks noGrp="1"/>
          </p:cNvSpPr>
          <p:nvPr>
            <p:ph idx="1"/>
          </p:nvPr>
        </p:nvSpPr>
        <p:spPr/>
        <p:txBody>
          <a:bodyPr/>
          <a:lstStyle/>
          <a:p>
            <a:r>
              <a:rPr lang="en-US" dirty="0"/>
              <a:t>This paper presents an IOT device which help to manage and plan the usage of water. This system can be easily installed in residential societies. Sensors placed in the tank which continuously informs the water level and flow rate  at the current time to authorities. This information will be updated on the cloud and using an android application, user can visualize the water level and flow rate on a Smartphone anywhere that is connected to Internet and can also be intimated before </a:t>
            </a:r>
            <a:r>
              <a:rPr lang="en-US" dirty="0" err="1"/>
              <a:t>realease</a:t>
            </a:r>
            <a:r>
              <a:rPr lang="en-US" dirty="0"/>
              <a:t> of water. </a:t>
            </a:r>
          </a:p>
          <a:p>
            <a:r>
              <a:rPr lang="en-US" dirty="0"/>
              <a:t>So using the above service we can intimate the end user who be ready to store the water.</a:t>
            </a:r>
          </a:p>
          <a:p>
            <a:endParaRPr lang="en-US" dirty="0"/>
          </a:p>
        </p:txBody>
      </p:sp>
    </p:spTree>
    <p:extLst>
      <p:ext uri="{BB962C8B-B14F-4D97-AF65-F5344CB8AC3E}">
        <p14:creationId xmlns:p14="http://schemas.microsoft.com/office/powerpoint/2010/main" val="41282125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D4F14-33C1-4715-9D16-20490F20B8C0}"/>
              </a:ext>
            </a:extLst>
          </p:cNvPr>
          <p:cNvSpPr>
            <a:spLocks noGrp="1"/>
          </p:cNvSpPr>
          <p:nvPr>
            <p:ph type="ctrTitle"/>
          </p:nvPr>
        </p:nvSpPr>
        <p:spPr>
          <a:xfrm>
            <a:off x="149487" y="88777"/>
            <a:ext cx="6548668" cy="1079923"/>
          </a:xfrm>
        </p:spPr>
        <p:txBody>
          <a:bodyPr>
            <a:normAutofit fontScale="90000"/>
          </a:bodyPr>
          <a:lstStyle/>
          <a:p>
            <a:r>
              <a:rPr lang="en-US" sz="4400" dirty="0"/>
              <a:t>Components required:</a:t>
            </a:r>
          </a:p>
        </p:txBody>
      </p:sp>
      <p:sp>
        <p:nvSpPr>
          <p:cNvPr id="8" name="Rectangle 7">
            <a:extLst>
              <a:ext uri="{FF2B5EF4-FFF2-40B4-BE49-F238E27FC236}">
                <a16:creationId xmlns:a16="http://schemas.microsoft.com/office/drawing/2014/main" id="{3A13A3AC-75F4-47DB-B34A-853CB5A07935}"/>
              </a:ext>
            </a:extLst>
          </p:cNvPr>
          <p:cNvSpPr/>
          <p:nvPr/>
        </p:nvSpPr>
        <p:spPr>
          <a:xfrm>
            <a:off x="375821" y="1373292"/>
            <a:ext cx="6096000" cy="4413259"/>
          </a:xfrm>
          <a:prstGeom prst="rect">
            <a:avLst/>
          </a:prstGeom>
        </p:spPr>
        <p:txBody>
          <a:bodyPr>
            <a:spAutoFit/>
          </a:bodyPr>
          <a:lstStyle/>
          <a:p>
            <a:pPr>
              <a:lnSpc>
                <a:spcPct val="115000"/>
              </a:lnSpc>
              <a:spcAft>
                <a:spcPts val="1000"/>
              </a:spcAft>
            </a:pPr>
            <a:r>
              <a:rPr lang="en-US" dirty="0">
                <a:latin typeface="Calibri" panose="020F0502020204030204" pitchFamily="34" charset="0"/>
                <a:ea typeface="Calibri" panose="020F0502020204030204" pitchFamily="34" charset="0"/>
                <a:cs typeface="Times New Roman" panose="02020603050405020304" pitchFamily="18" charset="0"/>
              </a:rPr>
              <a:t>HARDWARE COMPONENTS:</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dirty="0">
                <a:latin typeface="Calibri" panose="020F0502020204030204" pitchFamily="34" charset="0"/>
                <a:ea typeface="Calibri" panose="020F0502020204030204" pitchFamily="34" charset="0"/>
                <a:cs typeface="Times New Roman" panose="02020603050405020304" pitchFamily="18" charset="0"/>
              </a:rPr>
              <a:t>1.ultrasonic sensor.</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dirty="0">
                <a:latin typeface="Calibri" panose="020F0502020204030204" pitchFamily="34" charset="0"/>
                <a:ea typeface="Calibri" panose="020F0502020204030204" pitchFamily="34" charset="0"/>
                <a:cs typeface="Times New Roman" panose="02020603050405020304" pitchFamily="18" charset="0"/>
              </a:rPr>
              <a:t>2.flow sensor.</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dirty="0">
                <a:latin typeface="Calibri" panose="020F0502020204030204" pitchFamily="34" charset="0"/>
                <a:ea typeface="Calibri" panose="020F0502020204030204" pitchFamily="34" charset="0"/>
                <a:cs typeface="Times New Roman" panose="02020603050405020304" pitchFamily="18" charset="0"/>
              </a:rPr>
              <a:t>3.arduino.</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dirty="0">
                <a:latin typeface="Calibri" panose="020F0502020204030204" pitchFamily="34" charset="0"/>
                <a:ea typeface="Calibri" panose="020F0502020204030204" pitchFamily="34" charset="0"/>
                <a:cs typeface="Times New Roman" panose="02020603050405020304" pitchFamily="18" charset="0"/>
              </a:rPr>
              <a:t>4.Nodemcu(ESP8266).</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dirty="0">
                <a:latin typeface="Calibri" panose="020F0502020204030204" pitchFamily="34" charset="0"/>
                <a:ea typeface="Calibri" panose="020F0502020204030204" pitchFamily="34" charset="0"/>
                <a:cs typeface="Times New Roman" panose="02020603050405020304" pitchFamily="18" charset="0"/>
              </a:rPr>
              <a:t>5.Jumpers(as required).</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dirty="0">
                <a:latin typeface="Calibri" panose="020F0502020204030204" pitchFamily="34" charset="0"/>
                <a:ea typeface="Calibri" panose="020F0502020204030204" pitchFamily="34" charset="0"/>
                <a:cs typeface="Times New Roman" panose="02020603050405020304" pitchFamily="18" charset="0"/>
              </a:rPr>
              <a:t>6.USB cables for Arduino and </a:t>
            </a:r>
            <a:r>
              <a:rPr lang="en-US" dirty="0" err="1">
                <a:latin typeface="Calibri" panose="020F0502020204030204" pitchFamily="34" charset="0"/>
                <a:ea typeface="Calibri" panose="020F0502020204030204" pitchFamily="34" charset="0"/>
                <a:cs typeface="Times New Roman" panose="02020603050405020304" pitchFamily="18" charset="0"/>
              </a:rPr>
              <a:t>nodemcu</a:t>
            </a:r>
            <a:r>
              <a:rPr lang="en-US" dirty="0">
                <a:latin typeface="Calibri" panose="020F0502020204030204" pitchFamily="34" charset="0"/>
                <a:ea typeface="Calibri" panose="020F0502020204030204" pitchFamily="34"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dirty="0">
                <a:latin typeface="Calibri" panose="020F0502020204030204" pitchFamily="34" charset="0"/>
                <a:ea typeface="Calibri" panose="020F0502020204030204" pitchFamily="34" charset="0"/>
                <a:cs typeface="Times New Roman" panose="02020603050405020304" pitchFamily="18" charset="0"/>
              </a:rPr>
              <a:t>SOFTWARE :</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dirty="0">
                <a:latin typeface="Calibri" panose="020F0502020204030204" pitchFamily="34" charset="0"/>
                <a:ea typeface="Calibri" panose="020F0502020204030204" pitchFamily="34" charset="0"/>
                <a:cs typeface="Times New Roman" panose="02020603050405020304" pitchFamily="18" charset="0"/>
              </a:rPr>
              <a:t>1.Arduino IDE.</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dirty="0">
                <a:latin typeface="Calibri" panose="020F0502020204030204" pitchFamily="34" charset="0"/>
                <a:ea typeface="Calibri" panose="020F0502020204030204" pitchFamily="34" charset="0"/>
                <a:cs typeface="Times New Roman" panose="02020603050405020304" pitchFamily="18" charset="0"/>
              </a:rPr>
              <a:t>2.IBM cloud Watson platform.</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429374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92FB83C-6486-436F-A7AF-31C3E0D5B61D}"/>
              </a:ext>
            </a:extLst>
          </p:cNvPr>
          <p:cNvSpPr txBox="1"/>
          <p:nvPr/>
        </p:nvSpPr>
        <p:spPr>
          <a:xfrm>
            <a:off x="978023" y="2547893"/>
            <a:ext cx="10235954" cy="2585323"/>
          </a:xfrm>
          <a:prstGeom prst="rect">
            <a:avLst/>
          </a:prstGeom>
          <a:noFill/>
        </p:spPr>
        <p:txBody>
          <a:bodyPr wrap="square" rtlCol="0">
            <a:spAutoFit/>
          </a:bodyPr>
          <a:lstStyle/>
          <a:p>
            <a:r>
              <a:rPr lang="en-US"/>
              <a:t>Smart Water Management (SWM) uses Information and Communication Technology (ICT) and real-time data and responses as an integral part of the solution for water management challenges. SWM is becoming an area of increasing interest as governments from around the world integrate smart principles into their urban, regional and national strategies. The potential application of smart systems in water management is wide and includes solutions for water quality, water quantity, efficient irrigation, leaks, pressure and flow, floods, droughts and much more.</a:t>
            </a:r>
          </a:p>
          <a:p>
            <a:r>
              <a:rPr lang="en-US"/>
              <a:t>By applying SWM infrastructure such as sensors, smart meters, monitors, GIS and satellite mapping, and other data sharing tools to water management, real-time solutions can be implemented and broader networks can work together to reduce current water management challenges.</a:t>
            </a:r>
          </a:p>
        </p:txBody>
      </p:sp>
      <p:sp>
        <p:nvSpPr>
          <p:cNvPr id="3" name="TextBox 2">
            <a:extLst>
              <a:ext uri="{FF2B5EF4-FFF2-40B4-BE49-F238E27FC236}">
                <a16:creationId xmlns:a16="http://schemas.microsoft.com/office/drawing/2014/main" id="{A4E7D241-5EDC-4B37-8F39-EF2CBFD7F649}"/>
              </a:ext>
            </a:extLst>
          </p:cNvPr>
          <p:cNvSpPr txBox="1"/>
          <p:nvPr/>
        </p:nvSpPr>
        <p:spPr>
          <a:xfrm>
            <a:off x="978023" y="1154097"/>
            <a:ext cx="7941342" cy="769441"/>
          </a:xfrm>
          <a:prstGeom prst="rect">
            <a:avLst/>
          </a:prstGeom>
          <a:noFill/>
        </p:spPr>
        <p:txBody>
          <a:bodyPr wrap="square" rtlCol="0">
            <a:spAutoFit/>
          </a:bodyPr>
          <a:lstStyle/>
          <a:p>
            <a:r>
              <a:rPr lang="en-US" sz="4400" dirty="0"/>
              <a:t>Design of project:</a:t>
            </a:r>
          </a:p>
        </p:txBody>
      </p:sp>
    </p:spTree>
    <p:extLst>
      <p:ext uri="{BB962C8B-B14F-4D97-AF65-F5344CB8AC3E}">
        <p14:creationId xmlns:p14="http://schemas.microsoft.com/office/powerpoint/2010/main" val="30017344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ECDA050-BFC5-4A9D-AFBF-AA1BB46FD758}"/>
              </a:ext>
            </a:extLst>
          </p:cNvPr>
          <p:cNvSpPr txBox="1"/>
          <p:nvPr/>
        </p:nvSpPr>
        <p:spPr>
          <a:xfrm>
            <a:off x="923280" y="550416"/>
            <a:ext cx="10520037" cy="707886"/>
          </a:xfrm>
          <a:prstGeom prst="rect">
            <a:avLst/>
          </a:prstGeom>
          <a:noFill/>
        </p:spPr>
        <p:txBody>
          <a:bodyPr wrap="square" rtlCol="0">
            <a:spAutoFit/>
          </a:bodyPr>
          <a:lstStyle/>
          <a:p>
            <a:r>
              <a:rPr lang="en-US" sz="4000" dirty="0"/>
              <a:t>Codes used in this project:</a:t>
            </a:r>
          </a:p>
        </p:txBody>
      </p:sp>
      <p:sp>
        <p:nvSpPr>
          <p:cNvPr id="3" name="TextBox 2">
            <a:extLst>
              <a:ext uri="{FF2B5EF4-FFF2-40B4-BE49-F238E27FC236}">
                <a16:creationId xmlns:a16="http://schemas.microsoft.com/office/drawing/2014/main" id="{9353D030-6DC2-4267-BD67-DAD9A2D65B88}"/>
              </a:ext>
            </a:extLst>
          </p:cNvPr>
          <p:cNvSpPr txBox="1"/>
          <p:nvPr/>
        </p:nvSpPr>
        <p:spPr>
          <a:xfrm>
            <a:off x="923280" y="1674674"/>
            <a:ext cx="10306975" cy="1754326"/>
          </a:xfrm>
          <a:prstGeom prst="rect">
            <a:avLst/>
          </a:prstGeom>
          <a:noFill/>
        </p:spPr>
        <p:txBody>
          <a:bodyPr wrap="square" rtlCol="0">
            <a:spAutoFit/>
          </a:bodyPr>
          <a:lstStyle/>
          <a:p>
            <a:r>
              <a:rPr lang="en-US" dirty="0"/>
              <a:t>1.Code to interface ultrasonic sensor with Arduino</a:t>
            </a:r>
          </a:p>
          <a:p>
            <a:endParaRPr lang="en-US" dirty="0"/>
          </a:p>
          <a:p>
            <a:r>
              <a:rPr lang="en-US" dirty="0"/>
              <a:t>2.Code to interface </a:t>
            </a:r>
            <a:r>
              <a:rPr lang="en-US" dirty="0" err="1"/>
              <a:t>flowsensor</a:t>
            </a:r>
            <a:r>
              <a:rPr lang="en-US" dirty="0"/>
              <a:t> with Arduino</a:t>
            </a:r>
          </a:p>
          <a:p>
            <a:endParaRPr lang="en-US" dirty="0"/>
          </a:p>
          <a:p>
            <a:r>
              <a:rPr lang="en-US" dirty="0"/>
              <a:t>3.Code to connect serially Arduino and </a:t>
            </a:r>
            <a:r>
              <a:rPr lang="en-US" dirty="0" err="1"/>
              <a:t>nodemcu</a:t>
            </a:r>
            <a:endParaRPr lang="en-US" dirty="0"/>
          </a:p>
          <a:p>
            <a:endParaRPr lang="en-US" dirty="0"/>
          </a:p>
        </p:txBody>
      </p:sp>
      <p:sp>
        <p:nvSpPr>
          <p:cNvPr id="4" name="TextBox 3">
            <a:extLst>
              <a:ext uri="{FF2B5EF4-FFF2-40B4-BE49-F238E27FC236}">
                <a16:creationId xmlns:a16="http://schemas.microsoft.com/office/drawing/2014/main" id="{C48AD507-ADC1-4157-8675-139B32A721BB}"/>
              </a:ext>
            </a:extLst>
          </p:cNvPr>
          <p:cNvSpPr txBox="1"/>
          <p:nvPr/>
        </p:nvSpPr>
        <p:spPr>
          <a:xfrm>
            <a:off x="923280" y="3476040"/>
            <a:ext cx="10120541" cy="1261884"/>
          </a:xfrm>
          <a:prstGeom prst="rect">
            <a:avLst/>
          </a:prstGeom>
          <a:noFill/>
        </p:spPr>
        <p:txBody>
          <a:bodyPr wrap="square" rtlCol="0">
            <a:spAutoFit/>
          </a:bodyPr>
          <a:lstStyle/>
          <a:p>
            <a:r>
              <a:rPr lang="en-US" sz="4000" dirty="0" err="1"/>
              <a:t>Softwares</a:t>
            </a:r>
            <a:r>
              <a:rPr lang="en-US" sz="4000" dirty="0"/>
              <a:t> used in this project:</a:t>
            </a:r>
          </a:p>
          <a:p>
            <a:endParaRPr lang="en-US" dirty="0"/>
          </a:p>
          <a:p>
            <a:endParaRPr lang="en-US" dirty="0"/>
          </a:p>
        </p:txBody>
      </p:sp>
      <p:sp>
        <p:nvSpPr>
          <p:cNvPr id="5" name="TextBox 4">
            <a:extLst>
              <a:ext uri="{FF2B5EF4-FFF2-40B4-BE49-F238E27FC236}">
                <a16:creationId xmlns:a16="http://schemas.microsoft.com/office/drawing/2014/main" id="{AB5D9E81-AC20-4DFC-9970-1E26F08028A3}"/>
              </a:ext>
            </a:extLst>
          </p:cNvPr>
          <p:cNvSpPr txBox="1"/>
          <p:nvPr/>
        </p:nvSpPr>
        <p:spPr>
          <a:xfrm>
            <a:off x="923280" y="4607510"/>
            <a:ext cx="9827581" cy="923330"/>
          </a:xfrm>
          <a:prstGeom prst="rect">
            <a:avLst/>
          </a:prstGeom>
          <a:noFill/>
        </p:spPr>
        <p:txBody>
          <a:bodyPr wrap="square" rtlCol="0">
            <a:spAutoFit/>
          </a:bodyPr>
          <a:lstStyle/>
          <a:p>
            <a:r>
              <a:rPr lang="en-US" dirty="0"/>
              <a:t>1.Arduino IDE</a:t>
            </a:r>
          </a:p>
          <a:p>
            <a:endParaRPr lang="en-US" dirty="0"/>
          </a:p>
          <a:p>
            <a:r>
              <a:rPr lang="en-US" dirty="0"/>
              <a:t>2.IBM Watson cloud platform</a:t>
            </a:r>
          </a:p>
        </p:txBody>
      </p:sp>
    </p:spTree>
    <p:extLst>
      <p:ext uri="{BB962C8B-B14F-4D97-AF65-F5344CB8AC3E}">
        <p14:creationId xmlns:p14="http://schemas.microsoft.com/office/powerpoint/2010/main" val="27396709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1A64C30-0CD6-4127-83F1-D97EF36AACE1}"/>
              </a:ext>
            </a:extLst>
          </p:cNvPr>
          <p:cNvSpPr txBox="1"/>
          <p:nvPr/>
        </p:nvSpPr>
        <p:spPr>
          <a:xfrm>
            <a:off x="941032" y="674703"/>
            <a:ext cx="10653203" cy="707886"/>
          </a:xfrm>
          <a:prstGeom prst="rect">
            <a:avLst/>
          </a:prstGeom>
          <a:noFill/>
        </p:spPr>
        <p:txBody>
          <a:bodyPr wrap="square" rtlCol="0">
            <a:spAutoFit/>
          </a:bodyPr>
          <a:lstStyle/>
          <a:p>
            <a:r>
              <a:rPr lang="en-US" sz="4000" dirty="0"/>
              <a:t>Advantages of SWM:</a:t>
            </a:r>
          </a:p>
        </p:txBody>
      </p:sp>
      <p:sp>
        <p:nvSpPr>
          <p:cNvPr id="3" name="TextBox 2">
            <a:extLst>
              <a:ext uri="{FF2B5EF4-FFF2-40B4-BE49-F238E27FC236}">
                <a16:creationId xmlns:a16="http://schemas.microsoft.com/office/drawing/2014/main" id="{67912996-BBFB-4A9F-B940-1B4A727A7CAE}"/>
              </a:ext>
            </a:extLst>
          </p:cNvPr>
          <p:cNvSpPr txBox="1"/>
          <p:nvPr/>
        </p:nvSpPr>
        <p:spPr>
          <a:xfrm>
            <a:off x="843380" y="1864311"/>
            <a:ext cx="9783192" cy="5016758"/>
          </a:xfrm>
          <a:prstGeom prst="rect">
            <a:avLst/>
          </a:prstGeom>
          <a:noFill/>
        </p:spPr>
        <p:txBody>
          <a:bodyPr wrap="square" rtlCol="0">
            <a:spAutoFit/>
          </a:bodyPr>
          <a:lstStyle/>
          <a:p>
            <a:r>
              <a:rPr lang="en-US" sz="3200" dirty="0"/>
              <a:t>1.Water conservation</a:t>
            </a:r>
          </a:p>
          <a:p>
            <a:endParaRPr lang="en-US" sz="3200" dirty="0"/>
          </a:p>
          <a:p>
            <a:r>
              <a:rPr lang="en-US" sz="3200" dirty="0"/>
              <a:t>2.Waste water management</a:t>
            </a:r>
          </a:p>
          <a:p>
            <a:endParaRPr lang="en-US" sz="3200" dirty="0"/>
          </a:p>
          <a:p>
            <a:r>
              <a:rPr lang="en-US" sz="3200" dirty="0"/>
              <a:t>3.Efficient usage of water</a:t>
            </a:r>
          </a:p>
          <a:p>
            <a:endParaRPr lang="en-US" sz="3200" dirty="0"/>
          </a:p>
          <a:p>
            <a:r>
              <a:rPr lang="en-US" sz="3200" dirty="0"/>
              <a:t>4.No confusions between authorities and end user in water </a:t>
            </a:r>
            <a:r>
              <a:rPr lang="en-US" sz="3200" dirty="0" err="1"/>
              <a:t>realease</a:t>
            </a:r>
            <a:endParaRPr lang="en-US" sz="3200" dirty="0"/>
          </a:p>
          <a:p>
            <a:endParaRPr lang="en-US" sz="3200" dirty="0"/>
          </a:p>
          <a:p>
            <a:r>
              <a:rPr lang="en-US" sz="3200"/>
              <a:t>5.Low cost</a:t>
            </a:r>
            <a:endParaRPr lang="en-US" sz="3200" dirty="0"/>
          </a:p>
        </p:txBody>
      </p:sp>
    </p:spTree>
    <p:extLst>
      <p:ext uri="{BB962C8B-B14F-4D97-AF65-F5344CB8AC3E}">
        <p14:creationId xmlns:p14="http://schemas.microsoft.com/office/powerpoint/2010/main" val="12853369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6D10DE4-3263-4630-BF2D-A4A56AD290C6}"/>
              </a:ext>
            </a:extLst>
          </p:cNvPr>
          <p:cNvSpPr txBox="1"/>
          <p:nvPr/>
        </p:nvSpPr>
        <p:spPr>
          <a:xfrm>
            <a:off x="7048870" y="4358936"/>
            <a:ext cx="4392746" cy="1015663"/>
          </a:xfrm>
          <a:prstGeom prst="rect">
            <a:avLst/>
          </a:prstGeom>
          <a:noFill/>
        </p:spPr>
        <p:txBody>
          <a:bodyPr wrap="square" rtlCol="0">
            <a:spAutoFit/>
          </a:bodyPr>
          <a:lstStyle/>
          <a:p>
            <a:r>
              <a:rPr lang="en-US" sz="6000" dirty="0"/>
              <a:t>THANKYOU</a:t>
            </a:r>
          </a:p>
        </p:txBody>
      </p:sp>
    </p:spTree>
    <p:extLst>
      <p:ext uri="{BB962C8B-B14F-4D97-AF65-F5344CB8AC3E}">
        <p14:creationId xmlns:p14="http://schemas.microsoft.com/office/powerpoint/2010/main" val="65227963"/>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TM10001114[[fn=Gallery]]</Template>
  <TotalTime>52</TotalTime>
  <Words>518</Words>
  <Application>Microsoft Office PowerPoint</Application>
  <PresentationFormat>Widescreen</PresentationFormat>
  <Paragraphs>58</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Gill Sans MT</vt:lpstr>
      <vt:lpstr>Gallery</vt:lpstr>
      <vt:lpstr>Smart Water Management</vt:lpstr>
      <vt:lpstr>Contents :</vt:lpstr>
      <vt:lpstr>Introduction :</vt:lpstr>
      <vt:lpstr>Whats it all about:</vt:lpstr>
      <vt:lpstr>Components required:</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Water Management</dc:title>
  <dc:creator>appampally ramyasri</dc:creator>
  <cp:lastModifiedBy>appampally ramyasri</cp:lastModifiedBy>
  <cp:revision>7</cp:revision>
  <dcterms:created xsi:type="dcterms:W3CDTF">2019-05-24T08:37:20Z</dcterms:created>
  <dcterms:modified xsi:type="dcterms:W3CDTF">2019-05-25T05:29:20Z</dcterms:modified>
</cp:coreProperties>
</file>