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3" r:id="rId1"/>
  </p:sldMasterIdLst>
  <p:sldIdLst>
    <p:sldId id="256" r:id="rId2"/>
    <p:sldId id="257" r:id="rId3"/>
    <p:sldId id="258" r:id="rId4"/>
    <p:sldId id="259" r:id="rId5"/>
    <p:sldId id="265" r:id="rId6"/>
    <p:sldId id="267" r:id="rId7"/>
    <p:sldId id="268" r:id="rId8"/>
    <p:sldId id="260" r:id="rId9"/>
    <p:sldId id="270" r:id="rId10"/>
    <p:sldId id="271" r:id="rId11"/>
    <p:sldId id="261" r:id="rId12"/>
    <p:sldId id="262" r:id="rId13"/>
    <p:sldId id="269"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037739-64CD-4438-8C44-DAEB824FAE3B}"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71C38-F06A-4894-B788-DD15FB1B406E}" type="slidenum">
              <a:rPr lang="en-IN" smtClean="0"/>
              <a:t>‹#›</a:t>
            </a:fld>
            <a:endParaRPr lang="en-IN"/>
          </a:p>
        </p:txBody>
      </p:sp>
    </p:spTree>
    <p:extLst>
      <p:ext uri="{BB962C8B-B14F-4D97-AF65-F5344CB8AC3E}">
        <p14:creationId xmlns:p14="http://schemas.microsoft.com/office/powerpoint/2010/main" val="383454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037739-64CD-4438-8C44-DAEB824FAE3B}"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71C38-F06A-4894-B788-DD15FB1B406E}" type="slidenum">
              <a:rPr lang="en-IN" smtClean="0"/>
              <a:t>‹#›</a:t>
            </a:fld>
            <a:endParaRPr lang="en-IN"/>
          </a:p>
        </p:txBody>
      </p:sp>
    </p:spTree>
    <p:extLst>
      <p:ext uri="{BB962C8B-B14F-4D97-AF65-F5344CB8AC3E}">
        <p14:creationId xmlns:p14="http://schemas.microsoft.com/office/powerpoint/2010/main" val="42705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037739-64CD-4438-8C44-DAEB824FAE3B}"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71C38-F06A-4894-B788-DD15FB1B406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4909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037739-64CD-4438-8C44-DAEB824FAE3B}"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71C38-F06A-4894-B788-DD15FB1B406E}" type="slidenum">
              <a:rPr lang="en-IN" smtClean="0"/>
              <a:t>‹#›</a:t>
            </a:fld>
            <a:endParaRPr lang="en-IN"/>
          </a:p>
        </p:txBody>
      </p:sp>
    </p:spTree>
    <p:extLst>
      <p:ext uri="{BB962C8B-B14F-4D97-AF65-F5344CB8AC3E}">
        <p14:creationId xmlns:p14="http://schemas.microsoft.com/office/powerpoint/2010/main" val="259835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037739-64CD-4438-8C44-DAEB824FAE3B}"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71C38-F06A-4894-B788-DD15FB1B406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9375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037739-64CD-4438-8C44-DAEB824FAE3B}"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71C38-F06A-4894-B788-DD15FB1B406E}" type="slidenum">
              <a:rPr lang="en-IN" smtClean="0"/>
              <a:t>‹#›</a:t>
            </a:fld>
            <a:endParaRPr lang="en-IN"/>
          </a:p>
        </p:txBody>
      </p:sp>
    </p:spTree>
    <p:extLst>
      <p:ext uri="{BB962C8B-B14F-4D97-AF65-F5344CB8AC3E}">
        <p14:creationId xmlns:p14="http://schemas.microsoft.com/office/powerpoint/2010/main" val="1977913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037739-64CD-4438-8C44-DAEB824FAE3B}"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71C38-F06A-4894-B788-DD15FB1B406E}" type="slidenum">
              <a:rPr lang="en-IN" smtClean="0"/>
              <a:t>‹#›</a:t>
            </a:fld>
            <a:endParaRPr lang="en-IN"/>
          </a:p>
        </p:txBody>
      </p:sp>
    </p:spTree>
    <p:extLst>
      <p:ext uri="{BB962C8B-B14F-4D97-AF65-F5344CB8AC3E}">
        <p14:creationId xmlns:p14="http://schemas.microsoft.com/office/powerpoint/2010/main" val="1066512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037739-64CD-4438-8C44-DAEB824FAE3B}"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71C38-F06A-4894-B788-DD15FB1B406E}" type="slidenum">
              <a:rPr lang="en-IN" smtClean="0"/>
              <a:t>‹#›</a:t>
            </a:fld>
            <a:endParaRPr lang="en-IN"/>
          </a:p>
        </p:txBody>
      </p:sp>
    </p:spTree>
    <p:extLst>
      <p:ext uri="{BB962C8B-B14F-4D97-AF65-F5344CB8AC3E}">
        <p14:creationId xmlns:p14="http://schemas.microsoft.com/office/powerpoint/2010/main" val="1064408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037739-64CD-4438-8C44-DAEB824FAE3B}"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71C38-F06A-4894-B788-DD15FB1B406E}" type="slidenum">
              <a:rPr lang="en-IN" smtClean="0"/>
              <a:t>‹#›</a:t>
            </a:fld>
            <a:endParaRPr lang="en-IN"/>
          </a:p>
        </p:txBody>
      </p:sp>
    </p:spTree>
    <p:extLst>
      <p:ext uri="{BB962C8B-B14F-4D97-AF65-F5344CB8AC3E}">
        <p14:creationId xmlns:p14="http://schemas.microsoft.com/office/powerpoint/2010/main" val="176208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037739-64CD-4438-8C44-DAEB824FAE3B}"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71C38-F06A-4894-B788-DD15FB1B406E}" type="slidenum">
              <a:rPr lang="en-IN" smtClean="0"/>
              <a:t>‹#›</a:t>
            </a:fld>
            <a:endParaRPr lang="en-IN"/>
          </a:p>
        </p:txBody>
      </p:sp>
    </p:spTree>
    <p:extLst>
      <p:ext uri="{BB962C8B-B14F-4D97-AF65-F5344CB8AC3E}">
        <p14:creationId xmlns:p14="http://schemas.microsoft.com/office/powerpoint/2010/main" val="4072656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037739-64CD-4438-8C44-DAEB824FAE3B}" type="datetimeFigureOut">
              <a:rPr lang="en-IN" smtClean="0"/>
              <a:t>21-06-2019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71C38-F06A-4894-B788-DD15FB1B406E}" type="slidenum">
              <a:rPr lang="en-IN" smtClean="0"/>
              <a:t>‹#›</a:t>
            </a:fld>
            <a:endParaRPr lang="en-IN"/>
          </a:p>
        </p:txBody>
      </p:sp>
    </p:spTree>
    <p:extLst>
      <p:ext uri="{BB962C8B-B14F-4D97-AF65-F5344CB8AC3E}">
        <p14:creationId xmlns:p14="http://schemas.microsoft.com/office/powerpoint/2010/main" val="29665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037739-64CD-4438-8C44-DAEB824FAE3B}" type="datetimeFigureOut">
              <a:rPr lang="en-IN" smtClean="0"/>
              <a:t>21-06-2019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971C38-F06A-4894-B788-DD15FB1B406E}" type="slidenum">
              <a:rPr lang="en-IN" smtClean="0"/>
              <a:t>‹#›</a:t>
            </a:fld>
            <a:endParaRPr lang="en-IN"/>
          </a:p>
        </p:txBody>
      </p:sp>
    </p:spTree>
    <p:extLst>
      <p:ext uri="{BB962C8B-B14F-4D97-AF65-F5344CB8AC3E}">
        <p14:creationId xmlns:p14="http://schemas.microsoft.com/office/powerpoint/2010/main" val="79203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037739-64CD-4438-8C44-DAEB824FAE3B}" type="datetimeFigureOut">
              <a:rPr lang="en-IN" smtClean="0"/>
              <a:t>21-06-2019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971C38-F06A-4894-B788-DD15FB1B406E}" type="slidenum">
              <a:rPr lang="en-IN" smtClean="0"/>
              <a:t>‹#›</a:t>
            </a:fld>
            <a:endParaRPr lang="en-IN"/>
          </a:p>
        </p:txBody>
      </p:sp>
    </p:spTree>
    <p:extLst>
      <p:ext uri="{BB962C8B-B14F-4D97-AF65-F5344CB8AC3E}">
        <p14:creationId xmlns:p14="http://schemas.microsoft.com/office/powerpoint/2010/main" val="90789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37739-64CD-4438-8C44-DAEB824FAE3B}" type="datetimeFigureOut">
              <a:rPr lang="en-IN" smtClean="0"/>
              <a:t>21-06-2019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971C38-F06A-4894-B788-DD15FB1B406E}" type="slidenum">
              <a:rPr lang="en-IN" smtClean="0"/>
              <a:t>‹#›</a:t>
            </a:fld>
            <a:endParaRPr lang="en-IN"/>
          </a:p>
        </p:txBody>
      </p:sp>
    </p:spTree>
    <p:extLst>
      <p:ext uri="{BB962C8B-B14F-4D97-AF65-F5344CB8AC3E}">
        <p14:creationId xmlns:p14="http://schemas.microsoft.com/office/powerpoint/2010/main" val="1886702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037739-64CD-4438-8C44-DAEB824FAE3B}" type="datetimeFigureOut">
              <a:rPr lang="en-IN" smtClean="0"/>
              <a:t>21-06-2019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71C38-F06A-4894-B788-DD15FB1B406E}" type="slidenum">
              <a:rPr lang="en-IN" smtClean="0"/>
              <a:t>‹#›</a:t>
            </a:fld>
            <a:endParaRPr lang="en-IN"/>
          </a:p>
        </p:txBody>
      </p:sp>
    </p:spTree>
    <p:extLst>
      <p:ext uri="{BB962C8B-B14F-4D97-AF65-F5344CB8AC3E}">
        <p14:creationId xmlns:p14="http://schemas.microsoft.com/office/powerpoint/2010/main" val="303700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71C38-F06A-4894-B788-DD15FB1B406E}" type="slidenum">
              <a:rPr lang="en-IN" smtClean="0"/>
              <a:t>‹#›</a:t>
            </a:fld>
            <a:endParaRPr lang="en-IN"/>
          </a:p>
        </p:txBody>
      </p:sp>
      <p:sp>
        <p:nvSpPr>
          <p:cNvPr id="5" name="Date Placeholder 4"/>
          <p:cNvSpPr>
            <a:spLocks noGrp="1"/>
          </p:cNvSpPr>
          <p:nvPr>
            <p:ph type="dt" sz="half" idx="10"/>
          </p:nvPr>
        </p:nvSpPr>
        <p:spPr/>
        <p:txBody>
          <a:bodyPr/>
          <a:lstStyle/>
          <a:p>
            <a:fld id="{27037739-64CD-4438-8C44-DAEB824FAE3B}" type="datetimeFigureOut">
              <a:rPr lang="en-IN" smtClean="0"/>
              <a:t>21-06-2019</a:t>
            </a:fld>
            <a:endParaRPr lang="en-IN"/>
          </a:p>
        </p:txBody>
      </p:sp>
    </p:spTree>
    <p:extLst>
      <p:ext uri="{BB962C8B-B14F-4D97-AF65-F5344CB8AC3E}">
        <p14:creationId xmlns:p14="http://schemas.microsoft.com/office/powerpoint/2010/main" val="308849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037739-64CD-4438-8C44-DAEB824FAE3B}" type="datetimeFigureOut">
              <a:rPr lang="en-IN" smtClean="0"/>
              <a:t>21-06-2019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971C38-F06A-4894-B788-DD15FB1B406E}" type="slidenum">
              <a:rPr lang="en-IN" smtClean="0"/>
              <a:t>‹#›</a:t>
            </a:fld>
            <a:endParaRPr lang="en-IN"/>
          </a:p>
        </p:txBody>
      </p:sp>
    </p:spTree>
    <p:extLst>
      <p:ext uri="{BB962C8B-B14F-4D97-AF65-F5344CB8AC3E}">
        <p14:creationId xmlns:p14="http://schemas.microsoft.com/office/powerpoint/2010/main" val="38166241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artheniumprojects.com/river-water-quantity-monitoring-system-using-ibm-wats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1570" y="1176625"/>
            <a:ext cx="7766936" cy="1853957"/>
          </a:xfrm>
        </p:spPr>
        <p:txBody>
          <a:bodyPr>
            <a:normAutofit fontScale="90000"/>
          </a:bodyPr>
          <a:lstStyle/>
          <a:p>
            <a:r>
              <a:rPr lang="en-IN" b="1" dirty="0" smtClean="0">
                <a:latin typeface="Bell MT" panose="02020503060305020303" pitchFamily="18" charset="0"/>
              </a:rPr>
              <a:t>RIVER WATER QUALITY MONITORING</a:t>
            </a:r>
            <a:endParaRPr lang="en-IN" b="1" dirty="0">
              <a:latin typeface="Bell MT" panose="02020503060305020303" pitchFamily="18" charset="0"/>
            </a:endParaRPr>
          </a:p>
        </p:txBody>
      </p:sp>
      <p:sp>
        <p:nvSpPr>
          <p:cNvPr id="3" name="Subtitle 2"/>
          <p:cNvSpPr>
            <a:spLocks noGrp="1"/>
          </p:cNvSpPr>
          <p:nvPr>
            <p:ph type="subTitle" idx="1"/>
          </p:nvPr>
        </p:nvSpPr>
        <p:spPr>
          <a:xfrm>
            <a:off x="5773782" y="4050836"/>
            <a:ext cx="4062549" cy="1487815"/>
          </a:xfrm>
        </p:spPr>
        <p:txBody>
          <a:bodyPr/>
          <a:lstStyle/>
          <a:p>
            <a:r>
              <a:rPr lang="en-IN" sz="2800" b="1" dirty="0" smtClean="0">
                <a:latin typeface="Bradley Hand ITC" panose="03070402050302030203" pitchFamily="66" charset="0"/>
              </a:rPr>
              <a:t>It is quality rather than quantity than matters</a:t>
            </a:r>
            <a:r>
              <a:rPr lang="en-IN" dirty="0" smtClean="0"/>
              <a:t>.</a:t>
            </a:r>
            <a:endParaRPr lang="en-IN" dirty="0"/>
          </a:p>
        </p:txBody>
      </p:sp>
    </p:spTree>
    <p:extLst>
      <p:ext uri="{BB962C8B-B14F-4D97-AF65-F5344CB8AC3E}">
        <p14:creationId xmlns:p14="http://schemas.microsoft.com/office/powerpoint/2010/main" val="27080955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841" y="705395"/>
            <a:ext cx="6476427" cy="5456600"/>
          </a:xfrm>
          <a:prstGeom prst="rect">
            <a:avLst/>
          </a:prstGeom>
        </p:spPr>
      </p:pic>
    </p:spTree>
    <p:extLst>
      <p:ext uri="{BB962C8B-B14F-4D97-AF65-F5344CB8AC3E}">
        <p14:creationId xmlns:p14="http://schemas.microsoft.com/office/powerpoint/2010/main" val="2866621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78761" y="114935"/>
            <a:ext cx="10800443" cy="3320596"/>
          </a:xfrm>
        </p:spPr>
        <p:txBody>
          <a:bodyPr>
            <a:normAutofit/>
          </a:bodyPr>
          <a:lstStyle/>
          <a:p>
            <a:r>
              <a:rPr lang="en-US" sz="2400" b="1" dirty="0" smtClean="0"/>
              <a:t>Turbidity sensor:</a:t>
            </a:r>
            <a:r>
              <a:rPr lang="en-US" sz="2400" dirty="0" smtClean="0"/>
              <a:t> </a:t>
            </a:r>
            <a:r>
              <a:rPr lang="en-US" sz="2800" dirty="0" smtClean="0">
                <a:latin typeface="Baskerville Old Face" panose="02020602080505020303" pitchFamily="18" charset="0"/>
              </a:rPr>
              <a:t>Turbidity is a measure of the cloudiness of water. Turbidity has indicated the degree at which the water loses its transparency. It is considered as a good measure of the quality of water. Turbidity blocks out the light needed by submerged aquatic vegetation. It also can raise surface water temperatures above normal because suspended particles near the surface facilitate the absorption of heat from sunlight.</a:t>
            </a:r>
            <a:endParaRPr lang="en-IN" sz="2800" dirty="0">
              <a:latin typeface="Baskerville Old Face" panose="02020602080505020303"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960" y="3161211"/>
            <a:ext cx="3446418" cy="3239407"/>
          </a:xfrm>
          <a:prstGeom prst="rect">
            <a:avLst/>
          </a:prstGeom>
        </p:spPr>
      </p:pic>
    </p:spTree>
    <p:extLst>
      <p:ext uri="{BB962C8B-B14F-4D97-AF65-F5344CB8AC3E}">
        <p14:creationId xmlns:p14="http://schemas.microsoft.com/office/powerpoint/2010/main" val="15586467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993" y="81324"/>
            <a:ext cx="10043160" cy="2354490"/>
          </a:xfrm>
        </p:spPr>
        <p:txBody>
          <a:bodyPr>
            <a:normAutofit/>
          </a:bodyPr>
          <a:lstStyle/>
          <a:p>
            <a:r>
              <a:rPr lang="en-US" sz="2800" b="1" dirty="0" smtClean="0"/>
              <a:t>Temperature sensor: </a:t>
            </a:r>
            <a:r>
              <a:rPr lang="en-US" sz="2800" dirty="0" smtClean="0">
                <a:latin typeface="Baskerville Old Face" panose="02020602080505020303" pitchFamily="18" charset="0"/>
              </a:rPr>
              <a:t>Water Temperature indicates how water is hot or cold. The range of DS18B20 temperature sensor is -55 to +125 °C. This temperature sensor is digital type which gives accurate reading.</a:t>
            </a:r>
            <a:endParaRPr lang="en-IN" sz="2800" dirty="0">
              <a:latin typeface="Baskerville Old Face" panose="020206020805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186" y="2435814"/>
            <a:ext cx="4119563" cy="4119563"/>
          </a:xfrm>
          <a:prstGeom prst="rect">
            <a:avLst/>
          </a:prstGeom>
        </p:spPr>
      </p:pic>
    </p:spTree>
    <p:extLst>
      <p:ext uri="{BB962C8B-B14F-4D97-AF65-F5344CB8AC3E}">
        <p14:creationId xmlns:p14="http://schemas.microsoft.com/office/powerpoint/2010/main" val="246929998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spTree>
    <p:extLst>
      <p:ext uri="{BB962C8B-B14F-4D97-AF65-F5344CB8AC3E}">
        <p14:creationId xmlns:p14="http://schemas.microsoft.com/office/powerpoint/2010/main" val="1192361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IN" dirty="0" smtClean="0">
                <a:latin typeface="Algerian" panose="04020705040A02060702" pitchFamily="82" charset="0"/>
              </a:rPr>
              <a:t>CONCLUSION</a:t>
            </a:r>
            <a:endParaRPr lang="en-IN" dirty="0">
              <a:latin typeface="Algerian" panose="04020705040A02060702" pitchFamily="82" charset="0"/>
            </a:endParaRPr>
          </a:p>
        </p:txBody>
      </p:sp>
      <p:sp>
        <p:nvSpPr>
          <p:cNvPr id="3" name="Content Placeholder 2"/>
          <p:cNvSpPr>
            <a:spLocks noGrp="1"/>
          </p:cNvSpPr>
          <p:nvPr>
            <p:ph idx="1"/>
          </p:nvPr>
        </p:nvSpPr>
        <p:spPr>
          <a:xfrm>
            <a:off x="664272" y="1162843"/>
            <a:ext cx="8596668" cy="3880773"/>
          </a:xfrm>
        </p:spPr>
        <p:txBody>
          <a:bodyPr>
            <a:noAutofit/>
          </a:bodyPr>
          <a:lstStyle/>
          <a:p>
            <a:pPr marL="0" indent="0">
              <a:buNone/>
            </a:pPr>
            <a:r>
              <a:rPr lang="en-US" sz="2800" dirty="0">
                <a:latin typeface="Baskerville Old Face" panose="02020602080505020303" pitchFamily="18" charset="0"/>
              </a:rPr>
              <a:t> </a:t>
            </a:r>
            <a:r>
              <a:rPr lang="en-US" sz="2800" dirty="0" smtClean="0">
                <a:latin typeface="Baskerville Old Face" panose="02020602080505020303" pitchFamily="18" charset="0"/>
              </a:rPr>
              <a:t>     Monitoring of Turbidity, Temperature of Water makes use of water detection sensor with unique advantage and existing GSM network. The system can monitor water quality automatically, and it is low in cost and does not require people on duty. So the water quality testing is likely to be more economical, convenient and fast. The system has good flexibility. Only by replacing the corresponding sensors and changing the relevant software programs, this system can be used to monitor other water quality parameters. The operation is simple. The system can be expanded to monitor hydrologic, air pollution, industrial and agricultural production and so on. It has widespread application and extension value. </a:t>
            </a:r>
            <a:endParaRPr lang="en-IN" sz="2800" dirty="0">
              <a:latin typeface="Baskerville Old Face" panose="02020602080505020303" pitchFamily="18" charset="0"/>
            </a:endParaRPr>
          </a:p>
        </p:txBody>
      </p:sp>
    </p:spTree>
    <p:extLst>
      <p:ext uri="{BB962C8B-B14F-4D97-AF65-F5344CB8AC3E}">
        <p14:creationId xmlns:p14="http://schemas.microsoft.com/office/powerpoint/2010/main" val="1854659943"/>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7526" y="2468246"/>
            <a:ext cx="4713514" cy="1150166"/>
          </a:xfrm>
        </p:spPr>
        <p:txBody>
          <a:bodyPr>
            <a:normAutofit/>
          </a:bodyPr>
          <a:lstStyle/>
          <a:p>
            <a:r>
              <a:rPr lang="en-IN" sz="4800" b="1" dirty="0" smtClean="0">
                <a:latin typeface="Algerian" panose="04020705040A02060702" pitchFamily="82" charset="0"/>
              </a:rPr>
              <a:t>THANK YOU</a:t>
            </a:r>
            <a:endParaRPr lang="en-IN" sz="4800" b="1" dirty="0">
              <a:latin typeface="Algerian" panose="04020705040A02060702" pitchFamily="82" charset="0"/>
            </a:endParaRPr>
          </a:p>
        </p:txBody>
      </p:sp>
      <p:sp>
        <p:nvSpPr>
          <p:cNvPr id="3" name="Content Placeholder 2"/>
          <p:cNvSpPr>
            <a:spLocks noGrp="1"/>
          </p:cNvSpPr>
          <p:nvPr>
            <p:ph idx="1"/>
          </p:nvPr>
        </p:nvSpPr>
        <p:spPr>
          <a:xfrm>
            <a:off x="6429103" y="4625788"/>
            <a:ext cx="5079274" cy="1566006"/>
          </a:xfrm>
        </p:spPr>
        <p:txBody>
          <a:bodyPr/>
          <a:lstStyle/>
          <a:p>
            <a:r>
              <a:rPr lang="en-IN" dirty="0" smtClean="0"/>
              <a:t>Presented by</a:t>
            </a:r>
          </a:p>
          <a:p>
            <a:pPr marL="0" indent="0">
              <a:buNone/>
            </a:pPr>
            <a:r>
              <a:rPr lang="en-IN" dirty="0"/>
              <a:t> </a:t>
            </a:r>
            <a:r>
              <a:rPr lang="en-IN" dirty="0" smtClean="0"/>
              <a:t>        TEAM :- </a:t>
            </a:r>
            <a:r>
              <a:rPr lang="en-IN" sz="2800" b="1" dirty="0" smtClean="0">
                <a:latin typeface="Bodoni MT" panose="02070603080606020203" pitchFamily="18" charset="0"/>
              </a:rPr>
              <a:t>405 found</a:t>
            </a:r>
            <a:endParaRPr lang="en-IN" sz="2800" b="1" dirty="0">
              <a:latin typeface="Bodoni MT" panose="02070603080606020203" pitchFamily="18" charset="0"/>
            </a:endParaRPr>
          </a:p>
        </p:txBody>
      </p:sp>
    </p:spTree>
    <p:extLst>
      <p:ext uri="{BB962C8B-B14F-4D97-AF65-F5344CB8AC3E}">
        <p14:creationId xmlns:p14="http://schemas.microsoft.com/office/powerpoint/2010/main" val="4812029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lgerian" panose="04020705040A02060702" pitchFamily="82" charset="0"/>
              </a:rPr>
              <a:t>abstract</a:t>
            </a:r>
            <a:endParaRPr lang="en-IN" b="1" dirty="0">
              <a:latin typeface="Algerian" panose="04020705040A02060702" pitchFamily="82" charset="0"/>
            </a:endParaRPr>
          </a:p>
        </p:txBody>
      </p:sp>
      <p:sp>
        <p:nvSpPr>
          <p:cNvPr id="3" name="Content Placeholder 2"/>
          <p:cNvSpPr>
            <a:spLocks noGrp="1"/>
          </p:cNvSpPr>
          <p:nvPr>
            <p:ph idx="1"/>
          </p:nvPr>
        </p:nvSpPr>
        <p:spPr>
          <a:xfrm>
            <a:off x="838200" y="1472928"/>
            <a:ext cx="10853057" cy="4927872"/>
          </a:xfrm>
        </p:spPr>
        <p:txBody>
          <a:bodyPr>
            <a:normAutofit/>
          </a:bodyPr>
          <a:lstStyle/>
          <a:p>
            <a:r>
              <a:rPr lang="en-US" sz="2800" dirty="0">
                <a:latin typeface="Baskerville Old Face" panose="02020602080505020303" pitchFamily="18" charset="0"/>
                <a:cs typeface="Arial" panose="020B0604020202020204" pitchFamily="34" charset="0"/>
              </a:rPr>
              <a:t>Water is unique in its role as a life preserver. It is important to all members of a society. However, if one is looking for quality data in India to make data-driven decisions, one is lost. This is surprising given that there is a rich history of data collection in the country and looks forward to adopting real-time water sensing in a big way.</a:t>
            </a:r>
          </a:p>
          <a:p>
            <a:r>
              <a:rPr lang="en-US" sz="2800" dirty="0">
                <a:latin typeface="Baskerville Old Face" panose="02020602080505020303" pitchFamily="18" charset="0"/>
                <a:cs typeface="Arial" panose="020B0604020202020204" pitchFamily="34" charset="0"/>
              </a:rPr>
              <a:t>In </a:t>
            </a:r>
            <a:r>
              <a:rPr lang="en-US" sz="2800" dirty="0">
                <a:latin typeface="Baskerville Old Face" panose="02020602080505020303" pitchFamily="18" charset="0"/>
                <a:cs typeface="Arial" panose="020B0604020202020204" pitchFamily="34" charset="0"/>
                <a:hlinkClick r:id="rId2"/>
              </a:rPr>
              <a:t>River water system</a:t>
            </a:r>
            <a:r>
              <a:rPr lang="en-US" sz="2800" dirty="0">
                <a:latin typeface="Baskerville Old Face" panose="02020602080505020303" pitchFamily="18" charset="0"/>
                <a:cs typeface="Arial" panose="020B0604020202020204" pitchFamily="34" charset="0"/>
              </a:rPr>
              <a:t> paper, we first explore issues around data management practices for water that have prevented their widespread dissemination and then, in response, propose a general data access and reuse framework which focuses on usage of water information for a purpose like irrigation, drinking or industrial need.</a:t>
            </a:r>
          </a:p>
        </p:txBody>
      </p:sp>
    </p:spTree>
    <p:extLst>
      <p:ext uri="{BB962C8B-B14F-4D97-AF65-F5344CB8AC3E}">
        <p14:creationId xmlns:p14="http://schemas.microsoft.com/office/powerpoint/2010/main" val="93430038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1028"/>
            <a:ext cx="10408920" cy="848836"/>
          </a:xfrm>
        </p:spPr>
        <p:txBody>
          <a:bodyPr/>
          <a:lstStyle/>
          <a:p>
            <a:r>
              <a:rPr lang="en-IN" dirty="0" smtClean="0">
                <a:latin typeface="Algerian" panose="04020705040A02060702" pitchFamily="82" charset="0"/>
              </a:rPr>
              <a:t>INTRODUCTION</a:t>
            </a:r>
            <a:endParaRPr lang="en-IN" dirty="0">
              <a:latin typeface="Algerian" panose="04020705040A02060702" pitchFamily="82" charset="0"/>
            </a:endParaRPr>
          </a:p>
        </p:txBody>
      </p:sp>
      <p:sp>
        <p:nvSpPr>
          <p:cNvPr id="3" name="Content Placeholder 2"/>
          <p:cNvSpPr>
            <a:spLocks noGrp="1"/>
          </p:cNvSpPr>
          <p:nvPr>
            <p:ph idx="1"/>
          </p:nvPr>
        </p:nvSpPr>
        <p:spPr>
          <a:xfrm>
            <a:off x="838200" y="1459864"/>
            <a:ext cx="10983686" cy="5241381"/>
          </a:xfrm>
        </p:spPr>
        <p:txBody>
          <a:bodyPr>
            <a:normAutofit/>
          </a:bodyPr>
          <a:lstStyle/>
          <a:p>
            <a:pPr marL="0" indent="0">
              <a:buNone/>
            </a:pPr>
            <a:r>
              <a:rPr lang="en-US" sz="2800" dirty="0" smtClean="0">
                <a:latin typeface="Baskerville Old Face" panose="02020602080505020303" pitchFamily="18" charset="0"/>
                <a:cs typeface="Arial" panose="020B0604020202020204" pitchFamily="34" charset="0"/>
              </a:rPr>
              <a:t>There were lots of inventions, but at the same time were pollutions, global warming and so on are being formed, because of this there is no safe drinking water for the world’s pollution. Nowadays, water quality monitoring in real time faces challenges because of global warming limited water resources, growing population, etc. Hence there is need of developing better methodologies to monitor the water quality parameters in real time .</a:t>
            </a:r>
          </a:p>
          <a:p>
            <a:pPr marL="0" indent="0">
              <a:buNone/>
            </a:pPr>
            <a:r>
              <a:rPr lang="en-US" sz="2800" dirty="0" smtClean="0">
                <a:latin typeface="Baskerville Old Face" panose="02020602080505020303" pitchFamily="18" charset="0"/>
                <a:cs typeface="Arial" panose="020B0604020202020204" pitchFamily="34" charset="0"/>
              </a:rPr>
              <a:t>In this system we used several sensors for measuring the physical and chemical parameters of the water. The smart water quality systems consist of a NODE </a:t>
            </a:r>
            <a:r>
              <a:rPr lang="en-US" sz="2800" dirty="0" err="1" smtClean="0">
                <a:latin typeface="Baskerville Old Face" panose="02020602080505020303" pitchFamily="18" charset="0"/>
                <a:cs typeface="Arial" panose="020B0604020202020204" pitchFamily="34" charset="0"/>
              </a:rPr>
              <a:t>MCUcontroller</a:t>
            </a:r>
            <a:r>
              <a:rPr lang="en-US" sz="2800" dirty="0" smtClean="0">
                <a:latin typeface="Baskerville Old Face" panose="02020602080505020303" pitchFamily="18" charset="0"/>
                <a:cs typeface="Arial" panose="020B0604020202020204" pitchFamily="34" charset="0"/>
              </a:rPr>
              <a:t>. These water quality parameters </a:t>
            </a:r>
            <a:r>
              <a:rPr lang="en-US" sz="2800" dirty="0" err="1" smtClean="0">
                <a:latin typeface="Baskerville Old Face" panose="02020602080505020303" pitchFamily="18" charset="0"/>
                <a:cs typeface="Arial" panose="020B0604020202020204" pitchFamily="34" charset="0"/>
              </a:rPr>
              <a:t>pHs</a:t>
            </a:r>
            <a:r>
              <a:rPr lang="en-US" sz="2800" dirty="0" smtClean="0">
                <a:latin typeface="Baskerville Old Face" panose="02020602080505020303" pitchFamily="18" charset="0"/>
                <a:cs typeface="Arial" panose="020B0604020202020204" pitchFamily="34" charset="0"/>
              </a:rPr>
              <a:t> measure the hydrogen ions. It will show the water is acidic or alkaline7PH is the pure water.</a:t>
            </a:r>
            <a:endParaRPr lang="en-IN" sz="2800" dirty="0">
              <a:latin typeface="Baskerville Old Face" panose="02020602080505020303" pitchFamily="18" charset="0"/>
              <a:cs typeface="Arial" panose="020B0604020202020204" pitchFamily="34" charset="0"/>
            </a:endParaRPr>
          </a:p>
        </p:txBody>
      </p:sp>
    </p:spTree>
    <p:extLst>
      <p:ext uri="{BB962C8B-B14F-4D97-AF65-F5344CB8AC3E}">
        <p14:creationId xmlns:p14="http://schemas.microsoft.com/office/powerpoint/2010/main" val="302467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780" y="1210492"/>
            <a:ext cx="8596668" cy="905691"/>
          </a:xfrm>
        </p:spPr>
        <p:txBody>
          <a:bodyPr/>
          <a:lstStyle/>
          <a:p>
            <a:r>
              <a:rPr lang="en-IN" b="1" dirty="0" smtClean="0">
                <a:latin typeface="Algerian" panose="04020705040A02060702" pitchFamily="82" charset="0"/>
              </a:rPr>
              <a:t>HARDWARE                        software</a:t>
            </a:r>
            <a:endParaRPr lang="en-IN" b="1" dirty="0">
              <a:latin typeface="Algerian" panose="04020705040A02060702" pitchFamily="82" charset="0"/>
            </a:endParaRPr>
          </a:p>
        </p:txBody>
      </p:sp>
      <p:sp>
        <p:nvSpPr>
          <p:cNvPr id="3" name="Content Placeholder 2"/>
          <p:cNvSpPr>
            <a:spLocks noGrp="1"/>
          </p:cNvSpPr>
          <p:nvPr>
            <p:ph idx="1"/>
          </p:nvPr>
        </p:nvSpPr>
        <p:spPr>
          <a:xfrm>
            <a:off x="864326" y="2220686"/>
            <a:ext cx="10082349" cy="1727472"/>
          </a:xfrm>
        </p:spPr>
        <p:txBody>
          <a:bodyPr>
            <a:normAutofit/>
          </a:bodyPr>
          <a:lstStyle/>
          <a:p>
            <a:r>
              <a:rPr lang="en-IN" sz="2800" dirty="0" smtClean="0"/>
              <a:t>Temperature sensor                    </a:t>
            </a:r>
            <a:r>
              <a:rPr lang="en-IN" sz="2800" dirty="0" err="1"/>
              <a:t>A</a:t>
            </a:r>
            <a:r>
              <a:rPr lang="en-IN" sz="2800" dirty="0" err="1" smtClean="0"/>
              <a:t>urdino</a:t>
            </a:r>
            <a:r>
              <a:rPr lang="en-IN" sz="2800" dirty="0" smtClean="0"/>
              <a:t> IDE</a:t>
            </a:r>
          </a:p>
          <a:p>
            <a:r>
              <a:rPr lang="en-IN" sz="2800" dirty="0" smtClean="0"/>
              <a:t>Turbidity sensor                          MIT APP inventor</a:t>
            </a:r>
          </a:p>
          <a:p>
            <a:r>
              <a:rPr lang="en-IN" sz="2800" dirty="0" smtClean="0"/>
              <a:t>NODE MCU                                 IBM Watson</a:t>
            </a:r>
          </a:p>
          <a:p>
            <a:endParaRPr lang="en-IN" dirty="0"/>
          </a:p>
        </p:txBody>
      </p:sp>
    </p:spTree>
    <p:extLst>
      <p:ext uri="{BB962C8B-B14F-4D97-AF65-F5344CB8AC3E}">
        <p14:creationId xmlns:p14="http://schemas.microsoft.com/office/powerpoint/2010/main" val="42248857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4251"/>
          </a:xfrm>
        </p:spPr>
        <p:txBody>
          <a:bodyPr/>
          <a:lstStyle/>
          <a:p>
            <a:r>
              <a:rPr lang="en-IN" b="1" dirty="0" smtClean="0">
                <a:latin typeface="Algerian" panose="04020705040A02060702" pitchFamily="82" charset="0"/>
              </a:rPr>
              <a:t>Temperature sensor           NODEMCU</a:t>
            </a:r>
            <a:endParaRPr lang="en-IN" b="1" dirty="0">
              <a:latin typeface="Algerian" panose="04020705040A02060702" pitchFamily="82" charset="0"/>
            </a:endParaRPr>
          </a:p>
        </p:txBody>
      </p:sp>
      <p:sp>
        <p:nvSpPr>
          <p:cNvPr id="3" name="Content Placeholder 2"/>
          <p:cNvSpPr>
            <a:spLocks noGrp="1"/>
          </p:cNvSpPr>
          <p:nvPr>
            <p:ph idx="1"/>
          </p:nvPr>
        </p:nvSpPr>
        <p:spPr>
          <a:xfrm>
            <a:off x="677334" y="1423851"/>
            <a:ext cx="9616197" cy="2704010"/>
          </a:xfrm>
        </p:spPr>
        <p:txBody>
          <a:bodyPr>
            <a:noAutofit/>
          </a:bodyPr>
          <a:lstStyle/>
          <a:p>
            <a:r>
              <a:rPr lang="en-IN" sz="2800" dirty="0" smtClean="0"/>
              <a:t>RED WIRE                            -            3V3</a:t>
            </a:r>
          </a:p>
          <a:p>
            <a:r>
              <a:rPr lang="en-IN" sz="2800" dirty="0" smtClean="0"/>
              <a:t>BROWN WIRE                       -            GND</a:t>
            </a:r>
          </a:p>
          <a:p>
            <a:r>
              <a:rPr lang="en-IN" sz="2800" dirty="0" smtClean="0"/>
              <a:t>YELLOW WIRE                      -             D2(Data pin)</a:t>
            </a:r>
          </a:p>
          <a:p>
            <a:pPr marL="0" indent="0">
              <a:buNone/>
            </a:pPr>
            <a:endParaRPr lang="en-IN" sz="2800" dirty="0"/>
          </a:p>
        </p:txBody>
      </p:sp>
    </p:spTree>
    <p:extLst>
      <p:ext uri="{BB962C8B-B14F-4D97-AF65-F5344CB8AC3E}">
        <p14:creationId xmlns:p14="http://schemas.microsoft.com/office/powerpoint/2010/main" val="2865425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2663"/>
            <a:ext cx="8596668" cy="827314"/>
          </a:xfrm>
        </p:spPr>
        <p:txBody>
          <a:bodyPr/>
          <a:lstStyle/>
          <a:p>
            <a:r>
              <a:rPr lang="en-IN" dirty="0" smtClean="0">
                <a:latin typeface="Algerian" panose="04020705040A02060702" pitchFamily="82" charset="0"/>
              </a:rPr>
              <a:t>TURBIDITY SENSOR            NODEMCU</a:t>
            </a:r>
            <a:endParaRPr lang="en-IN" dirty="0">
              <a:latin typeface="Algerian" panose="04020705040A02060702" pitchFamily="82" charset="0"/>
            </a:endParaRPr>
          </a:p>
        </p:txBody>
      </p:sp>
      <p:sp>
        <p:nvSpPr>
          <p:cNvPr id="3" name="Content Placeholder 2"/>
          <p:cNvSpPr>
            <a:spLocks noGrp="1"/>
          </p:cNvSpPr>
          <p:nvPr>
            <p:ph idx="1"/>
          </p:nvPr>
        </p:nvSpPr>
        <p:spPr>
          <a:xfrm>
            <a:off x="781837" y="1049383"/>
            <a:ext cx="8596668" cy="2412274"/>
          </a:xfrm>
        </p:spPr>
        <p:txBody>
          <a:bodyPr>
            <a:normAutofit/>
          </a:bodyPr>
          <a:lstStyle/>
          <a:p>
            <a:pPr marL="0" indent="0">
              <a:buNone/>
            </a:pPr>
            <a:endParaRPr lang="en-IN" dirty="0"/>
          </a:p>
          <a:p>
            <a:r>
              <a:rPr lang="en-IN" sz="2800" dirty="0"/>
              <a:t>RED WIRE                       </a:t>
            </a:r>
            <a:r>
              <a:rPr lang="en-IN" sz="2800" dirty="0" smtClean="0"/>
              <a:t> </a:t>
            </a:r>
            <a:r>
              <a:rPr lang="en-IN" sz="2800" dirty="0"/>
              <a:t>-            3V3</a:t>
            </a:r>
          </a:p>
          <a:p>
            <a:r>
              <a:rPr lang="en-IN" sz="2800" dirty="0" smtClean="0"/>
              <a:t>BLUE </a:t>
            </a:r>
            <a:r>
              <a:rPr lang="en-IN" sz="2800" dirty="0"/>
              <a:t>WIRE                 </a:t>
            </a:r>
            <a:r>
              <a:rPr lang="en-IN" sz="2800" dirty="0" smtClean="0"/>
              <a:t>     -            </a:t>
            </a:r>
            <a:r>
              <a:rPr lang="en-IN" sz="2800" dirty="0"/>
              <a:t>GND</a:t>
            </a:r>
          </a:p>
          <a:p>
            <a:r>
              <a:rPr lang="en-IN" sz="2800" dirty="0"/>
              <a:t>YELLOW WIRE                 </a:t>
            </a:r>
            <a:r>
              <a:rPr lang="en-IN" sz="2800" dirty="0" smtClean="0"/>
              <a:t> </a:t>
            </a:r>
            <a:r>
              <a:rPr lang="en-IN" sz="2800" dirty="0"/>
              <a:t>-            A0(Data pin)</a:t>
            </a:r>
          </a:p>
          <a:p>
            <a:endParaRPr lang="en-IN" sz="2800" dirty="0"/>
          </a:p>
        </p:txBody>
      </p:sp>
    </p:spTree>
    <p:extLst>
      <p:ext uri="{BB962C8B-B14F-4D97-AF65-F5344CB8AC3E}">
        <p14:creationId xmlns:p14="http://schemas.microsoft.com/office/powerpoint/2010/main" val="295537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6391" y="0"/>
            <a:ext cx="9144000" cy="6858000"/>
          </a:xfrm>
          <a:prstGeom prst="rect">
            <a:avLst/>
          </a:prstGeom>
        </p:spPr>
      </p:pic>
    </p:spTree>
    <p:extLst>
      <p:ext uri="{BB962C8B-B14F-4D97-AF65-F5344CB8AC3E}">
        <p14:creationId xmlns:p14="http://schemas.microsoft.com/office/powerpoint/2010/main" val="3277243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9786" y="271362"/>
            <a:ext cx="8874034" cy="962706"/>
          </a:xfrm>
        </p:spPr>
        <p:txBody>
          <a:bodyPr>
            <a:normAutofit/>
          </a:bodyPr>
          <a:lstStyle/>
          <a:p>
            <a:r>
              <a:rPr lang="en-IN" b="1" dirty="0" smtClean="0">
                <a:latin typeface="Algerian" panose="04020705040A02060702" pitchFamily="82" charset="0"/>
              </a:rPr>
              <a:t>BLOCK DIAGRAM</a:t>
            </a:r>
            <a:endParaRPr lang="en-IN" b="1" dirty="0">
              <a:latin typeface="Algerian" panose="04020705040A02060702" pitchFamily="82" charset="0"/>
            </a:endParaRPr>
          </a:p>
        </p:txBody>
      </p:sp>
      <p:sp>
        <p:nvSpPr>
          <p:cNvPr id="4" name="Rectangle 3"/>
          <p:cNvSpPr/>
          <p:nvPr/>
        </p:nvSpPr>
        <p:spPr>
          <a:xfrm>
            <a:off x="1045029" y="1328466"/>
            <a:ext cx="2091360" cy="9274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TEMPERATURE SENSOR</a:t>
            </a:r>
            <a:endParaRPr lang="en-IN" b="1"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p:txBody>
      </p:sp>
      <p:sp>
        <p:nvSpPr>
          <p:cNvPr id="6" name="Rectangle 5"/>
          <p:cNvSpPr/>
          <p:nvPr/>
        </p:nvSpPr>
        <p:spPr>
          <a:xfrm>
            <a:off x="1045029" y="2773884"/>
            <a:ext cx="1724297" cy="9882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latin typeface="Bookman Old Style" panose="02050604050505020204" pitchFamily="18" charset="0"/>
              </a:rPr>
              <a:t>TURBIDITY SENSOR</a:t>
            </a:r>
            <a:endParaRPr lang="en-IN" b="1" dirty="0">
              <a:latin typeface="Bookman Old Style" panose="02050604050505020204" pitchFamily="18" charset="0"/>
            </a:endParaRPr>
          </a:p>
        </p:txBody>
      </p:sp>
      <p:sp>
        <p:nvSpPr>
          <p:cNvPr id="7" name="Rectangle 6"/>
          <p:cNvSpPr/>
          <p:nvPr/>
        </p:nvSpPr>
        <p:spPr>
          <a:xfrm>
            <a:off x="8058671" y="2773884"/>
            <a:ext cx="1759132" cy="12409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smtClean="0">
                <a:latin typeface="Bookman Old Style" panose="02050604050505020204" pitchFamily="18" charset="0"/>
              </a:rPr>
              <a:t>User Mobile App</a:t>
            </a:r>
            <a:endParaRPr lang="en-IN" sz="2000" b="1" dirty="0">
              <a:latin typeface="Bookman Old Style" panose="02050604050505020204" pitchFamily="18" charset="0"/>
            </a:endParaRPr>
          </a:p>
        </p:txBody>
      </p:sp>
      <p:sp>
        <p:nvSpPr>
          <p:cNvPr id="10" name="Rounded Rectangle 9"/>
          <p:cNvSpPr/>
          <p:nvPr/>
        </p:nvSpPr>
        <p:spPr>
          <a:xfrm>
            <a:off x="4728754" y="2032721"/>
            <a:ext cx="2168435" cy="11779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latin typeface="Bookman Old Style" panose="02050604050505020204" pitchFamily="18" charset="0"/>
              </a:rPr>
              <a:t>NODE MCU</a:t>
            </a:r>
            <a:endParaRPr lang="en-IN" b="1" dirty="0">
              <a:latin typeface="Bookman Old Style" panose="02050604050505020204" pitchFamily="18" charset="0"/>
            </a:endParaRPr>
          </a:p>
        </p:txBody>
      </p:sp>
      <p:cxnSp>
        <p:nvCxnSpPr>
          <p:cNvPr id="12" name="Straight Arrow Connector 11"/>
          <p:cNvCxnSpPr>
            <a:stCxn id="4" idx="3"/>
            <a:endCxn id="10" idx="1"/>
          </p:cNvCxnSpPr>
          <p:nvPr/>
        </p:nvCxnSpPr>
        <p:spPr>
          <a:xfrm>
            <a:off x="3136389" y="1792198"/>
            <a:ext cx="1592365" cy="8294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6" idx="3"/>
            <a:endCxn id="10" idx="1"/>
          </p:cNvCxnSpPr>
          <p:nvPr/>
        </p:nvCxnSpPr>
        <p:spPr>
          <a:xfrm flipV="1">
            <a:off x="2769326" y="2621689"/>
            <a:ext cx="1959428" cy="6463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Cloud Callout 15"/>
          <p:cNvSpPr/>
          <p:nvPr/>
        </p:nvSpPr>
        <p:spPr>
          <a:xfrm>
            <a:off x="8058671" y="1268050"/>
            <a:ext cx="2090057" cy="1293223"/>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latin typeface="Bookman Old Style" panose="02050604050505020204" pitchFamily="18" charset="0"/>
              </a:rPr>
              <a:t>IBM Cloud</a:t>
            </a:r>
            <a:endParaRPr lang="en-IN" b="1" dirty="0">
              <a:latin typeface="Bookman Old Style" panose="02050604050505020204" pitchFamily="18" charset="0"/>
            </a:endParaRPr>
          </a:p>
        </p:txBody>
      </p:sp>
      <p:cxnSp>
        <p:nvCxnSpPr>
          <p:cNvPr id="18" name="Straight Arrow Connector 17"/>
          <p:cNvCxnSpPr>
            <a:stCxn id="10" idx="3"/>
            <a:endCxn id="16" idx="0"/>
          </p:cNvCxnSpPr>
          <p:nvPr/>
        </p:nvCxnSpPr>
        <p:spPr>
          <a:xfrm flipV="1">
            <a:off x="6897189" y="1914662"/>
            <a:ext cx="1167965" cy="7070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Oval Callout 24"/>
          <p:cNvSpPr/>
          <p:nvPr/>
        </p:nvSpPr>
        <p:spPr>
          <a:xfrm>
            <a:off x="2090709" y="4522027"/>
            <a:ext cx="2756263" cy="1482634"/>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If Water quality is worst </a:t>
            </a:r>
            <a:endParaRPr lang="en-IN" b="1" dirty="0"/>
          </a:p>
        </p:txBody>
      </p:sp>
      <p:sp>
        <p:nvSpPr>
          <p:cNvPr id="26" name="Rectangular Callout 25"/>
          <p:cNvSpPr/>
          <p:nvPr/>
        </p:nvSpPr>
        <p:spPr>
          <a:xfrm>
            <a:off x="8782593" y="4898571"/>
            <a:ext cx="1680756" cy="1093028"/>
          </a:xfrm>
          <a:prstGeom prst="wedge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A</a:t>
            </a:r>
            <a:r>
              <a:rPr lang="en-IN" b="1" dirty="0" smtClean="0"/>
              <a:t>uthority</a:t>
            </a:r>
            <a:endParaRPr lang="en-IN" b="1" dirty="0"/>
          </a:p>
        </p:txBody>
      </p:sp>
      <p:sp>
        <p:nvSpPr>
          <p:cNvPr id="30" name="Right Arrow 29"/>
          <p:cNvSpPr/>
          <p:nvPr/>
        </p:nvSpPr>
        <p:spPr>
          <a:xfrm>
            <a:off x="4885509" y="5133703"/>
            <a:ext cx="3874202" cy="43107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Send Message</a:t>
            </a:r>
            <a:endParaRPr lang="en-IN" b="1" dirty="0"/>
          </a:p>
        </p:txBody>
      </p:sp>
      <p:cxnSp>
        <p:nvCxnSpPr>
          <p:cNvPr id="34" name="Straight Arrow Connector 33"/>
          <p:cNvCxnSpPr>
            <a:stCxn id="7" idx="1"/>
            <a:endCxn id="25" idx="7"/>
          </p:cNvCxnSpPr>
          <p:nvPr/>
        </p:nvCxnSpPr>
        <p:spPr>
          <a:xfrm flipH="1">
            <a:off x="4443327" y="3394370"/>
            <a:ext cx="3615344" cy="13447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32193037"/>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74915"/>
            <a:ext cx="8596668" cy="1320800"/>
          </a:xfrm>
        </p:spPr>
        <p:txBody>
          <a:bodyPr>
            <a:normAutofit/>
          </a:bodyPr>
          <a:lstStyle/>
          <a:p>
            <a:r>
              <a:rPr lang="en-IN" sz="3200" dirty="0" smtClean="0"/>
              <a:t>NODEMCU :-</a:t>
            </a:r>
            <a:endParaRPr lang="en-IN" sz="3200" dirty="0"/>
          </a:p>
        </p:txBody>
      </p:sp>
      <p:sp>
        <p:nvSpPr>
          <p:cNvPr id="3" name="Content Placeholder 2"/>
          <p:cNvSpPr>
            <a:spLocks noGrp="1"/>
          </p:cNvSpPr>
          <p:nvPr>
            <p:ph idx="1"/>
          </p:nvPr>
        </p:nvSpPr>
        <p:spPr>
          <a:xfrm>
            <a:off x="834087" y="1353595"/>
            <a:ext cx="8806301" cy="3880773"/>
          </a:xfrm>
        </p:spPr>
        <p:txBody>
          <a:bodyPr>
            <a:normAutofit/>
          </a:bodyPr>
          <a:lstStyle/>
          <a:p>
            <a:r>
              <a:rPr lang="en-IN" sz="2800" dirty="0" smtClean="0">
                <a:latin typeface="Baskerville Old Face" panose="02020602080505020303" pitchFamily="18" charset="0"/>
              </a:rPr>
              <a:t>Since </a:t>
            </a:r>
            <a:r>
              <a:rPr lang="en-IN" sz="2800" b="1" dirty="0" err="1" smtClean="0">
                <a:latin typeface="Baskerville Old Face" panose="02020602080505020303" pitchFamily="18" charset="0"/>
              </a:rPr>
              <a:t>NodeMCU</a:t>
            </a:r>
            <a:r>
              <a:rPr lang="en-IN" sz="2800" dirty="0">
                <a:latin typeface="Baskerville Old Face" panose="02020602080505020303" pitchFamily="18" charset="0"/>
              </a:rPr>
              <a:t> is open source platform, their hardware design is open for edit/modify/</a:t>
            </a:r>
            <a:r>
              <a:rPr lang="en-IN" sz="2800" dirty="0" err="1">
                <a:latin typeface="Baskerville Old Face" panose="02020602080505020303" pitchFamily="18" charset="0"/>
              </a:rPr>
              <a:t>build.</a:t>
            </a:r>
            <a:r>
              <a:rPr lang="en-IN" sz="2800" b="1" dirty="0" err="1">
                <a:latin typeface="Baskerville Old Face" panose="02020602080505020303" pitchFamily="18" charset="0"/>
              </a:rPr>
              <a:t>NodeMCU</a:t>
            </a:r>
            <a:r>
              <a:rPr lang="en-IN" sz="2800" dirty="0">
                <a:latin typeface="Baskerville Old Face" panose="02020602080505020303" pitchFamily="18" charset="0"/>
              </a:rPr>
              <a:t> Dev Kit/board consist of </a:t>
            </a:r>
            <a:r>
              <a:rPr lang="en-IN" sz="2800" b="1" dirty="0">
                <a:latin typeface="Baskerville Old Face" panose="02020602080505020303" pitchFamily="18" charset="0"/>
              </a:rPr>
              <a:t>ESP8266</a:t>
            </a:r>
            <a:r>
              <a:rPr lang="en-IN" sz="2800" dirty="0">
                <a:latin typeface="Baskerville Old Face" panose="02020602080505020303" pitchFamily="18" charset="0"/>
              </a:rPr>
              <a:t> </a:t>
            </a:r>
            <a:r>
              <a:rPr lang="en-IN" sz="2800" dirty="0" err="1">
                <a:latin typeface="Baskerville Old Face" panose="02020602080505020303" pitchFamily="18" charset="0"/>
              </a:rPr>
              <a:t>wifi</a:t>
            </a:r>
            <a:r>
              <a:rPr lang="en-IN" sz="2800" dirty="0">
                <a:latin typeface="Baskerville Old Face" panose="02020602080505020303" pitchFamily="18" charset="0"/>
              </a:rPr>
              <a:t> enabled chip. The </a:t>
            </a:r>
            <a:r>
              <a:rPr lang="en-IN" sz="2800" b="1" dirty="0">
                <a:latin typeface="Baskerville Old Face" panose="02020602080505020303" pitchFamily="18" charset="0"/>
              </a:rPr>
              <a:t>ESP8266</a:t>
            </a:r>
            <a:r>
              <a:rPr lang="en-IN" sz="2800" dirty="0">
                <a:latin typeface="Baskerville Old Face" panose="02020602080505020303" pitchFamily="18" charset="0"/>
              </a:rPr>
              <a:t> is a low-cost Wi-Fi chip developed by </a:t>
            </a:r>
            <a:r>
              <a:rPr lang="en-IN" sz="2800" dirty="0" err="1">
                <a:latin typeface="Baskerville Old Face" panose="02020602080505020303" pitchFamily="18" charset="0"/>
              </a:rPr>
              <a:t>Espressif</a:t>
            </a:r>
            <a:r>
              <a:rPr lang="en-IN" sz="2800" dirty="0">
                <a:latin typeface="Baskerville Old Face" panose="02020602080505020303" pitchFamily="18" charset="0"/>
              </a:rPr>
              <a:t> Systems with TCP/IP protocol. For more information about </a:t>
            </a:r>
            <a:r>
              <a:rPr lang="en-IN" sz="2800" b="1" dirty="0">
                <a:latin typeface="Baskerville Old Face" panose="02020602080505020303" pitchFamily="18" charset="0"/>
              </a:rPr>
              <a:t>ESP8266</a:t>
            </a:r>
            <a:r>
              <a:rPr lang="en-IN" sz="2800" dirty="0">
                <a:latin typeface="Baskerville Old Face" panose="02020602080505020303" pitchFamily="18" charset="0"/>
              </a:rPr>
              <a:t>, you can refer</a:t>
            </a:r>
            <a:r>
              <a:rPr lang="en-IN" sz="2800" b="1" dirty="0">
                <a:latin typeface="Baskerville Old Face" panose="02020602080505020303" pitchFamily="18" charset="0"/>
              </a:rPr>
              <a:t>ESP8266</a:t>
            </a:r>
            <a:r>
              <a:rPr lang="en-IN" sz="2800" dirty="0">
                <a:latin typeface="Baskerville Old Face" panose="02020602080505020303" pitchFamily="18" charset="0"/>
              </a:rPr>
              <a:t> </a:t>
            </a:r>
            <a:r>
              <a:rPr lang="en-IN" sz="2800" dirty="0" err="1">
                <a:latin typeface="Baskerville Old Face" panose="02020602080505020303" pitchFamily="18" charset="0"/>
              </a:rPr>
              <a:t>WiFi</a:t>
            </a:r>
            <a:r>
              <a:rPr lang="en-IN" sz="2800" dirty="0">
                <a:latin typeface="Baskerville Old Face" panose="02020602080505020303" pitchFamily="18" charset="0"/>
              </a:rPr>
              <a:t> Module.</a:t>
            </a:r>
            <a:endParaRPr lang="en-IN" sz="2800" dirty="0">
              <a:latin typeface="Baskerville Old Face" panose="02020602080505020303" pitchFamily="18" charset="0"/>
            </a:endParaRPr>
          </a:p>
        </p:txBody>
      </p:sp>
    </p:spTree>
    <p:extLst>
      <p:ext uri="{BB962C8B-B14F-4D97-AF65-F5344CB8AC3E}">
        <p14:creationId xmlns:p14="http://schemas.microsoft.com/office/powerpoint/2010/main" val="20805129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138</TotalTime>
  <Words>537</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Algerian</vt:lpstr>
      <vt:lpstr>Arial</vt:lpstr>
      <vt:lpstr>Baskerville Old Face</vt:lpstr>
      <vt:lpstr>Bell MT</vt:lpstr>
      <vt:lpstr>Bodoni MT</vt:lpstr>
      <vt:lpstr>Bookman Old Style</vt:lpstr>
      <vt:lpstr>Bradley Hand ITC</vt:lpstr>
      <vt:lpstr>Trebuchet MS</vt:lpstr>
      <vt:lpstr>Wingdings 3</vt:lpstr>
      <vt:lpstr>Facet</vt:lpstr>
      <vt:lpstr>RIVER WATER QUALITY MONITORING</vt:lpstr>
      <vt:lpstr>abstract</vt:lpstr>
      <vt:lpstr>INTRODUCTION</vt:lpstr>
      <vt:lpstr>HARDWARE                        software</vt:lpstr>
      <vt:lpstr>Temperature sensor           NODEMCU</vt:lpstr>
      <vt:lpstr>TURBIDITY SENSOR            NODEMCU</vt:lpstr>
      <vt:lpstr>PowerPoint Presentation</vt:lpstr>
      <vt:lpstr>BLOCK DIAGRAM</vt:lpstr>
      <vt:lpstr>NODEMCU :-</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RIVER WATER QUALITY MONITORING</dc:title>
  <dc:creator>MLRITM-EEE04</dc:creator>
  <cp:lastModifiedBy>MLRITM-EEE04</cp:lastModifiedBy>
  <cp:revision>23</cp:revision>
  <dcterms:created xsi:type="dcterms:W3CDTF">2019-06-17T06:50:31Z</dcterms:created>
  <dcterms:modified xsi:type="dcterms:W3CDTF">2019-06-22T05:30:38Z</dcterms:modified>
</cp:coreProperties>
</file>