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9" r:id="rId1"/>
  </p:sldMasterIdLst>
  <p:sldIdLst>
    <p:sldId id="256" r:id="rId2"/>
    <p:sldId id="259" r:id="rId3"/>
    <p:sldId id="266" r:id="rId4"/>
    <p:sldId id="260" r:id="rId5"/>
    <p:sldId id="269" r:id="rId6"/>
    <p:sldId id="261" r:id="rId7"/>
    <p:sldId id="263" r:id="rId8"/>
    <p:sldId id="264" r:id="rId9"/>
    <p:sldId id="270" r:id="rId10"/>
    <p:sldId id="271" r:id="rId11"/>
    <p:sldId id="272" r:id="rId12"/>
    <p:sldId id="27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2130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176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540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4668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9426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5738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9499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47844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691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643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627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332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75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437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473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1870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079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598703"/>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ibm.com/cloud/"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arduino.cc/en/Main/Product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5400" dirty="0" smtClean="0"/>
              <a:t>SMART WATER MANAGEMENT USING IBM WATSON PLATFORM</a:t>
            </a:r>
            <a:endParaRPr lang="en-IN" sz="5400" dirty="0"/>
          </a:p>
        </p:txBody>
      </p:sp>
      <p:sp>
        <p:nvSpPr>
          <p:cNvPr id="3" name="Subtitle 2"/>
          <p:cNvSpPr>
            <a:spLocks noGrp="1"/>
          </p:cNvSpPr>
          <p:nvPr>
            <p:ph type="subTitle" idx="1"/>
          </p:nvPr>
        </p:nvSpPr>
        <p:spPr>
          <a:xfrm>
            <a:off x="1180495" y="4534159"/>
            <a:ext cx="8290075" cy="1579258"/>
          </a:xfrm>
        </p:spPr>
        <p:txBody>
          <a:bodyPr>
            <a:normAutofit fontScale="25000" lnSpcReduction="20000"/>
          </a:bodyPr>
          <a:lstStyle/>
          <a:p>
            <a:pPr marL="571500" indent="-571500">
              <a:buFontTx/>
              <a:buChar char="-"/>
            </a:pPr>
            <a:r>
              <a:rPr lang="en-IN" sz="12800" dirty="0" smtClean="0"/>
              <a:t>By </a:t>
            </a:r>
            <a:r>
              <a:rPr lang="en-IN" sz="12800" dirty="0" smtClean="0"/>
              <a:t>MAP </a:t>
            </a:r>
            <a:r>
              <a:rPr lang="en-IN" sz="12800" dirty="0" smtClean="0"/>
              <a:t>TEAM</a:t>
            </a:r>
          </a:p>
          <a:p>
            <a:r>
              <a:rPr lang="en-US" sz="6400" dirty="0"/>
              <a:t>B.prashanth </a:t>
            </a:r>
            <a:r>
              <a:rPr lang="en-US" sz="6400" dirty="0" smtClean="0"/>
              <a:t>reddy</a:t>
            </a:r>
          </a:p>
          <a:p>
            <a:r>
              <a:rPr lang="en-US" sz="6400" dirty="0"/>
              <a:t>M.Anusha</a:t>
            </a:r>
          </a:p>
          <a:p>
            <a:r>
              <a:rPr lang="en-US" sz="6400" dirty="0" smtClean="0"/>
              <a:t>  g.Maheshwari</a:t>
            </a:r>
          </a:p>
          <a:p>
            <a:pPr marL="571500" indent="-571500">
              <a:buFontTx/>
              <a:buChar char="-"/>
            </a:pPr>
            <a:endParaRPr lang="en-IN" sz="4000" dirty="0"/>
          </a:p>
        </p:txBody>
      </p:sp>
      <p:sp>
        <p:nvSpPr>
          <p:cNvPr id="4" name="Isosceles Triangle 3"/>
          <p:cNvSpPr/>
          <p:nvPr/>
        </p:nvSpPr>
        <p:spPr>
          <a:xfrm>
            <a:off x="7210697" y="992777"/>
            <a:ext cx="52252" cy="731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7031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8468" y="385584"/>
            <a:ext cx="8434252" cy="5293757"/>
          </a:xfrm>
          <a:prstGeom prst="rect">
            <a:avLst/>
          </a:prstGeom>
        </p:spPr>
        <p:txBody>
          <a:bodyPr wrap="square">
            <a:spAutoFit/>
          </a:bodyPr>
          <a:lstStyle/>
          <a:p>
            <a:r>
              <a:rPr lang="en-US" sz="3200" b="1" u="sng" dirty="0" smtClean="0">
                <a:latin typeface="Arial" panose="020B0604020202020204" pitchFamily="34" charset="0"/>
              </a:rPr>
              <a:t>IBM Watson cloud platform:</a:t>
            </a:r>
          </a:p>
          <a:p>
            <a:endParaRPr lang="en-US" b="1" dirty="0">
              <a:latin typeface="Arial" panose="020B0604020202020204" pitchFamily="34" charset="0"/>
            </a:endParaRPr>
          </a:p>
          <a:p>
            <a:endParaRPr lang="en-US" b="1" dirty="0" smtClean="0">
              <a:latin typeface="Arial" panose="020B0604020202020204" pitchFamily="34" charset="0"/>
            </a:endParaRPr>
          </a:p>
          <a:p>
            <a:endParaRPr lang="en-US" b="1" dirty="0">
              <a:latin typeface="Arial" panose="020B0604020202020204" pitchFamily="34" charset="0"/>
            </a:endParaRPr>
          </a:p>
          <a:p>
            <a:endParaRPr lang="en-US" b="1" dirty="0" smtClean="0">
              <a:latin typeface="Arial" panose="020B0604020202020204" pitchFamily="34" charset="0"/>
            </a:endParaRPr>
          </a:p>
          <a:p>
            <a:endParaRPr lang="en-US" b="1" dirty="0">
              <a:latin typeface="Arial" panose="020B0604020202020204" pitchFamily="34" charset="0"/>
            </a:endParaRPr>
          </a:p>
          <a:p>
            <a:endParaRPr lang="en-US" b="1" dirty="0" smtClean="0">
              <a:latin typeface="Arial" panose="020B0604020202020204" pitchFamily="34" charset="0"/>
            </a:endParaRPr>
          </a:p>
          <a:p>
            <a:endParaRPr lang="en-US" b="1" dirty="0">
              <a:latin typeface="Arial" panose="020B0604020202020204" pitchFamily="34" charset="0"/>
            </a:endParaRPr>
          </a:p>
          <a:p>
            <a:endParaRPr lang="en-US" b="1" dirty="0" smtClean="0">
              <a:latin typeface="Arial" panose="020B0604020202020204" pitchFamily="34" charset="0"/>
            </a:endParaRPr>
          </a:p>
          <a:p>
            <a:endParaRPr lang="en-US" b="1" dirty="0">
              <a:latin typeface="Arial" panose="020B0604020202020204" pitchFamily="34" charset="0"/>
            </a:endParaRPr>
          </a:p>
          <a:p>
            <a:endParaRPr lang="en-US" b="1" dirty="0" smtClean="0">
              <a:latin typeface="Arial" panose="020B0604020202020204" pitchFamily="34" charset="0"/>
            </a:endParaRPr>
          </a:p>
          <a:p>
            <a:endParaRPr lang="en-US" b="1" dirty="0">
              <a:latin typeface="Arial" panose="020B0604020202020204" pitchFamily="34" charset="0"/>
            </a:endParaRPr>
          </a:p>
          <a:p>
            <a:endParaRPr lang="en-US" b="1" dirty="0" smtClean="0">
              <a:latin typeface="Arial" panose="020B0604020202020204" pitchFamily="34" charset="0"/>
            </a:endParaRPr>
          </a:p>
          <a:p>
            <a:endParaRPr lang="en-US" b="1" dirty="0">
              <a:latin typeface="Arial" panose="020B0604020202020204" pitchFamily="34" charset="0"/>
            </a:endParaRPr>
          </a:p>
          <a:p>
            <a:r>
              <a:rPr lang="en-US" b="1" dirty="0" smtClean="0">
                <a:latin typeface="Arial" panose="020B0604020202020204" pitchFamily="34" charset="0"/>
              </a:rPr>
              <a:t>Watson</a:t>
            </a:r>
            <a:r>
              <a:rPr lang="en-US" dirty="0">
                <a:latin typeface="Arial" panose="020B0604020202020204" pitchFamily="34" charset="0"/>
              </a:rPr>
              <a:t> is a </a:t>
            </a:r>
            <a:r>
              <a:rPr lang="en-US" dirty="0" smtClean="0">
                <a:latin typeface="Arial" panose="020B0604020202020204" pitchFamily="34" charset="0"/>
              </a:rPr>
              <a:t>question answering</a:t>
            </a:r>
            <a:r>
              <a:rPr lang="en-US" dirty="0">
                <a:latin typeface="Arial" panose="020B0604020202020204" pitchFamily="34" charset="0"/>
              </a:rPr>
              <a:t> </a:t>
            </a:r>
            <a:r>
              <a:rPr lang="en-US" dirty="0" smtClean="0">
                <a:latin typeface="Arial" panose="020B0604020202020204" pitchFamily="34" charset="0"/>
              </a:rPr>
              <a:t>computer </a:t>
            </a:r>
            <a:r>
              <a:rPr lang="en-US" dirty="0">
                <a:latin typeface="Arial" panose="020B0604020202020204" pitchFamily="34" charset="0"/>
              </a:rPr>
              <a:t>system capable of answering questions posed in </a:t>
            </a:r>
            <a:r>
              <a:rPr lang="en-US" dirty="0" smtClean="0">
                <a:latin typeface="Arial" panose="020B0604020202020204" pitchFamily="34" charset="0"/>
              </a:rPr>
              <a:t>natural language</a:t>
            </a:r>
            <a:r>
              <a:rPr lang="en-US" dirty="0">
                <a:latin typeface="Arial" panose="020B0604020202020204" pitchFamily="34" charset="0"/>
              </a:rPr>
              <a:t> developed in IBM's DeepQA project by a research team led by principal investigator David </a:t>
            </a:r>
            <a:r>
              <a:rPr lang="en-US" dirty="0" smtClean="0">
                <a:latin typeface="Arial" panose="020B0604020202020204" pitchFamily="34" charset="0"/>
              </a:rPr>
              <a:t>Ferrucci</a:t>
            </a:r>
            <a:r>
              <a:rPr lang="en-US" dirty="0">
                <a:latin typeface="Arial" panose="020B0604020202020204" pitchFamily="34" charset="0"/>
              </a:rPr>
              <a:t> Watson was named after IBM's first CEO, industrialist Thomas J. </a:t>
            </a:r>
            <a:r>
              <a:rPr lang="en-US" dirty="0" smtClean="0">
                <a:latin typeface="Arial" panose="020B0604020202020204" pitchFamily="34" charset="0"/>
              </a:rPr>
              <a:t>Watson</a:t>
            </a:r>
            <a:r>
              <a:rPr lang="en-US" dirty="0">
                <a:latin typeface="Arial" panose="020B0604020202020204" pitchFamily="34" charset="0"/>
              </a:rPr>
              <a:t>.</a:t>
            </a:r>
            <a:endParaRPr lang="en-IN" dirty="0"/>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193" y="941478"/>
            <a:ext cx="7620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068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5954" y="365148"/>
            <a:ext cx="9805852" cy="4678204"/>
          </a:xfrm>
          <a:prstGeom prst="rect">
            <a:avLst/>
          </a:prstGeom>
        </p:spPr>
        <p:txBody>
          <a:bodyPr wrap="square">
            <a:spAutoFit/>
          </a:bodyPr>
          <a:lstStyle/>
          <a:p>
            <a:r>
              <a:rPr lang="en-US" sz="4000" b="1" u="sng" dirty="0"/>
              <a:t>MIT App </a:t>
            </a:r>
            <a:r>
              <a:rPr lang="en-US" sz="4000" b="1" u="sng" dirty="0" smtClean="0"/>
              <a:t>Inventor:</a:t>
            </a:r>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r>
              <a:rPr lang="en-US" sz="2000" b="1" dirty="0" smtClean="0"/>
              <a:t>It</a:t>
            </a:r>
            <a:r>
              <a:rPr lang="en-US" sz="2000" dirty="0"/>
              <a:t> is an intuitive, visual programming environment that allows everyone – even children – to build fully functional apps for smartphones and tablets. Those new to MIT App Inventor can have a simple first app up and running in less than 30 minutes</a:t>
            </a:r>
            <a:r>
              <a:rPr lang="en-US" sz="2000" dirty="0" smtClean="0"/>
              <a:t>.</a:t>
            </a:r>
            <a:r>
              <a:rPr lang="en-US" dirty="0"/>
              <a:t> Blocks-based coding programs inspire intellectual and creative empowerment. </a:t>
            </a:r>
            <a:endParaRPr lang="en-IN" sz="2000" dirty="0"/>
          </a:p>
        </p:txBody>
      </p:sp>
      <p:pic>
        <p:nvPicPr>
          <p:cNvPr id="6146" name="Picture 2" descr="Image result for mit app inv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454" y="1400923"/>
            <a:ext cx="5715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63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0342" y="561701"/>
            <a:ext cx="9797143" cy="4893647"/>
          </a:xfrm>
          <a:prstGeom prst="rect">
            <a:avLst/>
          </a:prstGeom>
        </p:spPr>
        <p:txBody>
          <a:bodyPr wrap="square">
            <a:spAutoFit/>
          </a:bodyPr>
          <a:lstStyle/>
          <a:p>
            <a:pPr algn="ctr"/>
            <a:r>
              <a:rPr lang="en-US" sz="3600" b="1" u="sng" dirty="0" smtClean="0">
                <a:latin typeface="Times New Roman" panose="02020603050405020304" pitchFamily="18" charset="0"/>
              </a:rPr>
              <a:t>DESCRIPTION</a:t>
            </a:r>
          </a:p>
          <a:p>
            <a:pPr algn="ctr"/>
            <a:endParaRPr lang="en-US" sz="3600" dirty="0" smtClean="0">
              <a:latin typeface="Times New Roman" panose="02020603050405020304" pitchFamily="18" charset="0"/>
            </a:endParaRPr>
          </a:p>
          <a:p>
            <a:r>
              <a:rPr lang="en-US" sz="2400" dirty="0" smtClean="0">
                <a:latin typeface="Times New Roman" panose="02020603050405020304" pitchFamily="18" charset="0"/>
              </a:rPr>
              <a:t>            Firstly</a:t>
            </a:r>
            <a:r>
              <a:rPr lang="en-US" sz="2400" dirty="0">
                <a:latin typeface="Times New Roman" panose="02020603050405020304" pitchFamily="18" charset="0"/>
              </a:rPr>
              <a:t>, we can check the water levels in the tank using ultrasonic sensors and based on water </a:t>
            </a:r>
            <a:r>
              <a:rPr lang="en-US" sz="2400" dirty="0" smtClean="0">
                <a:latin typeface="Times New Roman" panose="02020603050405020304" pitchFamily="18" charset="0"/>
              </a:rPr>
              <a:t>levels we can </a:t>
            </a:r>
            <a:r>
              <a:rPr lang="en-US" sz="2400" dirty="0">
                <a:latin typeface="Times New Roman" panose="02020603050405020304" pitchFamily="18" charset="0"/>
              </a:rPr>
              <a:t>start and stop the water supply from the main tank to the individual houses automatically.</a:t>
            </a:r>
            <a:endParaRPr lang="en-US" sz="2400" b="1" dirty="0">
              <a:latin typeface="Times New Roman" panose="02020603050405020304" pitchFamily="18" charset="0"/>
            </a:endParaRPr>
          </a:p>
          <a:p>
            <a:r>
              <a:rPr lang="en-US" sz="2400" dirty="0" smtClean="0">
                <a:latin typeface="Times New Roman" panose="02020603050405020304" pitchFamily="18" charset="0"/>
              </a:rPr>
              <a:t>              And </a:t>
            </a:r>
            <a:r>
              <a:rPr lang="en-US" sz="2400" dirty="0">
                <a:latin typeface="Times New Roman" panose="02020603050405020304" pitchFamily="18" charset="0"/>
              </a:rPr>
              <a:t>later at the house level we can check the flow rate of water by using flow sensors and all these data can be sent to cloud and these parameters can be shown on the User Interface which is created in the Node Red.</a:t>
            </a:r>
            <a:endParaRPr lang="en-US" sz="2400" b="1" dirty="0">
              <a:latin typeface="Times New Roman" panose="02020603050405020304" pitchFamily="18" charset="0"/>
            </a:endParaRPr>
          </a:p>
          <a:p>
            <a:r>
              <a:rPr lang="en-US" sz="2400" dirty="0" smtClean="0">
                <a:latin typeface="Times New Roman" panose="02020603050405020304" pitchFamily="18" charset="0"/>
              </a:rPr>
              <a:t>              From </a:t>
            </a:r>
            <a:r>
              <a:rPr lang="en-US" sz="2400" dirty="0">
                <a:latin typeface="Times New Roman" panose="02020603050405020304" pitchFamily="18" charset="0"/>
              </a:rPr>
              <a:t>user interface/App, based on flowrate value from the </a:t>
            </a:r>
            <a:r>
              <a:rPr lang="en-US" sz="2400" dirty="0" smtClean="0">
                <a:latin typeface="Times New Roman" panose="02020603050405020304" pitchFamily="18" charset="0"/>
              </a:rPr>
              <a:t>Flow Sensor </a:t>
            </a:r>
            <a:r>
              <a:rPr lang="en-US" sz="2400" dirty="0">
                <a:latin typeface="Times New Roman" panose="02020603050405020304" pitchFamily="18" charset="0"/>
              </a:rPr>
              <a:t>we provide individuals whether the tap in the room has to be on/off so that they will be able to store the water in home without manual interaction even when they are not present in home</a:t>
            </a:r>
            <a:r>
              <a:rPr lang="en-US" dirty="0">
                <a:latin typeface="Times New Roman" panose="02020603050405020304" pitchFamily="18" charset="0"/>
              </a:rPr>
              <a:t>.</a:t>
            </a:r>
            <a:endParaRPr lang="en-US" b="1" i="0" dirty="0">
              <a:effectLst/>
              <a:latin typeface="Times New Roman" panose="02020603050405020304" pitchFamily="18" charset="0"/>
            </a:endParaRPr>
          </a:p>
        </p:txBody>
      </p:sp>
    </p:spTree>
    <p:extLst>
      <p:ext uri="{BB962C8B-B14F-4D97-AF65-F5344CB8AC3E}">
        <p14:creationId xmlns:p14="http://schemas.microsoft.com/office/powerpoint/2010/main" val="2332048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3" y="2821578"/>
            <a:ext cx="6988629" cy="1323439"/>
          </a:xfrm>
          <a:prstGeom prst="rect">
            <a:avLst/>
          </a:prstGeom>
          <a:noFill/>
        </p:spPr>
        <p:txBody>
          <a:bodyPr wrap="square" rtlCol="0">
            <a:spAutoFit/>
          </a:bodyPr>
          <a:lstStyle/>
          <a:p>
            <a:r>
              <a:rPr lang="en-IN" sz="8000" dirty="0" smtClean="0"/>
              <a:t>THANK YOU</a:t>
            </a:r>
            <a:endParaRPr lang="en-IN" sz="8000" dirty="0"/>
          </a:p>
        </p:txBody>
      </p:sp>
    </p:spTree>
    <p:extLst>
      <p:ext uri="{BB962C8B-B14F-4D97-AF65-F5344CB8AC3E}">
        <p14:creationId xmlns:p14="http://schemas.microsoft.com/office/powerpoint/2010/main" val="3107951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13" y="440349"/>
            <a:ext cx="8094617" cy="5386090"/>
          </a:xfrm>
          <a:prstGeom prst="rect">
            <a:avLst/>
          </a:prstGeom>
        </p:spPr>
        <p:txBody>
          <a:bodyPr wrap="square">
            <a:spAutoFit/>
          </a:bodyPr>
          <a:lstStyle/>
          <a:p>
            <a:pPr algn="ctr"/>
            <a:r>
              <a:rPr lang="en-US" sz="3200" b="1" u="sng" dirty="0" smtClean="0">
                <a:solidFill>
                  <a:srgbClr val="272727"/>
                </a:solidFill>
                <a:latin typeface="Roboto"/>
              </a:rPr>
              <a:t>	</a:t>
            </a:r>
            <a:r>
              <a:rPr lang="en-US" sz="4400" b="1" u="sng" dirty="0" smtClean="0">
                <a:latin typeface="Roboto"/>
              </a:rPr>
              <a:t>ABSTRACT</a:t>
            </a:r>
            <a:endParaRPr lang="en-US" sz="4400" dirty="0" smtClean="0">
              <a:latin typeface="Roboto"/>
            </a:endParaRPr>
          </a:p>
          <a:p>
            <a:endParaRPr lang="en-US" sz="2000" dirty="0" smtClean="0">
              <a:solidFill>
                <a:schemeClr val="tx2"/>
              </a:solidFill>
              <a:latin typeface="Roboto"/>
            </a:endParaRPr>
          </a:p>
          <a:p>
            <a:r>
              <a:rPr lang="en-US" sz="2000" dirty="0" smtClean="0">
                <a:solidFill>
                  <a:schemeClr val="tx2"/>
                </a:solidFill>
                <a:latin typeface="Roboto"/>
              </a:rPr>
              <a:t>The </a:t>
            </a:r>
            <a:r>
              <a:rPr lang="en-US" sz="2000" dirty="0">
                <a:solidFill>
                  <a:schemeClr val="tx2"/>
                </a:solidFill>
                <a:latin typeface="Roboto"/>
              </a:rPr>
              <a:t>project Intelligent water distribution system, as the name says it is all about management of water supply throughout the scale, right from small societies, townships to entire urban infrastructure and also for irrigation water supply management. Firstly, we can check the water levels in the tank using ultrasonic sensors and we can check the flow rate of water by using flow sensors and all these data can be sent to cloud and these parameters can be shown on the User Interface which is created in the Node Red</a:t>
            </a:r>
            <a:r>
              <a:rPr lang="en-US" sz="2000" dirty="0" smtClean="0">
                <a:solidFill>
                  <a:schemeClr val="tx2"/>
                </a:solidFill>
                <a:latin typeface="Roboto"/>
              </a:rPr>
              <a:t>.</a:t>
            </a:r>
          </a:p>
          <a:p>
            <a:endParaRPr lang="en-US" sz="2000" dirty="0">
              <a:solidFill>
                <a:schemeClr val="tx2"/>
              </a:solidFill>
              <a:latin typeface="Roboto"/>
            </a:endParaRPr>
          </a:p>
          <a:p>
            <a:r>
              <a:rPr lang="en-US" sz="2000" dirty="0" smtClean="0">
                <a:solidFill>
                  <a:schemeClr val="tx2"/>
                </a:solidFill>
                <a:latin typeface="Roboto"/>
              </a:rPr>
              <a:t>From </a:t>
            </a:r>
            <a:r>
              <a:rPr lang="en-US" sz="2000" dirty="0">
                <a:solidFill>
                  <a:schemeClr val="tx2"/>
                </a:solidFill>
                <a:latin typeface="Roboto"/>
              </a:rPr>
              <a:t>user interface we can start and stop the water supply from the main tank to the individual houses. So whenever we start supplying the water we can send notifications to the individuals so that they will be intimated about water supply on time. Notifications are sent through third party services</a:t>
            </a:r>
            <a:r>
              <a:rPr lang="en-US" sz="2000" dirty="0" smtClean="0">
                <a:solidFill>
                  <a:schemeClr val="tx2"/>
                </a:solidFill>
                <a:latin typeface="Roboto"/>
              </a:rPr>
              <a:t>.</a:t>
            </a:r>
            <a:r>
              <a:rPr lang="en-US" sz="2000" dirty="0">
                <a:solidFill>
                  <a:schemeClr val="tx2"/>
                </a:solidFill>
                <a:latin typeface="Roboto"/>
                <a:hlinkClick r:id="rId2"/>
              </a:rPr>
              <a:t> </a:t>
            </a:r>
            <a:endParaRPr lang="en-IN" sz="2000" dirty="0">
              <a:solidFill>
                <a:schemeClr val="tx2"/>
              </a:solidFill>
            </a:endParaRPr>
          </a:p>
        </p:txBody>
      </p:sp>
    </p:spTree>
    <p:extLst>
      <p:ext uri="{BB962C8B-B14F-4D97-AF65-F5344CB8AC3E}">
        <p14:creationId xmlns:p14="http://schemas.microsoft.com/office/powerpoint/2010/main" val="2837787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0629" y="1920240"/>
            <a:ext cx="1972491" cy="666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ULTRASONIC SENSOR</a:t>
            </a:r>
            <a:endParaRPr lang="en-IN" dirty="0"/>
          </a:p>
        </p:txBody>
      </p:sp>
      <p:sp>
        <p:nvSpPr>
          <p:cNvPr id="3" name="TextBox 2"/>
          <p:cNvSpPr txBox="1"/>
          <p:nvPr/>
        </p:nvSpPr>
        <p:spPr>
          <a:xfrm>
            <a:off x="2286000" y="404949"/>
            <a:ext cx="4754880" cy="584775"/>
          </a:xfrm>
          <a:prstGeom prst="rect">
            <a:avLst/>
          </a:prstGeom>
          <a:noFill/>
        </p:spPr>
        <p:txBody>
          <a:bodyPr wrap="square" rtlCol="0">
            <a:spAutoFit/>
          </a:bodyPr>
          <a:lstStyle/>
          <a:p>
            <a:r>
              <a:rPr lang="en-IN" dirty="0" smtClean="0"/>
              <a:t>                   </a:t>
            </a:r>
            <a:r>
              <a:rPr lang="en-IN" sz="3200" b="1" u="sng" dirty="0" smtClean="0"/>
              <a:t>BLOCK DIAGRAM</a:t>
            </a:r>
            <a:endParaRPr lang="en-IN" sz="3200" b="1" u="sng" dirty="0"/>
          </a:p>
        </p:txBody>
      </p:sp>
      <p:sp>
        <p:nvSpPr>
          <p:cNvPr id="8" name="TextBox 7"/>
          <p:cNvSpPr txBox="1"/>
          <p:nvPr/>
        </p:nvSpPr>
        <p:spPr>
          <a:xfrm>
            <a:off x="-97968" y="1497282"/>
            <a:ext cx="2821577" cy="369332"/>
          </a:xfrm>
          <a:prstGeom prst="rect">
            <a:avLst/>
          </a:prstGeom>
          <a:noFill/>
        </p:spPr>
        <p:txBody>
          <a:bodyPr wrap="square" rtlCol="0">
            <a:spAutoFit/>
          </a:bodyPr>
          <a:lstStyle/>
          <a:p>
            <a:r>
              <a:rPr lang="en-IN" dirty="0" smtClean="0"/>
              <a:t>    MAIN WATER TANK</a:t>
            </a:r>
            <a:endParaRPr lang="en-IN" dirty="0"/>
          </a:p>
        </p:txBody>
      </p:sp>
      <p:sp>
        <p:nvSpPr>
          <p:cNvPr id="9" name="Flowchart: Process 8"/>
          <p:cNvSpPr/>
          <p:nvPr/>
        </p:nvSpPr>
        <p:spPr>
          <a:xfrm>
            <a:off x="2759530" y="1574074"/>
            <a:ext cx="1463040" cy="24296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NODE MCU</a:t>
            </a:r>
          </a:p>
          <a:p>
            <a:pPr algn="ctr"/>
            <a:r>
              <a:rPr lang="en-IN" dirty="0" smtClean="0"/>
              <a:t>ESP8266</a:t>
            </a:r>
            <a:endParaRPr lang="en-IN" dirty="0"/>
          </a:p>
        </p:txBody>
      </p:sp>
      <p:sp>
        <p:nvSpPr>
          <p:cNvPr id="10" name="Flowchart: Process 9"/>
          <p:cNvSpPr/>
          <p:nvPr/>
        </p:nvSpPr>
        <p:spPr>
          <a:xfrm>
            <a:off x="5068390" y="2334985"/>
            <a:ext cx="6165668" cy="41931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Process 10"/>
          <p:cNvSpPr/>
          <p:nvPr/>
        </p:nvSpPr>
        <p:spPr>
          <a:xfrm>
            <a:off x="5199018" y="2638697"/>
            <a:ext cx="1645920" cy="57476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FLOW SENSORS</a:t>
            </a:r>
            <a:endParaRPr lang="en-IN" dirty="0"/>
          </a:p>
        </p:txBody>
      </p:sp>
      <p:sp>
        <p:nvSpPr>
          <p:cNvPr id="12" name="Flowchart: Process 11"/>
          <p:cNvSpPr/>
          <p:nvPr/>
        </p:nvSpPr>
        <p:spPr>
          <a:xfrm>
            <a:off x="7880169" y="2788920"/>
            <a:ext cx="2011680" cy="13585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FLOW RATE NODEMCU</a:t>
            </a:r>
            <a:endParaRPr lang="en-IN" dirty="0"/>
          </a:p>
        </p:txBody>
      </p:sp>
      <p:sp>
        <p:nvSpPr>
          <p:cNvPr id="13" name="Cloud Callout 12"/>
          <p:cNvSpPr/>
          <p:nvPr/>
        </p:nvSpPr>
        <p:spPr>
          <a:xfrm>
            <a:off x="9206049" y="4601390"/>
            <a:ext cx="1959429" cy="144997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IBM CLOUD</a:t>
            </a:r>
            <a:endParaRPr lang="en-IN" dirty="0"/>
          </a:p>
        </p:txBody>
      </p:sp>
      <p:sp>
        <p:nvSpPr>
          <p:cNvPr id="14" name="Flowchart: Process 13"/>
          <p:cNvSpPr/>
          <p:nvPr/>
        </p:nvSpPr>
        <p:spPr>
          <a:xfrm>
            <a:off x="6376306" y="4795700"/>
            <a:ext cx="1541417" cy="13062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MIT APP</a:t>
            </a:r>
            <a:endParaRPr lang="en-IN" dirty="0"/>
          </a:p>
        </p:txBody>
      </p:sp>
      <p:sp>
        <p:nvSpPr>
          <p:cNvPr id="15" name="Flowchart: Process 14"/>
          <p:cNvSpPr/>
          <p:nvPr/>
        </p:nvSpPr>
        <p:spPr>
          <a:xfrm>
            <a:off x="5199018" y="3396335"/>
            <a:ext cx="1645920" cy="7903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SERVOMOTOR</a:t>
            </a:r>
            <a:endParaRPr lang="en-IN" dirty="0"/>
          </a:p>
        </p:txBody>
      </p:sp>
      <p:sp>
        <p:nvSpPr>
          <p:cNvPr id="24" name="Right Arrow 23"/>
          <p:cNvSpPr/>
          <p:nvPr/>
        </p:nvSpPr>
        <p:spPr>
          <a:xfrm>
            <a:off x="2174965" y="2093320"/>
            <a:ext cx="535577" cy="333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ight Arrow 24"/>
          <p:cNvSpPr/>
          <p:nvPr/>
        </p:nvSpPr>
        <p:spPr>
          <a:xfrm>
            <a:off x="4336868" y="2504802"/>
            <a:ext cx="653143" cy="369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a:off x="6903718" y="2839537"/>
            <a:ext cx="927463"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Left-Up Arrow 27"/>
          <p:cNvSpPr/>
          <p:nvPr/>
        </p:nvSpPr>
        <p:spPr>
          <a:xfrm rot="16200000">
            <a:off x="9970224" y="3654325"/>
            <a:ext cx="705395" cy="803367"/>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Left-Right Arrow 28"/>
          <p:cNvSpPr/>
          <p:nvPr/>
        </p:nvSpPr>
        <p:spPr>
          <a:xfrm>
            <a:off x="8043449" y="5122273"/>
            <a:ext cx="1123406" cy="431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Left-Right Arrow 29"/>
          <p:cNvSpPr/>
          <p:nvPr/>
        </p:nvSpPr>
        <p:spPr>
          <a:xfrm>
            <a:off x="6923317" y="3703311"/>
            <a:ext cx="927463" cy="2579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130629" y="2839537"/>
            <a:ext cx="1972491" cy="863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SERVO MOTOR</a:t>
            </a:r>
            <a:endParaRPr lang="en-IN" dirty="0"/>
          </a:p>
        </p:txBody>
      </p:sp>
      <p:sp>
        <p:nvSpPr>
          <p:cNvPr id="32" name="Right Arrow 31"/>
          <p:cNvSpPr/>
          <p:nvPr/>
        </p:nvSpPr>
        <p:spPr>
          <a:xfrm>
            <a:off x="2174965" y="3126920"/>
            <a:ext cx="535577" cy="341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0614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2892" y="456587"/>
            <a:ext cx="6096000" cy="2123658"/>
          </a:xfrm>
          <a:prstGeom prst="rect">
            <a:avLst/>
          </a:prstGeom>
        </p:spPr>
        <p:txBody>
          <a:bodyPr>
            <a:spAutoFit/>
          </a:bodyPr>
          <a:lstStyle/>
          <a:p>
            <a:r>
              <a:rPr lang="en-IN" dirty="0" smtClean="0">
                <a:solidFill>
                  <a:srgbClr val="272727"/>
                </a:solidFill>
                <a:latin typeface="Roboto"/>
              </a:rPr>
              <a:t>	</a:t>
            </a:r>
            <a:r>
              <a:rPr lang="en-IN" dirty="0" smtClean="0">
                <a:solidFill>
                  <a:schemeClr val="tx2"/>
                </a:solidFill>
                <a:latin typeface="Roboto"/>
              </a:rPr>
              <a:t>			</a:t>
            </a:r>
            <a:r>
              <a:rPr lang="en-IN" sz="3200" b="1" u="sng" dirty="0" smtClean="0">
                <a:solidFill>
                  <a:schemeClr val="tx2"/>
                </a:solidFill>
                <a:latin typeface="Roboto"/>
              </a:rPr>
              <a:t>Hardware</a:t>
            </a:r>
          </a:p>
          <a:p>
            <a:pPr lvl="4"/>
            <a:endParaRPr lang="en-IN" sz="2000" dirty="0">
              <a:solidFill>
                <a:schemeClr val="tx2"/>
              </a:solidFill>
              <a:latin typeface="Roboto"/>
            </a:endParaRPr>
          </a:p>
          <a:p>
            <a:pPr lvl="1">
              <a:buFont typeface="Arial" panose="020B0604020202020204" pitchFamily="34" charset="0"/>
              <a:buChar char="•"/>
            </a:pPr>
            <a:r>
              <a:rPr lang="en-IN" sz="2000" dirty="0" smtClean="0">
                <a:solidFill>
                  <a:schemeClr val="tx2"/>
                </a:solidFill>
                <a:latin typeface="Roboto"/>
              </a:rPr>
              <a:t>ESP8266(NODE MCU)</a:t>
            </a:r>
            <a:endParaRPr lang="en-IN" sz="2000" dirty="0">
              <a:solidFill>
                <a:schemeClr val="tx2"/>
              </a:solidFill>
              <a:latin typeface="Roboto"/>
            </a:endParaRPr>
          </a:p>
          <a:p>
            <a:pPr lvl="1">
              <a:buFont typeface="Arial" panose="020B0604020202020204" pitchFamily="34" charset="0"/>
              <a:buChar char="•"/>
            </a:pPr>
            <a:r>
              <a:rPr lang="en-IN" sz="2000" dirty="0">
                <a:solidFill>
                  <a:schemeClr val="tx2"/>
                </a:solidFill>
                <a:latin typeface="Roboto"/>
              </a:rPr>
              <a:t>Flow Sensor</a:t>
            </a:r>
          </a:p>
          <a:p>
            <a:pPr lvl="1">
              <a:buFont typeface="Arial" panose="020B0604020202020204" pitchFamily="34" charset="0"/>
              <a:buChar char="•"/>
            </a:pPr>
            <a:r>
              <a:rPr lang="en-IN" sz="2000" dirty="0">
                <a:solidFill>
                  <a:schemeClr val="tx2"/>
                </a:solidFill>
                <a:latin typeface="Roboto"/>
              </a:rPr>
              <a:t>Servo </a:t>
            </a:r>
            <a:r>
              <a:rPr lang="en-IN" sz="2000" dirty="0" smtClean="0">
                <a:solidFill>
                  <a:schemeClr val="tx2"/>
                </a:solidFill>
                <a:latin typeface="Roboto"/>
              </a:rPr>
              <a:t>motor</a:t>
            </a:r>
          </a:p>
          <a:p>
            <a:pPr lvl="1">
              <a:buFont typeface="Arial" panose="020B0604020202020204" pitchFamily="34" charset="0"/>
              <a:buChar char="•"/>
            </a:pPr>
            <a:r>
              <a:rPr lang="en-IN" sz="2000" dirty="0">
                <a:solidFill>
                  <a:schemeClr val="tx2"/>
                </a:solidFill>
                <a:latin typeface="Roboto"/>
              </a:rPr>
              <a:t>Ultrasonic </a:t>
            </a:r>
            <a:r>
              <a:rPr lang="en-IN" sz="2000" dirty="0" smtClean="0">
                <a:solidFill>
                  <a:schemeClr val="tx2"/>
                </a:solidFill>
                <a:latin typeface="Roboto"/>
              </a:rPr>
              <a:t>sensor</a:t>
            </a:r>
            <a:endParaRPr lang="en-IN" sz="2000" dirty="0">
              <a:solidFill>
                <a:schemeClr val="tx2"/>
              </a:solidFill>
              <a:latin typeface="Roboto"/>
            </a:endParaRPr>
          </a:p>
        </p:txBody>
      </p:sp>
      <p:sp>
        <p:nvSpPr>
          <p:cNvPr id="3" name="Rectangle 2"/>
          <p:cNvSpPr/>
          <p:nvPr/>
        </p:nvSpPr>
        <p:spPr>
          <a:xfrm>
            <a:off x="1859280" y="3542101"/>
            <a:ext cx="6096000" cy="1692771"/>
          </a:xfrm>
          <a:prstGeom prst="rect">
            <a:avLst/>
          </a:prstGeom>
        </p:spPr>
        <p:txBody>
          <a:bodyPr>
            <a:spAutoFit/>
          </a:bodyPr>
          <a:lstStyle/>
          <a:p>
            <a:r>
              <a:rPr lang="en-US" dirty="0" smtClean="0">
                <a:solidFill>
                  <a:srgbClr val="272727"/>
                </a:solidFill>
                <a:latin typeface="Roboto"/>
              </a:rPr>
              <a:t>			</a:t>
            </a:r>
            <a:r>
              <a:rPr lang="en-US" sz="3200" b="1" u="sng" dirty="0" smtClean="0">
                <a:solidFill>
                  <a:schemeClr val="tx2"/>
                </a:solidFill>
                <a:latin typeface="Roboto"/>
              </a:rPr>
              <a:t>Software</a:t>
            </a:r>
            <a:endParaRPr lang="en-US" sz="3200" b="1" u="sng" dirty="0" smtClean="0">
              <a:solidFill>
                <a:schemeClr val="tx2"/>
              </a:solidFill>
              <a:latin typeface="Roboto"/>
            </a:endParaRPr>
          </a:p>
          <a:p>
            <a:endParaRPr lang="en-US" dirty="0">
              <a:solidFill>
                <a:schemeClr val="tx2"/>
              </a:solidFill>
              <a:latin typeface="Roboto"/>
            </a:endParaRPr>
          </a:p>
          <a:p>
            <a:endParaRPr lang="en-US" dirty="0">
              <a:solidFill>
                <a:schemeClr val="tx2"/>
              </a:solidFill>
              <a:latin typeface="Roboto"/>
            </a:endParaRPr>
          </a:p>
          <a:p>
            <a:pPr>
              <a:buFont typeface="Arial" panose="020B0604020202020204" pitchFamily="34" charset="0"/>
              <a:buChar char="•"/>
            </a:pPr>
            <a:r>
              <a:rPr lang="en-US" dirty="0">
                <a:solidFill>
                  <a:schemeClr val="tx2"/>
                </a:solidFill>
                <a:latin typeface="Roboto"/>
              </a:rPr>
              <a:t>Arduino IDE</a:t>
            </a:r>
          </a:p>
          <a:p>
            <a:pPr>
              <a:buFont typeface="Arial" panose="020B0604020202020204" pitchFamily="34" charset="0"/>
              <a:buChar char="•"/>
            </a:pPr>
            <a:r>
              <a:rPr lang="en-US" dirty="0">
                <a:solidFill>
                  <a:schemeClr val="tx2"/>
                </a:solidFill>
                <a:latin typeface="Roboto"/>
              </a:rPr>
              <a:t>IBM Watson Cloud platform</a:t>
            </a:r>
            <a:endParaRPr lang="en-US" b="0" i="0" dirty="0">
              <a:solidFill>
                <a:schemeClr val="tx2"/>
              </a:solidFill>
              <a:effectLst/>
              <a:latin typeface="Roboto"/>
            </a:endParaRPr>
          </a:p>
        </p:txBody>
      </p:sp>
    </p:spTree>
    <p:extLst>
      <p:ext uri="{BB962C8B-B14F-4D97-AF65-F5344CB8AC3E}">
        <p14:creationId xmlns:p14="http://schemas.microsoft.com/office/powerpoint/2010/main" val="2312250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857" y="731520"/>
            <a:ext cx="8543109" cy="6063198"/>
          </a:xfrm>
          <a:prstGeom prst="rect">
            <a:avLst/>
          </a:prstGeom>
        </p:spPr>
        <p:txBody>
          <a:bodyPr wrap="square">
            <a:spAutoFit/>
          </a:bodyPr>
          <a:lstStyle/>
          <a:p>
            <a:pPr algn="just"/>
            <a:r>
              <a:rPr lang="en-US" sz="3600" b="1" u="sng" dirty="0" smtClean="0">
                <a:latin typeface="Arial" panose="020B0604020202020204" pitchFamily="34" charset="0"/>
              </a:rPr>
              <a:t>HARDWARE</a:t>
            </a:r>
          </a:p>
          <a:p>
            <a:pPr algn="just"/>
            <a:r>
              <a:rPr lang="en-US" sz="3200" u="sng" dirty="0" smtClean="0">
                <a:latin typeface="Arial" panose="020B0604020202020204" pitchFamily="34" charset="0"/>
              </a:rPr>
              <a:t>NodeMCU:</a:t>
            </a:r>
          </a:p>
          <a:p>
            <a:pPr algn="just"/>
            <a:endParaRPr lang="en-US" sz="3600" dirty="0">
              <a:latin typeface="Arial" panose="020B0604020202020204" pitchFamily="34" charset="0"/>
            </a:endParaRPr>
          </a:p>
          <a:p>
            <a:pPr algn="just"/>
            <a:endParaRPr lang="en-US" sz="3600" dirty="0" smtClean="0">
              <a:latin typeface="Arial" panose="020B0604020202020204" pitchFamily="34" charset="0"/>
            </a:endParaRPr>
          </a:p>
          <a:p>
            <a:pPr algn="just"/>
            <a:endParaRPr lang="en-US" sz="3600" dirty="0">
              <a:latin typeface="Arial" panose="020B0604020202020204" pitchFamily="34" charset="0"/>
            </a:endParaRPr>
          </a:p>
          <a:p>
            <a:pPr algn="just"/>
            <a:endParaRPr lang="en-US" sz="3600" dirty="0" smtClean="0">
              <a:latin typeface="Arial" panose="020B0604020202020204" pitchFamily="34" charset="0"/>
            </a:endParaRPr>
          </a:p>
          <a:p>
            <a:pPr algn="just"/>
            <a:endParaRPr lang="en-US" sz="3600" dirty="0">
              <a:latin typeface="Arial" panose="020B0604020202020204" pitchFamily="34" charset="0"/>
            </a:endParaRPr>
          </a:p>
          <a:p>
            <a:pPr algn="just"/>
            <a:r>
              <a:rPr lang="en-US" sz="2000" dirty="0" smtClean="0">
                <a:latin typeface="Arial" panose="020B0604020202020204" pitchFamily="34" charset="0"/>
              </a:rPr>
              <a:t> It </a:t>
            </a:r>
            <a:r>
              <a:rPr lang="en-US" sz="2000" dirty="0">
                <a:latin typeface="Arial" panose="020B0604020202020204" pitchFamily="34" charset="0"/>
              </a:rPr>
              <a:t>is an open-source firmware and development kit that plays a vital role in designing your own IoT product using a few Lua script lines.</a:t>
            </a:r>
          </a:p>
          <a:p>
            <a:pPr algn="just"/>
            <a:r>
              <a:rPr lang="en-US" sz="2000" dirty="0">
                <a:latin typeface="Arial" panose="020B0604020202020204" pitchFamily="34" charset="0"/>
              </a:rPr>
              <a:t>The module is mainly based on </a:t>
            </a:r>
            <a:r>
              <a:rPr lang="en-US" sz="2000" dirty="0" smtClean="0">
                <a:latin typeface="Arial" panose="020B0604020202020204" pitchFamily="34" charset="0"/>
              </a:rPr>
              <a:t>ESP8266</a:t>
            </a:r>
            <a:r>
              <a:rPr lang="en-US" sz="2000" dirty="0">
                <a:latin typeface="Arial" panose="020B0604020202020204" pitchFamily="34" charset="0"/>
              </a:rPr>
              <a:t> that is a low-cost Wi-Fi </a:t>
            </a:r>
            <a:r>
              <a:rPr lang="en-US" sz="2000" dirty="0" smtClean="0">
                <a:latin typeface="Arial" panose="020B0604020202020204" pitchFamily="34" charset="0"/>
              </a:rPr>
              <a:t>microchip incorporating </a:t>
            </a:r>
            <a:r>
              <a:rPr lang="en-US" sz="2000" dirty="0">
                <a:latin typeface="Arial" panose="020B0604020202020204" pitchFamily="34" charset="0"/>
              </a:rPr>
              <a:t>both a full TCP/IP stack and microcontroller capability. It is introduced by manufacturer Espressif Systems – A manufacturer based in Shanghai, China</a:t>
            </a:r>
            <a:r>
              <a:rPr lang="en-US" dirty="0">
                <a:latin typeface="Arial" panose="020B0604020202020204" pitchFamily="34" charset="0"/>
              </a:rPr>
              <a:t>.</a:t>
            </a:r>
            <a:endParaRPr lang="en-US" b="0" i="0" dirty="0">
              <a:effectLst/>
              <a:latin typeface="Arial" panose="020B0604020202020204" pitchFamily="34" charset="0"/>
            </a:endParaRPr>
          </a:p>
        </p:txBody>
      </p:sp>
      <p:pic>
        <p:nvPicPr>
          <p:cNvPr id="3076" name="Picture 4" descr="Image result for nodem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69" y="1554480"/>
            <a:ext cx="3814354" cy="261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712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9264" y="1682688"/>
            <a:ext cx="6658292" cy="2950574"/>
          </a:xfrm>
          <a:prstGeom prst="rect">
            <a:avLst/>
          </a:prstGeom>
        </p:spPr>
      </p:pic>
      <p:sp>
        <p:nvSpPr>
          <p:cNvPr id="3" name="Rectangle 2"/>
          <p:cNvSpPr/>
          <p:nvPr/>
        </p:nvSpPr>
        <p:spPr>
          <a:xfrm>
            <a:off x="1188720" y="574153"/>
            <a:ext cx="8538799" cy="5755422"/>
          </a:xfrm>
          <a:prstGeom prst="rect">
            <a:avLst/>
          </a:prstGeom>
        </p:spPr>
        <p:txBody>
          <a:bodyPr wrap="square">
            <a:spAutoFit/>
          </a:bodyPr>
          <a:lstStyle/>
          <a:p>
            <a:r>
              <a:rPr lang="en-US" sz="3600" u="sng" dirty="0" smtClean="0">
                <a:solidFill>
                  <a:schemeClr val="accent4">
                    <a:lumMod val="20000"/>
                    <a:lumOff val="80000"/>
                  </a:schemeClr>
                </a:solidFill>
                <a:latin typeface="Open Sans"/>
              </a:rPr>
              <a:t>Ultrasonic sensor:</a:t>
            </a:r>
          </a:p>
          <a:p>
            <a:endParaRPr lang="en-US" sz="3600" dirty="0">
              <a:solidFill>
                <a:schemeClr val="accent4">
                  <a:lumMod val="20000"/>
                  <a:lumOff val="80000"/>
                </a:schemeClr>
              </a:solidFill>
              <a:latin typeface="Open Sans"/>
            </a:endParaRPr>
          </a:p>
          <a:p>
            <a:endParaRPr lang="en-US" sz="3600" dirty="0" smtClean="0">
              <a:solidFill>
                <a:schemeClr val="accent4">
                  <a:lumMod val="20000"/>
                  <a:lumOff val="80000"/>
                </a:schemeClr>
              </a:solidFill>
              <a:latin typeface="Open Sans"/>
            </a:endParaRPr>
          </a:p>
          <a:p>
            <a:endParaRPr lang="en-US" sz="3600" dirty="0">
              <a:solidFill>
                <a:schemeClr val="accent4">
                  <a:lumMod val="20000"/>
                  <a:lumOff val="80000"/>
                </a:schemeClr>
              </a:solidFill>
              <a:latin typeface="Open Sans"/>
            </a:endParaRPr>
          </a:p>
          <a:p>
            <a:endParaRPr lang="en-US" sz="3600" dirty="0" smtClean="0">
              <a:solidFill>
                <a:schemeClr val="accent4">
                  <a:lumMod val="20000"/>
                  <a:lumOff val="80000"/>
                </a:schemeClr>
              </a:solidFill>
              <a:latin typeface="Open Sans"/>
            </a:endParaRPr>
          </a:p>
          <a:p>
            <a:endParaRPr lang="en-US" sz="3600" dirty="0">
              <a:solidFill>
                <a:schemeClr val="accent4">
                  <a:lumMod val="20000"/>
                  <a:lumOff val="80000"/>
                </a:schemeClr>
              </a:solidFill>
              <a:latin typeface="Open Sans"/>
            </a:endParaRPr>
          </a:p>
          <a:p>
            <a:endParaRPr lang="en-US" sz="3600" dirty="0">
              <a:solidFill>
                <a:schemeClr val="accent4">
                  <a:lumMod val="20000"/>
                  <a:lumOff val="80000"/>
                </a:schemeClr>
              </a:solidFill>
              <a:latin typeface="Open Sans"/>
            </a:endParaRPr>
          </a:p>
          <a:p>
            <a:endParaRPr lang="en-US" sz="3600" dirty="0" smtClean="0">
              <a:solidFill>
                <a:schemeClr val="accent4">
                  <a:lumMod val="20000"/>
                  <a:lumOff val="80000"/>
                </a:schemeClr>
              </a:solidFill>
              <a:latin typeface="Open Sans"/>
            </a:endParaRPr>
          </a:p>
          <a:p>
            <a:r>
              <a:rPr lang="en-US" sz="2000" dirty="0" smtClean="0">
                <a:solidFill>
                  <a:schemeClr val="accent4">
                    <a:lumMod val="20000"/>
                    <a:lumOff val="80000"/>
                  </a:schemeClr>
                </a:solidFill>
                <a:latin typeface="Open Sans"/>
              </a:rPr>
              <a:t>The </a:t>
            </a:r>
            <a:r>
              <a:rPr lang="en-US" sz="2000" dirty="0">
                <a:solidFill>
                  <a:schemeClr val="accent4">
                    <a:lumMod val="20000"/>
                    <a:lumOff val="80000"/>
                  </a:schemeClr>
                </a:solidFill>
                <a:latin typeface="Open Sans"/>
              </a:rPr>
              <a:t>Ultrasonic transmitter transmits an ultrasonic wave, this wave travels in air and when it gets objected by any material it gets reflected back toward the sensor this reflected wave is observed by the Ultrasonic receiver module</a:t>
            </a:r>
            <a:endParaRPr lang="en-IN" sz="2000" dirty="0">
              <a:solidFill>
                <a:schemeClr val="accent4">
                  <a:lumMod val="20000"/>
                  <a:lumOff val="80000"/>
                </a:schemeClr>
              </a:solidFill>
            </a:endParaRPr>
          </a:p>
        </p:txBody>
      </p:sp>
    </p:spTree>
    <p:extLst>
      <p:ext uri="{BB962C8B-B14F-4D97-AF65-F5344CB8AC3E}">
        <p14:creationId xmlns:p14="http://schemas.microsoft.com/office/powerpoint/2010/main" val="3824931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72010" y="1381702"/>
            <a:ext cx="3981042" cy="3373212"/>
          </a:xfrm>
          <a:prstGeom prst="rect">
            <a:avLst/>
          </a:prstGeom>
        </p:spPr>
      </p:pic>
      <p:sp>
        <p:nvSpPr>
          <p:cNvPr id="6" name="Rectangle 5"/>
          <p:cNvSpPr/>
          <p:nvPr/>
        </p:nvSpPr>
        <p:spPr>
          <a:xfrm>
            <a:off x="1436915" y="276267"/>
            <a:ext cx="8699862" cy="5816977"/>
          </a:xfrm>
          <a:prstGeom prst="rect">
            <a:avLst/>
          </a:prstGeom>
        </p:spPr>
        <p:txBody>
          <a:bodyPr wrap="square">
            <a:spAutoFit/>
          </a:bodyPr>
          <a:lstStyle/>
          <a:p>
            <a:r>
              <a:rPr lang="en-US" sz="3600" u="sng" dirty="0" smtClean="0">
                <a:latin typeface="Martel"/>
              </a:rPr>
              <a:t>Flow sensor:</a:t>
            </a:r>
          </a:p>
          <a:p>
            <a:endParaRPr lang="en-US" sz="2400" dirty="0">
              <a:latin typeface="Martel"/>
            </a:endParaRPr>
          </a:p>
          <a:p>
            <a:endParaRPr lang="en-US" sz="2400" dirty="0" smtClean="0">
              <a:latin typeface="Martel"/>
            </a:endParaRPr>
          </a:p>
          <a:p>
            <a:endParaRPr lang="en-US" sz="2400" dirty="0">
              <a:latin typeface="Martel"/>
            </a:endParaRPr>
          </a:p>
          <a:p>
            <a:endParaRPr lang="en-US" sz="2400" dirty="0" smtClean="0">
              <a:latin typeface="Martel"/>
            </a:endParaRPr>
          </a:p>
          <a:p>
            <a:endParaRPr lang="en-US" sz="2400" dirty="0">
              <a:latin typeface="Martel"/>
            </a:endParaRPr>
          </a:p>
          <a:p>
            <a:endParaRPr lang="en-US" sz="2400" dirty="0" smtClean="0">
              <a:latin typeface="Martel"/>
            </a:endParaRPr>
          </a:p>
          <a:p>
            <a:endParaRPr lang="en-US" sz="2400" dirty="0">
              <a:latin typeface="Martel"/>
            </a:endParaRPr>
          </a:p>
          <a:p>
            <a:endParaRPr lang="en-US" sz="2400" dirty="0" smtClean="0">
              <a:latin typeface="Martel"/>
            </a:endParaRPr>
          </a:p>
          <a:p>
            <a:endParaRPr lang="en-US" sz="2400" dirty="0">
              <a:latin typeface="Martel"/>
            </a:endParaRPr>
          </a:p>
          <a:p>
            <a:endParaRPr lang="en-US" sz="2400" dirty="0" smtClean="0">
              <a:latin typeface="Martel"/>
            </a:endParaRPr>
          </a:p>
          <a:p>
            <a:endParaRPr lang="en-US" sz="2400" dirty="0">
              <a:latin typeface="Martel"/>
            </a:endParaRPr>
          </a:p>
          <a:p>
            <a:r>
              <a:rPr lang="en-US" sz="2400" dirty="0" smtClean="0">
                <a:latin typeface="Martel"/>
              </a:rPr>
              <a:t>Flow </a:t>
            </a:r>
            <a:r>
              <a:rPr lang="en-US" sz="2400" dirty="0">
                <a:latin typeface="Martel"/>
              </a:rPr>
              <a:t>sensors </a:t>
            </a:r>
            <a:r>
              <a:rPr lang="en-US" sz="2400" dirty="0" smtClean="0">
                <a:latin typeface="Martel"/>
              </a:rPr>
              <a:t>typically output a series of pulses proportional to the instantaneous flow rate which means </a:t>
            </a:r>
            <a:r>
              <a:rPr lang="en-US" sz="2400" dirty="0">
                <a:latin typeface="Martel"/>
              </a:rPr>
              <a:t>that to interpret them it is necessary to implement a simple frequency counter.</a:t>
            </a:r>
            <a:endParaRPr lang="en-IN" sz="2400" dirty="0"/>
          </a:p>
        </p:txBody>
      </p:sp>
    </p:spTree>
    <p:extLst>
      <p:ext uri="{BB962C8B-B14F-4D97-AF65-F5344CB8AC3E}">
        <p14:creationId xmlns:p14="http://schemas.microsoft.com/office/powerpoint/2010/main" val="2000201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8095" y="1434516"/>
            <a:ext cx="4903334" cy="3778291"/>
          </a:xfrm>
          <a:prstGeom prst="rect">
            <a:avLst/>
          </a:prstGeom>
        </p:spPr>
      </p:pic>
      <p:sp>
        <p:nvSpPr>
          <p:cNvPr id="3" name="Rectangle 2"/>
          <p:cNvSpPr/>
          <p:nvPr/>
        </p:nvSpPr>
        <p:spPr>
          <a:xfrm>
            <a:off x="1628095" y="834351"/>
            <a:ext cx="8835254" cy="5447645"/>
          </a:xfrm>
          <a:prstGeom prst="rect">
            <a:avLst/>
          </a:prstGeom>
        </p:spPr>
        <p:txBody>
          <a:bodyPr wrap="square">
            <a:spAutoFit/>
          </a:bodyPr>
          <a:lstStyle/>
          <a:p>
            <a:r>
              <a:rPr lang="en-US" sz="3600" u="sng" dirty="0" smtClean="0">
                <a:latin typeface="Open Sans"/>
              </a:rPr>
              <a:t>Servo motor</a:t>
            </a:r>
            <a:r>
              <a:rPr lang="en-US" sz="3600" dirty="0" smtClean="0">
                <a:latin typeface="Open Sans"/>
              </a:rPr>
              <a:t>:</a:t>
            </a:r>
          </a:p>
          <a:p>
            <a:endParaRPr lang="en-US" sz="2400" dirty="0">
              <a:latin typeface="Open Sans"/>
            </a:endParaRPr>
          </a:p>
          <a:p>
            <a:endParaRPr lang="en-US" sz="2400" dirty="0" smtClean="0">
              <a:latin typeface="Open Sans"/>
            </a:endParaRPr>
          </a:p>
          <a:p>
            <a:endParaRPr lang="en-US" sz="2400" dirty="0">
              <a:latin typeface="Open Sans"/>
            </a:endParaRPr>
          </a:p>
          <a:p>
            <a:endParaRPr lang="en-US" sz="2400" dirty="0" smtClean="0">
              <a:latin typeface="Open Sans"/>
            </a:endParaRPr>
          </a:p>
          <a:p>
            <a:endParaRPr lang="en-US" sz="2400" dirty="0">
              <a:latin typeface="Open Sans"/>
            </a:endParaRPr>
          </a:p>
          <a:p>
            <a:endParaRPr lang="en-US" sz="2400" dirty="0" smtClean="0">
              <a:latin typeface="Open Sans"/>
            </a:endParaRPr>
          </a:p>
          <a:p>
            <a:endParaRPr lang="en-US" sz="2400" dirty="0">
              <a:latin typeface="Open Sans"/>
            </a:endParaRPr>
          </a:p>
          <a:p>
            <a:endParaRPr lang="en-US" sz="2400" dirty="0" smtClean="0">
              <a:latin typeface="Open Sans"/>
            </a:endParaRPr>
          </a:p>
          <a:p>
            <a:endParaRPr lang="en-US" sz="2400" dirty="0">
              <a:latin typeface="Open Sans"/>
            </a:endParaRPr>
          </a:p>
          <a:p>
            <a:endParaRPr lang="en-US" sz="2400" dirty="0" smtClean="0">
              <a:latin typeface="Open Sans"/>
            </a:endParaRPr>
          </a:p>
          <a:p>
            <a:endParaRPr lang="en-US" sz="2400" dirty="0">
              <a:latin typeface="Open Sans"/>
            </a:endParaRPr>
          </a:p>
          <a:p>
            <a:r>
              <a:rPr lang="en-US" sz="2400" dirty="0" smtClean="0">
                <a:latin typeface="Open Sans"/>
              </a:rPr>
              <a:t>A </a:t>
            </a:r>
            <a:r>
              <a:rPr lang="en-US" sz="2400" dirty="0">
                <a:latin typeface="Open Sans"/>
              </a:rPr>
              <a:t>servo motor is a closed-loop system that uses position feedback to control its motion </a:t>
            </a:r>
            <a:r>
              <a:rPr lang="en-US" sz="2400" dirty="0" smtClean="0">
                <a:latin typeface="Open Sans"/>
              </a:rPr>
              <a:t>and </a:t>
            </a:r>
            <a:r>
              <a:rPr lang="en-US" sz="2400" dirty="0">
                <a:latin typeface="Open Sans"/>
              </a:rPr>
              <a:t>final position</a:t>
            </a:r>
            <a:r>
              <a:rPr lang="en-US" dirty="0">
                <a:latin typeface="Open Sans"/>
              </a:rPr>
              <a:t>.</a:t>
            </a:r>
            <a:endParaRPr lang="en-IN" dirty="0"/>
          </a:p>
        </p:txBody>
      </p:sp>
    </p:spTree>
    <p:extLst>
      <p:ext uri="{BB962C8B-B14F-4D97-AF65-F5344CB8AC3E}">
        <p14:creationId xmlns:p14="http://schemas.microsoft.com/office/powerpoint/2010/main" val="1765748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7097" y="174398"/>
            <a:ext cx="9353006" cy="5755422"/>
          </a:xfrm>
          <a:prstGeom prst="rect">
            <a:avLst/>
          </a:prstGeom>
        </p:spPr>
        <p:txBody>
          <a:bodyPr wrap="square">
            <a:spAutoFit/>
          </a:bodyPr>
          <a:lstStyle/>
          <a:p>
            <a:r>
              <a:rPr lang="en-US" sz="4400" b="1" u="sng" dirty="0" smtClean="0">
                <a:latin typeface="TyponineSans Regular 18"/>
              </a:rPr>
              <a:t>Software</a:t>
            </a:r>
          </a:p>
          <a:p>
            <a:r>
              <a:rPr lang="en-US" sz="3600" u="sng" dirty="0" smtClean="0">
                <a:latin typeface="TyponineSans Regular 18"/>
              </a:rPr>
              <a:t>Arduino</a:t>
            </a:r>
            <a:r>
              <a:rPr lang="en-US" dirty="0" smtClean="0">
                <a:latin typeface="TyponineSans Regular 18"/>
              </a:rPr>
              <a:t>:</a:t>
            </a:r>
          </a:p>
          <a:p>
            <a:r>
              <a:rPr lang="en-US" dirty="0">
                <a:latin typeface="TyponineSans Regular 18"/>
              </a:rPr>
              <a:t> </a:t>
            </a:r>
            <a:r>
              <a:rPr lang="en-US" dirty="0" smtClean="0">
                <a:latin typeface="TyponineSans Regular 18"/>
              </a:rPr>
              <a:t>    </a:t>
            </a:r>
            <a:r>
              <a:rPr lang="en-US" sz="2400" dirty="0" smtClean="0">
                <a:latin typeface="TyponineSans Regular 18"/>
              </a:rPr>
              <a:t>        </a:t>
            </a:r>
          </a:p>
          <a:p>
            <a:endParaRPr lang="en-US" sz="2400" dirty="0">
              <a:latin typeface="TyponineSans Regular 18"/>
            </a:endParaRPr>
          </a:p>
          <a:p>
            <a:endParaRPr lang="en-US" sz="2400" dirty="0" smtClean="0">
              <a:latin typeface="TyponineSans Regular 18"/>
            </a:endParaRPr>
          </a:p>
          <a:p>
            <a:endParaRPr lang="en-US" sz="2400" dirty="0">
              <a:latin typeface="TyponineSans Regular 18"/>
            </a:endParaRPr>
          </a:p>
          <a:p>
            <a:endParaRPr lang="en-US" sz="2400" dirty="0" smtClean="0">
              <a:latin typeface="TyponineSans Regular 18"/>
            </a:endParaRPr>
          </a:p>
          <a:p>
            <a:endParaRPr lang="en-US" sz="2400" dirty="0">
              <a:latin typeface="TyponineSans Regular 18"/>
            </a:endParaRPr>
          </a:p>
          <a:p>
            <a:endParaRPr lang="en-US" sz="2400" dirty="0" smtClean="0">
              <a:latin typeface="TyponineSans Regular 18"/>
            </a:endParaRPr>
          </a:p>
          <a:p>
            <a:r>
              <a:rPr lang="en-US" sz="2400" dirty="0" smtClean="0">
                <a:latin typeface="TyponineSans Regular 18"/>
              </a:rPr>
              <a:t>Arduino </a:t>
            </a:r>
            <a:r>
              <a:rPr lang="en-US" sz="2400" dirty="0">
                <a:latin typeface="TyponineSans Regular 18"/>
              </a:rPr>
              <a:t>is an open-source electronics platform based on easy-to-use hardware and software. </a:t>
            </a:r>
            <a:r>
              <a:rPr lang="en-US" sz="2400" dirty="0">
                <a:latin typeface="TyponineSans Regular 18"/>
                <a:hlinkClick r:id="rId2"/>
              </a:rPr>
              <a:t>Arduino boards</a:t>
            </a:r>
            <a:r>
              <a:rPr lang="en-US" sz="2400" dirty="0">
                <a:latin typeface="TyponineSans Regular 18"/>
              </a:rPr>
              <a:t> are able to read inputs - light on a sensor, a finger on a button, or a Twitter message - and turn it into an output - activating a motor, turning on an LED, publishing something online</a:t>
            </a:r>
            <a:endParaRPr lang="en-IN" sz="2400" dirty="0"/>
          </a:p>
        </p:txBody>
      </p:sp>
      <p:pic>
        <p:nvPicPr>
          <p:cNvPr id="4098" name="Picture 2" descr="Image result for arduino 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377" y="1193333"/>
            <a:ext cx="3817530" cy="2596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4687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550</TotalTime>
  <Words>336</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Martel</vt:lpstr>
      <vt:lpstr>Open Sans</vt:lpstr>
      <vt:lpstr>Roboto</vt:lpstr>
      <vt:lpstr>Times New Roman</vt:lpstr>
      <vt:lpstr>TyponineSans Regular 18</vt:lpstr>
      <vt:lpstr>Celestial</vt:lpstr>
      <vt:lpstr>SMART WATER MANAGEMENT USING IBM WATSON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 USING IBM WATSON PLATFORM</dc:title>
  <dc:creator>MLRITM-EEE</dc:creator>
  <cp:lastModifiedBy>MLRITM-EEE</cp:lastModifiedBy>
  <cp:revision>28</cp:revision>
  <dcterms:created xsi:type="dcterms:W3CDTF">2019-06-17T19:13:19Z</dcterms:created>
  <dcterms:modified xsi:type="dcterms:W3CDTF">2019-06-21T22:26:40Z</dcterms:modified>
</cp:coreProperties>
</file>