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86" r:id="rId3"/>
    <p:sldId id="305" r:id="rId4"/>
    <p:sldId id="287" r:id="rId5"/>
    <p:sldId id="288" r:id="rId6"/>
    <p:sldId id="307" r:id="rId7"/>
    <p:sldId id="289" r:id="rId8"/>
    <p:sldId id="290" r:id="rId9"/>
    <p:sldId id="278" r:id="rId10"/>
    <p:sldId id="279" r:id="rId11"/>
    <p:sldId id="280" r:id="rId12"/>
    <p:sldId id="277" r:id="rId13"/>
    <p:sldId id="281" r:id="rId14"/>
    <p:sldId id="282" r:id="rId15"/>
    <p:sldId id="283" r:id="rId16"/>
    <p:sldId id="301" r:id="rId17"/>
    <p:sldId id="284" r:id="rId18"/>
    <p:sldId id="285"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0" autoAdjust="0"/>
  </p:normalViewPr>
  <p:slideViewPr>
    <p:cSldViewPr snapToGrid="0">
      <p:cViewPr varScale="1">
        <p:scale>
          <a:sx n="80" d="100"/>
          <a:sy n="80" d="100"/>
        </p:scale>
        <p:origin x="378" y="90"/>
      </p:cViewPr>
      <p:guideLst/>
    </p:cSldViewPr>
  </p:slideViewPr>
  <p:outlineViewPr>
    <p:cViewPr>
      <p:scale>
        <a:sx n="33" d="100"/>
        <a:sy n="33" d="100"/>
      </p:scale>
      <p:origin x="0" y="-38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E54C9-2C6A-4711-BEBB-541BC36CA84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9DB42-14D5-4DC8-B3DC-37B489F1A9D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5065" y="2242820"/>
            <a:ext cx="9984105" cy="1823720"/>
          </a:xfrm>
        </p:spPr>
        <p:txBody>
          <a:bodyPr/>
          <a:p>
            <a:r>
              <a:rPr lang="en-US" sz="4800" i="1">
                <a:solidFill>
                  <a:srgbClr val="FF0000"/>
                </a:solidFill>
                <a:latin typeface="Times New Roman" panose="02020603050405020304" pitchFamily="18" charset="0"/>
                <a:cs typeface="Times New Roman" panose="02020603050405020304" pitchFamily="18" charset="0"/>
              </a:rPr>
              <a:t> </a:t>
            </a:r>
            <a:r>
              <a:rPr lang="en-US" sz="4800" u="sng">
                <a:solidFill>
                  <a:srgbClr val="FF0000"/>
                </a:solidFill>
                <a:latin typeface="Times New Roman" panose="02020603050405020304" pitchFamily="18" charset="0"/>
                <a:cs typeface="Times New Roman" panose="02020603050405020304" pitchFamily="18" charset="0"/>
              </a:rPr>
              <a:t>TEAM NAME :</a:t>
            </a:r>
            <a:endParaRPr lang="en-US" sz="4800" u="sng">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75605" y="4204970"/>
            <a:ext cx="3886200" cy="1814830"/>
          </a:xfrm>
        </p:spPr>
        <p:txBody>
          <a:bodyPr>
            <a:normAutofit/>
          </a:bodyPr>
          <a:p>
            <a:pPr marL="0" indent="0">
              <a:buNone/>
            </a:pPr>
            <a:r>
              <a:rPr lang="en-US" sz="7200" b="1" i="1" u="sng">
                <a:solidFill>
                  <a:schemeClr val="accent1">
                    <a:lumMod val="60000"/>
                    <a:lumOff val="40000"/>
                  </a:schemeClr>
                </a:solidFill>
                <a:latin typeface="Times New Roman" panose="02020603050405020304" pitchFamily="18" charset="0"/>
                <a:cs typeface="Times New Roman" panose="02020603050405020304" pitchFamily="18" charset="0"/>
              </a:rPr>
              <a:t>GUITAR</a:t>
            </a:r>
            <a:endParaRPr lang="en-US" sz="7200" b="1" i="1" u="sng">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3.DHT SENSOR:</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7550785" cy="3416300"/>
          </a:xfrm>
        </p:spPr>
        <p:txBody>
          <a:bodyPr>
            <a:normAutofit/>
          </a:bodyPr>
          <a:p>
            <a:pPr marL="0" indent="0">
              <a:buNone/>
            </a:pPr>
            <a:r>
              <a:rPr lang="en-US" sz="2000">
                <a:solidFill>
                  <a:srgbClr val="92D050"/>
                </a:solidFill>
                <a:latin typeface="Times New Roman" panose="02020603050405020304" pitchFamily="18" charset="0"/>
                <a:cs typeface="Times New Roman" panose="02020603050405020304" pitchFamily="18" charset="0"/>
              </a:rPr>
              <a:t>DHT11 sensor measures and provides humidity and temperature values serially over a single wire.It can measure relative humidity in percentage (20 to 90% RH) and temperature in degree Celsius in the range of 0 to 50°C.It has 4 pins; one of which is used for data communication in serial form.Pulses of different TON and TOFF are decoded as logic 1 or logic 0 or start pulse or end of frame.The electric connection to the NodeMCU is very simple, as the DHT series can be powered direct with 3.3V. Only 3 wires are needed: VCC, GND and the data line.</a:t>
            </a:r>
            <a:endParaRPr lang="en-US" sz="2000">
              <a:solidFill>
                <a:srgbClr val="92D050"/>
              </a:solidFill>
              <a:latin typeface="Times New Roman" panose="02020603050405020304" pitchFamily="18" charset="0"/>
              <a:cs typeface="Times New Roman" panose="02020603050405020304" pitchFamily="18" charset="0"/>
            </a:endParaRPr>
          </a:p>
        </p:txBody>
      </p:sp>
      <p:pic>
        <p:nvPicPr>
          <p:cNvPr id="7" name="Content Placeholder 6" descr="IMG_256"/>
          <p:cNvPicPr>
            <a:picLocks noChangeAspect="1"/>
          </p:cNvPicPr>
          <p:nvPr>
            <p:ph sz="half" idx="2"/>
          </p:nvPr>
        </p:nvPicPr>
        <p:blipFill>
          <a:blip r:embed="rId1"/>
          <a:stretch>
            <a:fillRect/>
          </a:stretch>
        </p:blipFill>
        <p:spPr>
          <a:xfrm>
            <a:off x="8580120" y="2437130"/>
            <a:ext cx="2453640" cy="32962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4.DC MOTOR:</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7317105" cy="3884295"/>
          </a:xfrm>
        </p:spPr>
        <p:txBody>
          <a:bodyPr>
            <a:normAutofit fontScale="90000"/>
          </a:bodyPr>
          <a:p>
            <a:pPr marL="0" indent="0">
              <a:buNone/>
            </a:pPr>
            <a:r>
              <a:rPr lang="en-US" sz="2000">
                <a:solidFill>
                  <a:schemeClr val="accent6">
                    <a:lumMod val="60000"/>
                    <a:lumOff val="40000"/>
                  </a:schemeClr>
                </a:solidFill>
                <a:latin typeface="Times New Roman" panose="02020603050405020304" pitchFamily="18" charset="0"/>
                <a:cs typeface="Times New Roman" panose="02020603050405020304" pitchFamily="18" charset="0"/>
              </a:rPr>
              <a:t>DC motor converts electrical energy in the form of Direct Current into mechanical energy in the form of rotational motion of the motor shaft.</a:t>
            </a:r>
            <a:endParaRPr lang="en-US" sz="200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000">
                <a:solidFill>
                  <a:schemeClr val="accent6">
                    <a:lumMod val="60000"/>
                    <a:lumOff val="40000"/>
                  </a:schemeClr>
                </a:solidFill>
                <a:latin typeface="Times New Roman" panose="02020603050405020304" pitchFamily="18" charset="0"/>
                <a:cs typeface="Times New Roman" panose="02020603050405020304" pitchFamily="18" charset="0"/>
              </a:rPr>
              <a:t>The DC motor speed can be controlled by applying varying DC voltage; whereas the direction of rotation of motor can be changed by reversing the direction of current through it.</a:t>
            </a:r>
            <a:endParaRPr lang="en-US" sz="200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000">
                <a:solidFill>
                  <a:schemeClr val="accent6">
                    <a:lumMod val="60000"/>
                    <a:lumOff val="40000"/>
                  </a:schemeClr>
                </a:solidFill>
                <a:latin typeface="Times New Roman" panose="02020603050405020304" pitchFamily="18" charset="0"/>
                <a:cs typeface="Times New Roman" panose="02020603050405020304" pitchFamily="18" charset="0"/>
              </a:rPr>
              <a:t>For applying varying voltage, we can make use of PWM technique.For reversing the current, we can make use of H-Bridge circuit or motor driver ICs that employ the H-Bridge technique.NodeMCU based ESP8266 can be used to control the speed and rotational direction of DC Motor. NodeMCU has PWM feature on its GPIO pins using which we can control DC motor.</a:t>
            </a:r>
            <a:endParaRPr lang="en-US" sz="2000">
              <a:solidFill>
                <a:schemeClr val="accent6">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descr="IMG_256"/>
          <p:cNvPicPr>
            <a:picLocks noChangeAspect="1"/>
          </p:cNvPicPr>
          <p:nvPr>
            <p:ph sz="half" idx="2"/>
          </p:nvPr>
        </p:nvPicPr>
        <p:blipFill>
          <a:blip r:embed="rId1"/>
          <a:stretch>
            <a:fillRect/>
          </a:stretch>
        </p:blipFill>
        <p:spPr>
          <a:xfrm>
            <a:off x="8159115" y="2603500"/>
            <a:ext cx="3405505" cy="25253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5.L293D MOTOR DRIVER:</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6214745" cy="3416300"/>
          </a:xfrm>
        </p:spPr>
        <p:txBody>
          <a:bodyPr>
            <a:normAutofit/>
          </a:bodyPr>
          <a:p>
            <a:pPr marL="0" indent="0">
              <a:buNone/>
            </a:pPr>
            <a:r>
              <a:rPr lang="en-US" sz="2000">
                <a:latin typeface="Times New Roman" panose="02020603050405020304" pitchFamily="18" charset="0"/>
                <a:cs typeface="Times New Roman" panose="02020603050405020304" pitchFamily="18" charset="0"/>
              </a:rPr>
              <a:t>A motor driver is an integrated circuit chip which is usually used to control motors in autonomous robots. Motor driver act as an interface between Arduino and the motors . The most commonly used motor driver IC’s are from the L293 series such as L293D, L293NE, etc. These ICs are designed to control 2 DC motors simultaneously. L293D consist of two H-bridge. H-bridge is the simplest circuit for controlling a low current rated motor. We will be referring the motor driver IC as L293D only. L293D has 16 pins.</a:t>
            </a:r>
            <a:endParaRPr lang="en-US" sz="2000">
              <a:latin typeface="Times New Roman" panose="02020603050405020304" pitchFamily="18" charset="0"/>
              <a:cs typeface="Times New Roman" panose="02020603050405020304" pitchFamily="18" charset="0"/>
            </a:endParaRPr>
          </a:p>
        </p:txBody>
      </p:sp>
      <p:pic>
        <p:nvPicPr>
          <p:cNvPr id="5" name="Content Placeholder 4" descr="IMG_256"/>
          <p:cNvPicPr>
            <a:picLocks noChangeAspect="1"/>
          </p:cNvPicPr>
          <p:nvPr>
            <p:ph sz="half" idx="2"/>
          </p:nvPr>
        </p:nvPicPr>
        <p:blipFill>
          <a:blip r:embed="rId1"/>
          <a:stretch>
            <a:fillRect/>
          </a:stretch>
        </p:blipFill>
        <p:spPr>
          <a:xfrm>
            <a:off x="8248650" y="2360295"/>
            <a:ext cx="3419475" cy="334391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ARDUINO IDE:</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5474335" cy="3763645"/>
          </a:xfrm>
        </p:spPr>
        <p:txBody>
          <a:bodyPr>
            <a:noAutofit/>
          </a:bodyPr>
          <a:p>
            <a:pPr marL="0" indent="0">
              <a:buNone/>
            </a:pPr>
            <a:r>
              <a:rPr lang="en-US" sz="2000">
                <a:latin typeface="Times New Roman" panose="02020603050405020304" pitchFamily="18" charset="0"/>
                <a:cs typeface="Times New Roman" panose="02020603050405020304" pitchFamily="18" charset="0"/>
              </a:rPr>
              <a:t>The Arduino integrated development environment (IDE) is a cross-platform application   (for Windows, macOS, Linux) that is written in the programming language Java. It is used to write and upload programs to Arduino compatible boards, but also, with the help of 3rd party cores, other vendor development boards.The source code for the IDE is released under the GNU General Public License, version 2. The Arduino IDE supports the languages C and C++ using special rules of code structuring. </a:t>
            </a:r>
            <a:endParaRPr lang="en-US" sz="2000">
              <a:latin typeface="Times New Roman" panose="02020603050405020304" pitchFamily="18" charset="0"/>
              <a:cs typeface="Times New Roman" panose="02020603050405020304" pitchFamily="18" charset="0"/>
            </a:endParaRPr>
          </a:p>
        </p:txBody>
      </p:sp>
      <p:pic>
        <p:nvPicPr>
          <p:cNvPr id="15" name="Picture 15" descr="Image result for what is arduino ide"/>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7299325" y="2748915"/>
            <a:ext cx="3714750" cy="31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IBM CLOUD:</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6213475" cy="3929380"/>
          </a:xfrm>
        </p:spPr>
        <p:txBody>
          <a:bodyPr>
            <a:normAutofit fontScale="80000"/>
          </a:bodyPr>
          <a:p>
            <a:pPr marL="0" indent="0">
              <a:buNone/>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IBM Cloud is an accelerated virtual desktop infrastructure software that is integrated with industry-standard graphics and storage capabilities to eliminate productivity barriers. The platform empowers mobile workforces to gain workstation-like experience on any device for fast and convenient access to graphics-intensive applications and files anytime and anywhere there is an internet connection.</a:t>
            </a:r>
            <a:r>
              <a:rPr lang="en-US" sz="2000" b="1" dirty="0" smtClean="0">
                <a:solidFill>
                  <a:schemeClr val="accent2">
                    <a:lumMod val="60000"/>
                    <a:lumOff val="40000"/>
                  </a:schemeClr>
                </a:solidFill>
                <a:latin typeface="Times New Roman" panose="02020603050405020304" pitchFamily="18" charset="0"/>
                <a:cs typeface="Times New Roman" panose="02020603050405020304" pitchFamily="18" charset="0"/>
                <a:sym typeface="+mn-ea"/>
              </a:rPr>
              <a:t>  IBM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Cloud is</a:t>
            </a: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a suite of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cloud</a:t>
            </a: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computing services from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IBM</a:t>
            </a: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that offers both platform as a service (PaaS) and infrastructure as a service (IaaS). With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IBM Cloud</a:t>
            </a: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IaaS, organizations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can</a:t>
            </a: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deploy and access virtualized IT resources -- such as compute power, storage and </a:t>
            </a:r>
            <a:r>
              <a:rPr lang="en-US" sz="2000" dirty="0" smtClean="0">
                <a:solidFill>
                  <a:schemeClr val="accent2">
                    <a:lumMod val="60000"/>
                    <a:lumOff val="40000"/>
                  </a:schemeClr>
                </a:solidFill>
                <a:latin typeface="Times New Roman" panose="02020603050405020304" pitchFamily="18" charset="0"/>
                <a:cs typeface="Times New Roman" panose="02020603050405020304" pitchFamily="18" charset="0"/>
                <a:sym typeface="+mn-ea"/>
              </a:rPr>
              <a:t>networking </a:t>
            </a:r>
            <a:r>
              <a:rPr lang="en-IN"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The IBM </a:t>
            </a:r>
            <a:r>
              <a:rPr lang="en-IN" sz="2000" dirty="0" err="1">
                <a:solidFill>
                  <a:schemeClr val="accent2">
                    <a:lumMod val="60000"/>
                    <a:lumOff val="40000"/>
                  </a:schemeClr>
                </a:solidFill>
                <a:latin typeface="Times New Roman" panose="02020603050405020304" pitchFamily="18" charset="0"/>
                <a:cs typeface="Times New Roman" panose="02020603050405020304" pitchFamily="18" charset="0"/>
                <a:sym typeface="+mn-ea"/>
              </a:rPr>
              <a:t>SmartCloud</a:t>
            </a:r>
            <a:r>
              <a:rPr lang="en-IN"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brand includes infrastructure as a service, software as a service and platform as a service offered through public, private and hybrid cloud delivery models. IBM places these offerings under three umbrellas: </a:t>
            </a:r>
            <a:r>
              <a:rPr lang="en-IN" sz="2000" dirty="0" err="1">
                <a:solidFill>
                  <a:schemeClr val="accent2">
                    <a:lumMod val="60000"/>
                    <a:lumOff val="40000"/>
                  </a:schemeClr>
                </a:solidFill>
                <a:latin typeface="Times New Roman" panose="02020603050405020304" pitchFamily="18" charset="0"/>
                <a:cs typeface="Times New Roman" panose="02020603050405020304" pitchFamily="18" charset="0"/>
                <a:sym typeface="+mn-ea"/>
              </a:rPr>
              <a:t>SmartCloud</a:t>
            </a:r>
            <a:r>
              <a:rPr lang="en-IN"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Foundation, </a:t>
            </a:r>
            <a:r>
              <a:rPr lang="en-IN" sz="2000" dirty="0" err="1">
                <a:solidFill>
                  <a:schemeClr val="accent2">
                    <a:lumMod val="60000"/>
                    <a:lumOff val="40000"/>
                  </a:schemeClr>
                </a:solidFill>
                <a:latin typeface="Times New Roman" panose="02020603050405020304" pitchFamily="18" charset="0"/>
                <a:cs typeface="Times New Roman" panose="02020603050405020304" pitchFamily="18" charset="0"/>
                <a:sym typeface="+mn-ea"/>
              </a:rPr>
              <a:t>SmartCloud</a:t>
            </a:r>
            <a:r>
              <a:rPr lang="en-IN"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Services and </a:t>
            </a:r>
            <a:r>
              <a:rPr lang="en-IN" sz="2000" dirty="0" err="1">
                <a:solidFill>
                  <a:schemeClr val="accent2">
                    <a:lumMod val="60000"/>
                    <a:lumOff val="40000"/>
                  </a:schemeClr>
                </a:solidFill>
                <a:latin typeface="Times New Roman" panose="02020603050405020304" pitchFamily="18" charset="0"/>
                <a:cs typeface="Times New Roman" panose="02020603050405020304" pitchFamily="18" charset="0"/>
                <a:sym typeface="+mn-ea"/>
              </a:rPr>
              <a:t>SmartCloud</a:t>
            </a:r>
            <a:r>
              <a:rPr lang="en-IN" sz="2000" dirty="0">
                <a:solidFill>
                  <a:schemeClr val="accent2">
                    <a:lumMod val="60000"/>
                    <a:lumOff val="40000"/>
                  </a:schemeClr>
                </a:solidFill>
                <a:latin typeface="Times New Roman" panose="02020603050405020304" pitchFamily="18" charset="0"/>
                <a:cs typeface="Times New Roman" panose="02020603050405020304" pitchFamily="18" charset="0"/>
                <a:sym typeface="+mn-ea"/>
              </a:rPr>
              <a:t> Solutions.</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US"/>
          </a:p>
        </p:txBody>
      </p:sp>
      <p:pic>
        <p:nvPicPr>
          <p:cNvPr id="5" name="Content Placeholder 3"/>
          <p:cNvPicPr>
            <a:picLocks noGrp="1" noChangeAspect="1"/>
          </p:cNvPicPr>
          <p:nvPr>
            <p:ph sz="half" idx="2"/>
          </p:nvPr>
        </p:nvPicPr>
        <p:blipFill>
          <a:blip r:embed="rId1"/>
          <a:stretch>
            <a:fillRect/>
          </a:stretch>
        </p:blipFill>
        <p:spPr>
          <a:xfrm>
            <a:off x="8413750" y="2775585"/>
            <a:ext cx="2619375" cy="17430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 DIAGRAM:</a:t>
            </a:r>
            <a:endParaRPr lang="en-US" u="sng">
              <a:latin typeface="Times New Roman" panose="02020603050405020304" pitchFamily="18" charset="0"/>
              <a:cs typeface="Times New Roman" panose="02020603050405020304" pitchFamily="18" charset="0"/>
            </a:endParaRPr>
          </a:p>
        </p:txBody>
      </p:sp>
      <p:pic>
        <p:nvPicPr>
          <p:cNvPr id="22" name="Picture 22" descr="nodemcu-smart-garden-weather-station-circuit-diagram_orig"/>
          <p:cNvPicPr>
            <a:picLocks noChangeAspect="1"/>
          </p:cNvPicPr>
          <p:nvPr>
            <p:ph sz="half" idx="1"/>
          </p:nvPr>
        </p:nvPicPr>
        <p:blipFill>
          <a:blip r:embed="rId1"/>
          <a:stretch>
            <a:fillRect/>
          </a:stretch>
        </p:blipFill>
        <p:spPr>
          <a:xfrm>
            <a:off x="1661160" y="2377440"/>
            <a:ext cx="9114155" cy="4201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BASIC ADVANTAGES: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9418320" cy="3416300"/>
          </a:xfrm>
        </p:spPr>
        <p:txBody>
          <a:bodyPr>
            <a:normAutofit/>
          </a:bodyPr>
          <a:p>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1.One of the greatest advantages of a smart irrigation system is its ability to save water.</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2.The first thing that a smart irrigation system will save you is money. You’re paying for water and perhaps even sewer costs, and you want to make sure you’re getting the most from every penny you spend. Smart irrigation ensures that you have to use up to 70% less water. That means spending 70% less money to water your business’ lawn and plants.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CONCLUSION:</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8964930" cy="3416300"/>
          </a:xfrm>
        </p:spPr>
        <p:txBody>
          <a:bodyPr/>
          <a:p>
            <a:pPr marL="0" indent="0">
              <a:buNone/>
            </a:pPr>
            <a:r>
              <a:rPr lang="en-US" sz="2000">
                <a:solidFill>
                  <a:schemeClr val="accent5">
                    <a:lumMod val="75000"/>
                  </a:schemeClr>
                </a:solidFill>
                <a:latin typeface="Times New Roman" panose="02020603050405020304" pitchFamily="18" charset="0"/>
                <a:cs typeface="Times New Roman" panose="02020603050405020304" pitchFamily="18" charset="0"/>
              </a:rPr>
              <a:t>1.THE smart irrigation system is feasible and cost effective for optimizing water resources for agricultural production</a:t>
            </a:r>
            <a:endParaRPr lang="en-US" sz="200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000">
                <a:solidFill>
                  <a:schemeClr val="accent5">
                    <a:lumMod val="75000"/>
                  </a:schemeClr>
                </a:solidFill>
                <a:latin typeface="Times New Roman" panose="02020603050405020304" pitchFamily="18" charset="0"/>
                <a:cs typeface="Times New Roman" panose="02020603050405020304" pitchFamily="18" charset="0"/>
              </a:rPr>
              <a:t>2.This irrigation system allows cultivation in places with water scarcity thereby improving</a:t>
            </a:r>
            <a:endParaRPr lang="en-US" sz="200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000">
                <a:solidFill>
                  <a:schemeClr val="accent5">
                    <a:lumMod val="75000"/>
                  </a:schemeClr>
                </a:solidFill>
                <a:latin typeface="Times New Roman" panose="02020603050405020304" pitchFamily="18" charset="0"/>
                <a:cs typeface="Times New Roman" panose="02020603050405020304" pitchFamily="18" charset="0"/>
              </a:rPr>
              <a:t>Sustainability</a:t>
            </a:r>
            <a:endParaRPr lang="en-US" sz="200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000">
                <a:solidFill>
                  <a:schemeClr val="accent5">
                    <a:lumMod val="75000"/>
                  </a:schemeClr>
                </a:solidFill>
                <a:latin typeface="Times New Roman" panose="02020603050405020304" pitchFamily="18" charset="0"/>
                <a:cs typeface="Times New Roman" panose="02020603050405020304" pitchFamily="18" charset="0"/>
              </a:rPr>
              <a:t>3.It proves that the use of water can be diminished</a:t>
            </a:r>
            <a:endParaRPr lang="en-US" sz="200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000">
                <a:solidFill>
                  <a:schemeClr val="accent5">
                    <a:lumMod val="75000"/>
                  </a:schemeClr>
                </a:solidFill>
                <a:latin typeface="Times New Roman" panose="02020603050405020304" pitchFamily="18" charset="0"/>
                <a:cs typeface="Times New Roman" panose="02020603050405020304" pitchFamily="18" charset="0"/>
              </a:rPr>
              <a:t>4.The use of solar power in this system is significantly important for organic crops</a:t>
            </a:r>
            <a:endParaRPr lang="en-US" sz="200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686175" y="2367915"/>
            <a:ext cx="6545580" cy="1322070"/>
          </a:xfrm>
          <a:prstGeom prst="rect">
            <a:avLst/>
          </a:prstGeom>
          <a:noFill/>
        </p:spPr>
        <p:txBody>
          <a:bodyPr wrap="square" rtlCol="0">
            <a:spAutoFit/>
          </a:bodyPr>
          <a:p>
            <a:pPr marL="0" indent="0" algn="l">
              <a:buNone/>
            </a:pPr>
            <a:r>
              <a:rPr lang="en-US" sz="8000">
                <a:solidFill>
                  <a:srgbClr val="FF0000"/>
                </a:solidFill>
                <a:latin typeface="Times New Roman" panose="02020603050405020304" pitchFamily="18" charset="0"/>
                <a:cs typeface="Times New Roman" panose="02020603050405020304" pitchFamily="18" charset="0"/>
                <a:sym typeface="+mn-ea"/>
              </a:rPr>
              <a:t>THANK YOU</a:t>
            </a:r>
            <a:endParaRPr lang="en-US" sz="800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7905" y="2363470"/>
            <a:ext cx="7628890" cy="2776220"/>
          </a:xfrm>
        </p:spPr>
        <p:txBody>
          <a:bodyPr/>
          <a:p>
            <a:r>
              <a:rPr lang="en-US" i="1">
                <a:solidFill>
                  <a:srgbClr val="FF0000"/>
                </a:solidFill>
                <a:latin typeface="Times New Roman" panose="02020603050405020304" pitchFamily="18" charset="0"/>
                <a:cs typeface="Times New Roman" panose="02020603050405020304" pitchFamily="18" charset="0"/>
                <a:sym typeface="+mn-ea"/>
              </a:rPr>
              <a:t>WIRELESS SENSOR NETWORK BASED SMART IRRIGATION SYSTEM:</a:t>
            </a:r>
            <a:br>
              <a:rPr lang="en-US" i="1">
                <a:solidFill>
                  <a:srgbClr val="FF0000"/>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6351270" y="4280535"/>
            <a:ext cx="5578475" cy="1739265"/>
          </a:xfrm>
        </p:spPr>
        <p:txBody>
          <a:bodyPr>
            <a:normAutofit/>
          </a:bodyPr>
          <a:p>
            <a:pPr marL="0" indent="0">
              <a:buNone/>
            </a:pPr>
            <a:r>
              <a:rPr lang="en-US" u="sng">
                <a:latin typeface="Times New Roman" panose="02020603050405020304" pitchFamily="18" charset="0"/>
                <a:cs typeface="Times New Roman" panose="02020603050405020304" pitchFamily="18" charset="0"/>
                <a:sym typeface="+mn-ea"/>
              </a:rPr>
              <a:t>PREPARED BY:</a:t>
            </a:r>
            <a:endParaRPr lang="en-US"/>
          </a:p>
          <a:p>
            <a:pPr marL="0" indent="0">
              <a:buNone/>
            </a:pPr>
            <a:r>
              <a:rPr lang="en-US">
                <a:sym typeface="+mn-ea"/>
              </a:rPr>
              <a:t> </a:t>
            </a:r>
            <a:r>
              <a:rPr lang="en-US">
                <a:latin typeface="Times New Roman" panose="02020603050405020304" pitchFamily="18" charset="0"/>
                <a:cs typeface="Times New Roman" panose="02020603050405020304" pitchFamily="18" charset="0"/>
                <a:sym typeface="+mn-ea"/>
              </a:rPr>
              <a:t> J.V.V.DURGA PRASAD             (177Y1A05D0)</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T.ANVITHA                                 (187Y1A0468)</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K.SWAPNA                                   (187Y1A04B4)</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atin typeface="Times New Roman" panose="02020603050405020304" pitchFamily="18" charset="0"/>
                <a:cs typeface="Times New Roman" panose="02020603050405020304" pitchFamily="18" charset="0"/>
              </a:rPr>
              <a:t>       </a:t>
            </a:r>
            <a:r>
              <a:rPr lang="en-US" u="sng">
                <a:latin typeface="Times New Roman" panose="02020603050405020304" pitchFamily="18" charset="0"/>
                <a:cs typeface="Times New Roman" panose="02020603050405020304" pitchFamily="18" charset="0"/>
              </a:rPr>
              <a:t>ABSTRACT:</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5065" y="2603500"/>
            <a:ext cx="9898380" cy="3416300"/>
          </a:xfrm>
        </p:spPr>
        <p:txBody>
          <a:bodyPr>
            <a:noAutofit/>
          </a:bodyPr>
          <a:p>
            <a:pPr marL="0" indent="0">
              <a:buNone/>
            </a:pPr>
            <a:r>
              <a:rPr lang="en-US" sz="1700">
                <a:latin typeface="Times New Roman" panose="02020603050405020304" pitchFamily="18" charset="0"/>
                <a:cs typeface="Times New Roman" panose="02020603050405020304" pitchFamily="18" charset="0"/>
              </a:rPr>
              <a:t> This paper on "Smart Irrigation System" is develop to create an automated irrigation mechanism which turns the pumping motor ON and OFF on detecting the moisture content of the earth using the soil moisture sensor without the intervention of human. The benefit of employing these techniques is to decrease human interference and it is quite feasible and affordable. This Smart irrigation system project is using a node mcu micro-controller, that is programmed to collect the input signal according to moisture content of the soil and its output is given to the  that will operate the pump.</a:t>
            </a:r>
            <a:endParaRPr lang="en-US" sz="1700">
              <a:latin typeface="Times New Roman" panose="02020603050405020304" pitchFamily="18" charset="0"/>
              <a:cs typeface="Times New Roman" panose="02020603050405020304" pitchFamily="18" charset="0"/>
            </a:endParaRPr>
          </a:p>
          <a:p>
            <a:pPr marL="0" indent="0">
              <a:buNone/>
            </a:pPr>
            <a:r>
              <a:rPr lang="en-US" sz="1700">
                <a:latin typeface="Times New Roman" panose="02020603050405020304" pitchFamily="18" charset="0"/>
                <a:cs typeface="Times New Roman" panose="02020603050405020304" pitchFamily="18" charset="0"/>
              </a:rPr>
              <a:t> The key objective of the paper is to monitor the soil’s moisture content during its dry and wet conditions with the aid of a moisture sensor circuit, an automatic water inlet setup which can also monitor and record temperature, humidity and sunlight, which is constantly modified and can be controlled in future to optimize these resources so that the plant growth and yield is maximized.</a:t>
            </a:r>
            <a:endParaRPr 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                        </a:t>
            </a:r>
            <a:r>
              <a:rPr lang="en-US" u="sng">
                <a:latin typeface="Times New Roman" panose="02020603050405020304" pitchFamily="18" charset="0"/>
                <a:cs typeface="Times New Roman" panose="02020603050405020304" pitchFamily="18" charset="0"/>
              </a:rPr>
              <a:t>INTRODUCTION:</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5065" y="2603500"/>
            <a:ext cx="10697845" cy="3416300"/>
          </a:xfrm>
        </p:spPr>
        <p:txBody>
          <a:bodyPr>
            <a:normAutofit/>
          </a:bodyPr>
          <a:p>
            <a:pPr marL="0" indent="0">
              <a:buNone/>
            </a:pPr>
            <a:r>
              <a:rPr lang="en-IN" dirty="0">
                <a:solidFill>
                  <a:schemeClr val="tx2">
                    <a:lumMod val="60000"/>
                    <a:lumOff val="40000"/>
                  </a:schemeClr>
                </a:solidFill>
                <a:latin typeface="Times New Roman" panose="02020603050405020304" pitchFamily="18" charset="0"/>
                <a:cs typeface="Times New Roman" panose="02020603050405020304" pitchFamily="18" charset="0"/>
                <a:sym typeface="+mn-ea"/>
              </a:rPr>
              <a:t>In India, agriculture is the need of most of the Indians livelihood and it is one of the main sources of livelihood. Agriculture also has a major impact on economy of the country. The consumption of water increases day by day that may leads to the problem of water scarcity</a:t>
            </a:r>
            <a:r>
              <a:rPr lang="en-US" altLang="en-IN" dirty="0">
                <a:solidFill>
                  <a:schemeClr val="tx2">
                    <a:lumMod val="60000"/>
                    <a:lumOff val="40000"/>
                  </a:schemeClr>
                </a:solidFill>
                <a:latin typeface="Times New Roman" panose="02020603050405020304" pitchFamily="18" charset="0"/>
                <a:cs typeface="Times New Roman" panose="02020603050405020304" pitchFamily="18" charset="0"/>
                <a:sym typeface="+mn-ea"/>
              </a:rPr>
              <a:t>. To overcome this problem, we have implemented a new technique by using node mcu micro controller. In this project we are using soil moisture sensor which is used to sensing moisture level whether the soil is dry or wet. The moisture sensor is interface with node  mcu  micro controller that will work by the process of simulating on ARDUINO IDE software and based on that it activate the DC motor through op-amp which compare the level of moisture content of the soil with the reference value that will operate the pump through relay.. Water is a very precious resource and must be properly utilized. Agriculture is one of those areas which consume a lot of water.Agriculture is one of those areas which consume a lot of water. Irrigation is a time consuming process and must be done on a timely basis.The aim of the article is to develop an smart irrigation system </a:t>
            </a:r>
            <a:endParaRPr lang="en-US" altLang="en-IN" cap="none" dirty="0">
              <a:solidFill>
                <a:schemeClr val="bg1">
                  <a:lumMod val="85000"/>
                </a:schemeClr>
              </a:solidFill>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BLOCK DIAGRAM:</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050" y="2216785"/>
            <a:ext cx="11136630" cy="4366260"/>
          </a:xfrm>
        </p:spPr>
        <p:txBody>
          <a:bodyPr/>
          <a:p>
            <a:pPr marL="0" indent="0">
              <a:buNone/>
            </a:pPr>
            <a:endParaRPr lang="en-US"/>
          </a:p>
        </p:txBody>
      </p:sp>
      <p:sp>
        <p:nvSpPr>
          <p:cNvPr id="4" name="Rectangle 3"/>
          <p:cNvSpPr/>
          <p:nvPr/>
        </p:nvSpPr>
        <p:spPr>
          <a:xfrm>
            <a:off x="815975" y="2563495"/>
            <a:ext cx="2326005" cy="126936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solidFill>
                  <a:schemeClr val="tx2">
                    <a:lumMod val="40000"/>
                    <a:lumOff val="60000"/>
                  </a:schemeClr>
                </a:solidFill>
                <a:latin typeface="Times New Roman" panose="02020603050405020304" pitchFamily="18" charset="0"/>
                <a:cs typeface="Times New Roman" panose="02020603050405020304" pitchFamily="18" charset="0"/>
              </a:rPr>
              <a:t>SOIL MOISTURE</a:t>
            </a:r>
            <a:endParaRPr lang="en-US" sz="2400">
              <a:solidFill>
                <a:schemeClr val="tx2">
                  <a:lumMod val="40000"/>
                  <a:lumOff val="6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845820" y="5342255"/>
            <a:ext cx="2296160" cy="11188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solidFill>
                  <a:schemeClr val="accent5">
                    <a:lumMod val="75000"/>
                  </a:schemeClr>
                </a:solidFill>
                <a:latin typeface="Times New Roman" panose="02020603050405020304" pitchFamily="18" charset="0"/>
                <a:cs typeface="Times New Roman" panose="02020603050405020304" pitchFamily="18" charset="0"/>
              </a:rPr>
              <a:t>DC MOTOR</a:t>
            </a:r>
            <a:endParaRPr lang="en-US" sz="240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486275" y="2383155"/>
            <a:ext cx="3187700" cy="419989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a:solidFill>
                  <a:srgbClr val="FFFF00"/>
                </a:solidFill>
                <a:latin typeface="Times New Roman" panose="02020603050405020304" pitchFamily="18" charset="0"/>
                <a:cs typeface="Times New Roman" panose="02020603050405020304" pitchFamily="18" charset="0"/>
              </a:rPr>
              <a:t>NODE MCU</a:t>
            </a:r>
            <a:endParaRPr lang="en-US" sz="360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9245600" y="2383155"/>
            <a:ext cx="2402205" cy="16313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a:solidFill>
                  <a:schemeClr val="accent3">
                    <a:lumMod val="40000"/>
                    <a:lumOff val="60000"/>
                  </a:schemeClr>
                </a:solidFill>
                <a:latin typeface="Times New Roman" panose="02020603050405020304" pitchFamily="18" charset="0"/>
                <a:cs typeface="Times New Roman" panose="02020603050405020304" pitchFamily="18" charset="0"/>
              </a:rPr>
              <a:t>IBM CLOUD</a:t>
            </a:r>
            <a:endParaRPr lang="en-US" sz="280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9185275" y="5116830"/>
            <a:ext cx="2462530" cy="13449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latin typeface="Times New Roman" panose="02020603050405020304" pitchFamily="18" charset="0"/>
                <a:cs typeface="Times New Roman" panose="02020603050405020304" pitchFamily="18" charset="0"/>
              </a:rPr>
              <a:t>MOBILE APP</a:t>
            </a:r>
            <a:endParaRPr lang="en-US" sz="2400">
              <a:latin typeface="Times New Roman" panose="02020603050405020304" pitchFamily="18" charset="0"/>
              <a:cs typeface="Times New Roman" panose="02020603050405020304" pitchFamily="18" charset="0"/>
            </a:endParaRPr>
          </a:p>
        </p:txBody>
      </p:sp>
      <p:sp>
        <p:nvSpPr>
          <p:cNvPr id="9" name="Notched Right Arrow 8"/>
          <p:cNvSpPr/>
          <p:nvPr/>
        </p:nvSpPr>
        <p:spPr>
          <a:xfrm>
            <a:off x="3202305" y="3077210"/>
            <a:ext cx="1283970" cy="513715"/>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Notched Right Arrow 9"/>
          <p:cNvSpPr/>
          <p:nvPr/>
        </p:nvSpPr>
        <p:spPr>
          <a:xfrm>
            <a:off x="7704455" y="3198495"/>
            <a:ext cx="1510665" cy="422910"/>
          </a:xfrm>
          <a:prstGeom prst="notch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Down Arrow Callout 11"/>
          <p:cNvSpPr/>
          <p:nvPr/>
        </p:nvSpPr>
        <p:spPr>
          <a:xfrm>
            <a:off x="9917430" y="4044315"/>
            <a:ext cx="1156335" cy="1087755"/>
          </a:xfrm>
          <a:prstGeom prst="down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Left Arrow Callout 12"/>
          <p:cNvSpPr/>
          <p:nvPr/>
        </p:nvSpPr>
        <p:spPr>
          <a:xfrm>
            <a:off x="3141980" y="5735320"/>
            <a:ext cx="1359535" cy="499110"/>
          </a:xfrm>
          <a:prstGeom prst="leftArrow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ectangle 13"/>
          <p:cNvSpPr/>
          <p:nvPr/>
        </p:nvSpPr>
        <p:spPr>
          <a:xfrm>
            <a:off x="845820" y="4135120"/>
            <a:ext cx="2296160" cy="101219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a:latin typeface="Times New Roman" panose="02020603050405020304" pitchFamily="18" charset="0"/>
                <a:cs typeface="Times New Roman" panose="02020603050405020304" pitchFamily="18" charset="0"/>
              </a:rPr>
              <a:t>DHT SENSOR</a:t>
            </a:r>
            <a:endParaRPr lang="en-US" sz="2800">
              <a:latin typeface="Times New Roman" panose="02020603050405020304" pitchFamily="18" charset="0"/>
              <a:cs typeface="Times New Roman" panose="02020603050405020304" pitchFamily="18" charset="0"/>
            </a:endParaRPr>
          </a:p>
        </p:txBody>
      </p:sp>
      <p:sp>
        <p:nvSpPr>
          <p:cNvPr id="15" name="Notched Right Arrow 14"/>
          <p:cNvSpPr/>
          <p:nvPr/>
        </p:nvSpPr>
        <p:spPr>
          <a:xfrm>
            <a:off x="3171825" y="4422140"/>
            <a:ext cx="1284605" cy="3778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5065" y="278765"/>
            <a:ext cx="8761730" cy="2715895"/>
          </a:xfrm>
        </p:spPr>
        <p:txBody>
          <a:bodyPr/>
          <a:p>
            <a:r>
              <a:rPr lang="en-US" u="sng" dirty="0" smtClean="0">
                <a:solidFill>
                  <a:schemeClr val="accent5">
                    <a:lumMod val="75000"/>
                  </a:schemeClr>
                </a:solidFill>
                <a:latin typeface="Times New Roman" panose="02020603050405020304" pitchFamily="18" charset="0"/>
                <a:cs typeface="Times New Roman" panose="02020603050405020304" pitchFamily="18" charset="0"/>
                <a:sym typeface="+mn-ea"/>
              </a:rPr>
              <a:t>HARDWARE AND SOFTWARE COMPONENTS</a:t>
            </a:r>
            <a:r>
              <a:rPr lang="en-US" dirty="0" smtClean="0">
                <a:solidFill>
                  <a:schemeClr val="accent5">
                    <a:lumMod val="75000"/>
                  </a:schemeClr>
                </a:solidFill>
                <a:latin typeface="Times New Roman" panose="02020603050405020304" pitchFamily="18" charset="0"/>
                <a:cs typeface="Times New Roman" panose="02020603050405020304" pitchFamily="18" charset="0"/>
                <a:sym typeface="+mn-ea"/>
              </a:rPr>
              <a:t>:</a:t>
            </a:r>
            <a:br>
              <a:rPr lang="en-US" dirty="0" smtClean="0">
                <a:solidFill>
                  <a:schemeClr val="accent5">
                    <a:lumMod val="75000"/>
                  </a:schemeClr>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155065" y="2346325"/>
            <a:ext cx="8825865" cy="3673475"/>
          </a:xfrm>
        </p:spPr>
        <p:txBody>
          <a:bodyPr/>
          <a:p>
            <a:pPr marL="0" indent="0">
              <a:buNone/>
            </a:pPr>
            <a:r>
              <a:rPr lang="en-US" sz="2400" u="sng" dirty="0" smtClean="0">
                <a:solidFill>
                  <a:srgbClr val="FF0000"/>
                </a:solidFill>
                <a:latin typeface="Times New Roman" panose="02020603050405020304" pitchFamily="18" charset="0"/>
                <a:cs typeface="Times New Roman" panose="02020603050405020304" pitchFamily="18" charset="0"/>
                <a:sym typeface="+mn-ea"/>
              </a:rPr>
              <a:t>HARDWARE COMPONENTS:</a:t>
            </a:r>
            <a:endParaRPr lang="en-US" sz="2400"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sym typeface="+mn-ea"/>
              </a:rPr>
              <a:t>1.NODE MCU</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sym typeface="+mn-ea"/>
              </a:rPr>
              <a:t>2.SOIL MOISTURE</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sym typeface="+mn-ea"/>
              </a:rPr>
              <a:t>3.DHT SENSOR</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sym typeface="+mn-ea"/>
              </a:rPr>
              <a:t>4.DC MOTOR</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sym typeface="+mn-ea"/>
              </a:rPr>
              <a:t>5.L293D MOTOR DRIVER</a:t>
            </a:r>
            <a:endParaRPr lang="en-US" sz="2400" dirty="0" smtClean="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5065" y="973455"/>
            <a:ext cx="8761730" cy="1115060"/>
          </a:xfrm>
        </p:spPr>
        <p:txBody>
          <a:bodyPr/>
          <a:p>
            <a:r>
              <a:rPr lang="en-US" u="sng" dirty="0" smtClean="0">
                <a:solidFill>
                  <a:schemeClr val="accent5">
                    <a:lumMod val="75000"/>
                  </a:schemeClr>
                </a:solidFill>
                <a:latin typeface="Times New Roman" panose="02020603050405020304" pitchFamily="18" charset="0"/>
                <a:cs typeface="Times New Roman" panose="02020603050405020304" pitchFamily="18" charset="0"/>
                <a:sym typeface="+mn-ea"/>
              </a:rPr>
              <a:t>SOFTWARE COMPONENTS:</a:t>
            </a:r>
            <a:br>
              <a:rPr lang="en-US" u="sng" dirty="0" smtClean="0">
                <a:solidFill>
                  <a:schemeClr val="accent5">
                    <a:lumMod val="75000"/>
                  </a:schemeClr>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155065" y="2346325"/>
            <a:ext cx="8825865" cy="3673475"/>
          </a:xfrm>
        </p:spPr>
        <p:txBody>
          <a:bodyPr/>
          <a:p>
            <a:pPr marL="0" indent="0">
              <a:buNone/>
            </a:pPr>
            <a:r>
              <a:rPr lang="en-US" altLang="en-IN" dirty="0">
                <a:solidFill>
                  <a:schemeClr val="accent2">
                    <a:lumMod val="75000"/>
                  </a:schemeClr>
                </a:solidFill>
                <a:latin typeface="Times New Roman" panose="02020603050405020304" pitchFamily="18" charset="0"/>
                <a:cs typeface="Times New Roman" panose="02020603050405020304" pitchFamily="18" charset="0"/>
                <a:sym typeface="+mn-ea"/>
              </a:rPr>
              <a:t> </a:t>
            </a:r>
            <a:r>
              <a:rPr lang="en-US" altLang="en-IN" sz="2400" dirty="0">
                <a:solidFill>
                  <a:schemeClr val="accent2">
                    <a:lumMod val="75000"/>
                  </a:schemeClr>
                </a:solidFill>
                <a:latin typeface="Times New Roman" panose="02020603050405020304" pitchFamily="18" charset="0"/>
                <a:cs typeface="Times New Roman" panose="02020603050405020304" pitchFamily="18" charset="0"/>
                <a:sym typeface="+mn-ea"/>
              </a:rPr>
              <a:t>           ARDUINO IDE</a:t>
            </a:r>
            <a:endParaRPr lang="en-US" altLang="en-IN" sz="2400"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altLang="en-IN" sz="2400" dirty="0">
                <a:solidFill>
                  <a:schemeClr val="accent2">
                    <a:lumMod val="75000"/>
                  </a:schemeClr>
                </a:solidFill>
                <a:latin typeface="Times New Roman" panose="02020603050405020304" pitchFamily="18" charset="0"/>
                <a:cs typeface="Times New Roman" panose="02020603050405020304" pitchFamily="18" charset="0"/>
                <a:sym typeface="+mn-ea"/>
              </a:rPr>
              <a:t>            IBM CLOUD</a:t>
            </a:r>
            <a:endParaRPr lang="en-US" altLang="en-IN" sz="2400"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altLang="en-IN" sz="2400" dirty="0">
                <a:solidFill>
                  <a:schemeClr val="accent2">
                    <a:lumMod val="75000"/>
                  </a:schemeClr>
                </a:solidFill>
                <a:latin typeface="Times New Roman" panose="02020603050405020304" pitchFamily="18" charset="0"/>
                <a:cs typeface="Times New Roman" panose="02020603050405020304" pitchFamily="18" charset="0"/>
                <a:sym typeface="+mn-ea"/>
              </a:rPr>
              <a:t>				IOT PLATFORM</a:t>
            </a:r>
            <a:endParaRPr lang="en-US" altLang="en-IN" sz="2400"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altLang="en-IN" sz="2400" dirty="0">
                <a:solidFill>
                  <a:schemeClr val="accent2">
                    <a:lumMod val="75000"/>
                  </a:schemeClr>
                </a:solidFill>
                <a:latin typeface="Times New Roman" panose="02020603050405020304" pitchFamily="18" charset="0"/>
                <a:cs typeface="Times New Roman" panose="02020603050405020304" pitchFamily="18" charset="0"/>
                <a:sym typeface="+mn-ea"/>
              </a:rPr>
              <a:t>				NODE RED</a:t>
            </a:r>
            <a:endParaRPr lang="en-US" alt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a:p>
        </p:txBody>
      </p:sp>
      <p:sp>
        <p:nvSpPr>
          <p:cNvPr id="4" name="Notched Right Arrow 3"/>
          <p:cNvSpPr/>
          <p:nvPr/>
        </p:nvSpPr>
        <p:spPr>
          <a:xfrm>
            <a:off x="1253490" y="2427605"/>
            <a:ext cx="815975" cy="181610"/>
          </a:xfrm>
          <a:prstGeom prst="notched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Notched Right Arrow 4"/>
          <p:cNvSpPr/>
          <p:nvPr/>
        </p:nvSpPr>
        <p:spPr>
          <a:xfrm>
            <a:off x="1298575" y="3047365"/>
            <a:ext cx="755650" cy="18097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Chevron 5"/>
          <p:cNvSpPr/>
          <p:nvPr/>
        </p:nvSpPr>
        <p:spPr>
          <a:xfrm>
            <a:off x="2386330" y="3515360"/>
            <a:ext cx="589280" cy="196850"/>
          </a:xfrm>
          <a:prstGeom prst="chevr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Striped Right Arrow 6"/>
          <p:cNvSpPr/>
          <p:nvPr/>
        </p:nvSpPr>
        <p:spPr>
          <a:xfrm>
            <a:off x="2461895" y="3954145"/>
            <a:ext cx="513715" cy="211455"/>
          </a:xfrm>
          <a:prstGeom prst="strip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1.NODE MCU:</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271395"/>
            <a:ext cx="7711440" cy="4322445"/>
          </a:xfrm>
        </p:spPr>
        <p:txBody>
          <a:bodyPr>
            <a:noAutofit/>
          </a:bodyPr>
          <a:p>
            <a:pPr marL="0" indent="0">
              <a:buNone/>
            </a:pPr>
            <a:r>
              <a:rPr lang="en-US" sz="2000">
                <a:solidFill>
                  <a:schemeClr val="tx2">
                    <a:lumMod val="60000"/>
                    <a:lumOff val="40000"/>
                  </a:schemeClr>
                </a:solidFill>
                <a:latin typeface="Times New Roman" panose="02020603050405020304" pitchFamily="18" charset="0"/>
                <a:cs typeface="Times New Roman" panose="02020603050405020304" pitchFamily="18" charset="0"/>
                <a:sym typeface="+mn-ea"/>
              </a:rPr>
              <a:t>NodeMCU is an open source IoT platform. It includes firmware which runs on the ESP8266 Wi-Fi SoC from Espressif Systems, and hardware which is based on the ESP-12 module. The term "NodeMCU" by default refers to the firmware rather than the development kits. The firmware uses the Lua scripting language. It is based on the eLua project, and built on the Espressif Non-OS SDK for ESP8266. It uses many open source projects, such as lua-cjson and SPIFFS.The ESP8266 WiFi Module is a self contained SOC with integrated TCP/IP protocol stack that can give any microcontroller access to your WiFi network. The ESP8266 is capable of either hosting an application or offloading all Wi-Fi networking functions from another application processor. The NodeMCU (Node MicroController Unit) is an open source software and hardware development environment that is built around a very inexpensive System-on-a-Chip (SoC) called the ESP8266.</a:t>
            </a:r>
            <a:endParaRPr lang="en-US" sz="2000">
              <a:solidFill>
                <a:schemeClr val="tx2">
                  <a:lumMod val="60000"/>
                  <a:lumOff val="40000"/>
                </a:schemeClr>
              </a:solidFill>
              <a:latin typeface="Times New Roman" panose="02020603050405020304" pitchFamily="18" charset="0"/>
              <a:cs typeface="Times New Roman" panose="02020603050405020304" pitchFamily="18" charset="0"/>
              <a:sym typeface="+mn-ea"/>
            </a:endParaRPr>
          </a:p>
        </p:txBody>
      </p:sp>
      <p:pic>
        <p:nvPicPr>
          <p:cNvPr id="4" name="Content Placeholder 3"/>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8740775" y="2738120"/>
            <a:ext cx="3004185" cy="1454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2.SOIL MOISTURE:</a:t>
            </a:r>
            <a:endParaRPr lang="en-US"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5065" y="2603500"/>
            <a:ext cx="7074535" cy="4081145"/>
          </a:xfrm>
        </p:spPr>
        <p:txBody>
          <a:bodyPr>
            <a:normAutofit lnSpcReduction="10000"/>
          </a:bodyPr>
          <a:p>
            <a:pPr marL="0" indent="0">
              <a:buNone/>
            </a:pPr>
            <a:r>
              <a:rPr lang="en-US">
                <a:solidFill>
                  <a:schemeClr val="accent1">
                    <a:lumMod val="60000"/>
                    <a:lumOff val="40000"/>
                  </a:schemeClr>
                </a:solidFill>
                <a:latin typeface="Times New Roman" panose="02020603050405020304" pitchFamily="18" charset="0"/>
                <a:cs typeface="Times New Roman" panose="02020603050405020304" pitchFamily="18" charset="0"/>
              </a:rPr>
              <a:t>Soil moisture is basically the content of water present in soil. This can be measured using a soil moisture sensor which consists of two conducting probes that act as a probe. It can measure the moisture content in the soil based on the change in resistance between the two conducting plates.</a:t>
            </a:r>
            <a:endParaRPr lang="en-US">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a:solidFill>
                  <a:schemeClr val="accent1">
                    <a:lumMod val="60000"/>
                    <a:lumOff val="40000"/>
                  </a:schemeClr>
                </a:solidFill>
                <a:latin typeface="Times New Roman" panose="02020603050405020304" pitchFamily="18" charset="0"/>
                <a:cs typeface="Times New Roman" panose="02020603050405020304" pitchFamily="18" charset="0"/>
              </a:rPr>
              <a:t> The resistance between the two conducting plates varies in an inverse manner with the  amount of moisture present in the soil</a:t>
            </a:r>
            <a:r>
              <a:rPr lang="en-US">
                <a:solidFill>
                  <a:schemeClr val="accent1">
                    <a:lumMod val="60000"/>
                    <a:lumOff val="40000"/>
                  </a:schemeClr>
                </a:solidFill>
              </a:rPr>
              <a:t>.</a:t>
            </a: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sym typeface="+mn-ea"/>
              </a:rPr>
              <a:t>sensor</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sym typeface="+mn-ea"/>
              </a:rPr>
              <a:t>measures</a:t>
            </a: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 the dielectric constant of the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soil</a:t>
            </a: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 in order to find its volumetric water content (</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sym typeface="+mn-ea"/>
              </a:rPr>
              <a:t>VWC5</a:t>
            </a: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sym typeface="+mn-ea"/>
              </a:rPr>
              <a:t>urchase</a:t>
            </a: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 a basic soil moisture probe. Go to your local hardware store and look for a soil moisture probe or a soil moisture meter.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Push the probe into the soil and read the results.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Identify dry soil by a number lower than 5.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rPr>
              <a:t>Spot moist soil by a number higher than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sym typeface="+mn-ea"/>
            </a:endParaRPr>
          </a:p>
        </p:txBody>
      </p:sp>
      <p:pic>
        <p:nvPicPr>
          <p:cNvPr id="5" name="Content Placeholder 4" descr="IMG_256"/>
          <p:cNvPicPr>
            <a:picLocks noChangeAspect="1"/>
          </p:cNvPicPr>
          <p:nvPr>
            <p:ph sz="half" idx="2"/>
          </p:nvPr>
        </p:nvPicPr>
        <p:blipFill>
          <a:blip r:embed="rId1"/>
          <a:stretch>
            <a:fillRect/>
          </a:stretch>
        </p:blipFill>
        <p:spPr>
          <a:xfrm>
            <a:off x="7932420" y="2603500"/>
            <a:ext cx="2977515" cy="198183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8561</Words>
  <Application>WPS Presentation</Application>
  <PresentationFormat>Widescreen</PresentationFormat>
  <Paragraphs>108</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 3</vt:lpstr>
      <vt:lpstr>Arial</vt:lpstr>
      <vt:lpstr>Times New Roman</vt:lpstr>
      <vt:lpstr>Century Gothic</vt:lpstr>
      <vt:lpstr>Liberation Mono</vt:lpstr>
      <vt:lpstr>Microsoft YaHei</vt:lpstr>
      <vt:lpstr>Arial Unicode MS</vt:lpstr>
      <vt:lpstr>Symbol</vt:lpstr>
      <vt:lpstr>Calibri</vt:lpstr>
      <vt:lpstr>PMingLiU-ExtB</vt:lpstr>
      <vt:lpstr>Ion Boardroom</vt:lpstr>
      <vt:lpstr>WIRELESS SENSOR NETWORK BASED SMART IRRIGATION SYSTEM:</vt:lpstr>
      <vt:lpstr>PowerPoint 演示文稿</vt:lpstr>
      <vt:lpstr>               ABSTRACT:</vt:lpstr>
      <vt:lpstr>                        INTRODUCTION:</vt:lpstr>
      <vt:lpstr>PowerPoint 演示文稿</vt:lpstr>
      <vt:lpstr>HARDWARE AND SOFTWARE COMPONENTS: </vt:lpstr>
      <vt:lpstr>SOFTWARE COMPONENTS: </vt:lpstr>
      <vt:lpstr>1.NODE MCU:</vt:lpstr>
      <vt:lpstr>2.SOIL MOISTURE:</vt:lpstr>
      <vt:lpstr>3.DHT SENSOR:</vt:lpstr>
      <vt:lpstr>4.DC MOTOR:</vt:lpstr>
      <vt:lpstr>5.L293D MOTOR DRIVER:</vt:lpstr>
      <vt:lpstr>ARDUINO IDE:</vt:lpstr>
      <vt:lpstr>IBM CLOUD:</vt:lpstr>
      <vt:lpstr>BLOCK DIAGRAM:</vt:lpstr>
      <vt:lpstr>BASIC ADVANTAGES: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 BASED SMART IRRIGATION SYSTEM</dc:title>
  <dc:creator>mlritm</dc:creator>
  <cp:lastModifiedBy>vasu</cp:lastModifiedBy>
  <cp:revision>27</cp:revision>
  <dcterms:created xsi:type="dcterms:W3CDTF">2019-06-21T06:14:00Z</dcterms:created>
  <dcterms:modified xsi:type="dcterms:W3CDTF">2019-06-23T06:04:31Z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