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8" r:id="rId3"/>
    <p:sldId id="260" r:id="rId4"/>
    <p:sldId id="263" r:id="rId5"/>
    <p:sldId id="264" r:id="rId6"/>
    <p:sldId id="265" r:id="rId7"/>
    <p:sldId id="259"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C05658-5A5E-48CA-941A-AD6ADFEBCA15}">
          <p14:sldIdLst>
            <p14:sldId id="266"/>
            <p14:sldId id="258"/>
            <p14:sldId id="260"/>
          </p14:sldIdLst>
        </p14:section>
        <p14:section name="Untitled Section" id="{48D4C4B3-204A-4CBF-A763-48C3710AB023}">
          <p14:sldIdLst>
            <p14:sldId id="263"/>
            <p14:sldId id="264"/>
            <p14:sldId id="265"/>
            <p14:sldId id="259"/>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407963"/>
            <a:ext cx="10363200" cy="1754326"/>
          </a:xfrm>
          <a:prstGeom prst="rect">
            <a:avLst/>
          </a:prstGeom>
          <a:noFill/>
        </p:spPr>
        <p:txBody>
          <a:bodyPr wrap="square" rtlCol="0">
            <a:spAutoFit/>
          </a:bodyPr>
          <a:lstStyle/>
          <a:p>
            <a:r>
              <a:rPr lang="en-US" sz="5400" b="1" dirty="0" smtClean="0"/>
              <a:t>SMART STREET LIGHTING USING IBM WATSON</a:t>
            </a:r>
            <a:endParaRPr lang="en-IN" sz="5400" b="1" dirty="0"/>
          </a:p>
        </p:txBody>
      </p:sp>
      <p:sp>
        <p:nvSpPr>
          <p:cNvPr id="3" name="TextBox 2"/>
          <p:cNvSpPr txBox="1"/>
          <p:nvPr/>
        </p:nvSpPr>
        <p:spPr>
          <a:xfrm>
            <a:off x="1828800" y="2546252"/>
            <a:ext cx="10363200" cy="1200329"/>
          </a:xfrm>
          <a:prstGeom prst="rect">
            <a:avLst/>
          </a:prstGeom>
          <a:noFill/>
        </p:spPr>
        <p:txBody>
          <a:bodyPr wrap="square" rtlCol="0">
            <a:spAutoFit/>
          </a:bodyPr>
          <a:lstStyle/>
          <a:p>
            <a:r>
              <a:rPr lang="en-US" b="1" dirty="0" smtClean="0"/>
              <a:t>TEAMATES:-</a:t>
            </a:r>
          </a:p>
          <a:p>
            <a:pPr marL="285750" indent="-285750">
              <a:buFont typeface="Arial" panose="020B0604020202020204" pitchFamily="34" charset="0"/>
              <a:buChar char="•"/>
            </a:pPr>
            <a:r>
              <a:rPr lang="en-US" b="1" dirty="0" smtClean="0"/>
              <a:t>SANDEEP REDDY</a:t>
            </a:r>
          </a:p>
          <a:p>
            <a:pPr marL="285750" indent="-285750">
              <a:buFont typeface="Arial" panose="020B0604020202020204" pitchFamily="34" charset="0"/>
              <a:buChar char="•"/>
            </a:pPr>
            <a:r>
              <a:rPr lang="en-US" b="1" dirty="0" smtClean="0"/>
              <a:t>SAI KRISHNA</a:t>
            </a:r>
          </a:p>
          <a:p>
            <a:pPr marL="285750" indent="-285750">
              <a:buFont typeface="Arial" panose="020B0604020202020204" pitchFamily="34" charset="0"/>
              <a:buChar char="•"/>
            </a:pPr>
            <a:r>
              <a:rPr lang="en-US" b="1" dirty="0" smtClean="0"/>
              <a:t>KUSHAL</a:t>
            </a:r>
            <a:endParaRPr lang="en-IN" b="1" dirty="0"/>
          </a:p>
        </p:txBody>
      </p:sp>
    </p:spTree>
    <p:extLst>
      <p:ext uri="{BB962C8B-B14F-4D97-AF65-F5344CB8AC3E}">
        <p14:creationId xmlns:p14="http://schemas.microsoft.com/office/powerpoint/2010/main" val="22994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23" y="590843"/>
            <a:ext cx="4487594" cy="707886"/>
          </a:xfrm>
          <a:prstGeom prst="rect">
            <a:avLst/>
          </a:prstGeom>
          <a:noFill/>
        </p:spPr>
        <p:txBody>
          <a:bodyPr wrap="square" rtlCol="0">
            <a:spAutoFit/>
          </a:bodyPr>
          <a:lstStyle/>
          <a:p>
            <a:r>
              <a:rPr lang="en-US" sz="4000" b="1" dirty="0" smtClean="0"/>
              <a:t>Abstract:</a:t>
            </a:r>
            <a:endParaRPr lang="en-IN" sz="4000" b="1" dirty="0"/>
          </a:p>
        </p:txBody>
      </p:sp>
      <p:sp>
        <p:nvSpPr>
          <p:cNvPr id="4" name="TextBox 3"/>
          <p:cNvSpPr txBox="1"/>
          <p:nvPr/>
        </p:nvSpPr>
        <p:spPr>
          <a:xfrm>
            <a:off x="1814732" y="1448972"/>
            <a:ext cx="10377268" cy="5878532"/>
          </a:xfrm>
          <a:prstGeom prst="rect">
            <a:avLst/>
          </a:prstGeom>
          <a:noFill/>
        </p:spPr>
        <p:txBody>
          <a:bodyPr wrap="square" rtlCol="0">
            <a:spAutoFit/>
          </a:bodyPr>
          <a:lstStyle/>
          <a:p>
            <a:r>
              <a:rPr lang="en-US" sz="2400" dirty="0"/>
              <a:t>Streetlights are among a city’s strategic assets providing safe roads, inviting public areas, and enhanced security in homes, businesses, and city centers. They’re usually very costly to operate and they use in average 40% of a city’s electricity spending. it’s becoming crucial that municipalities, highway companies and other streetlight owners deploy control systems to dim the lights at the right light level at the right time, to automatically identify lamp and electrical failures and enable real time control.</a:t>
            </a:r>
          </a:p>
          <a:p>
            <a:r>
              <a:rPr lang="en-US" sz="2400" dirty="0"/>
              <a:t/>
            </a:r>
            <a:br>
              <a:rPr lang="en-US" sz="2400" dirty="0"/>
            </a:br>
            <a:endParaRPr lang="en-US" sz="2400" dirty="0"/>
          </a:p>
          <a:p>
            <a:r>
              <a:rPr lang="en-US" sz="2400" dirty="0"/>
              <a:t>Based on the intensity levels we can change the intensity of the street lights from the User interface which is created in Node Red platform of IBM Watson services. We can even control all the street lights from that User interface</a:t>
            </a:r>
            <a:r>
              <a:rPr lang="en-US" sz="2000" dirty="0"/>
              <a:t>.</a:t>
            </a:r>
          </a:p>
          <a:p>
            <a:r>
              <a:rPr lang="en-US" sz="2000" dirty="0"/>
              <a:t/>
            </a:r>
            <a:br>
              <a:rPr lang="en-US" sz="2000" dirty="0"/>
            </a:br>
            <a:endParaRPr lang="en-IN" sz="2000" dirty="0"/>
          </a:p>
        </p:txBody>
      </p:sp>
    </p:spTree>
    <p:extLst>
      <p:ext uri="{BB962C8B-B14F-4D97-AF65-F5344CB8AC3E}">
        <p14:creationId xmlns:p14="http://schemas.microsoft.com/office/powerpoint/2010/main" val="257771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8460" y="801858"/>
            <a:ext cx="4881489" cy="400110"/>
          </a:xfrm>
          <a:prstGeom prst="rect">
            <a:avLst/>
          </a:prstGeom>
          <a:noFill/>
        </p:spPr>
        <p:txBody>
          <a:bodyPr wrap="square" rtlCol="0">
            <a:spAutoFit/>
          </a:bodyPr>
          <a:lstStyle/>
          <a:p>
            <a:r>
              <a:rPr lang="en-US" sz="2000" b="1" dirty="0" smtClean="0"/>
              <a:t>HARDWARE COMPONENTS:-</a:t>
            </a:r>
            <a:endParaRPr lang="en-IN" sz="2000" b="1" dirty="0"/>
          </a:p>
        </p:txBody>
      </p:sp>
      <p:sp>
        <p:nvSpPr>
          <p:cNvPr id="3" name="TextBox 2"/>
          <p:cNvSpPr txBox="1"/>
          <p:nvPr/>
        </p:nvSpPr>
        <p:spPr>
          <a:xfrm>
            <a:off x="1828799" y="1201968"/>
            <a:ext cx="6457071" cy="1015663"/>
          </a:xfrm>
          <a:prstGeom prst="rect">
            <a:avLst/>
          </a:prstGeom>
          <a:noFill/>
        </p:spPr>
        <p:txBody>
          <a:bodyPr wrap="square" rtlCol="0">
            <a:spAutoFit/>
          </a:bodyPr>
          <a:lstStyle/>
          <a:p>
            <a:r>
              <a:rPr lang="en-US" sz="2000" dirty="0" smtClean="0"/>
              <a:t>*NODE MCU</a:t>
            </a:r>
          </a:p>
          <a:p>
            <a:r>
              <a:rPr lang="en-US" sz="2000" dirty="0" smtClean="0"/>
              <a:t>*LDR</a:t>
            </a:r>
          </a:p>
          <a:p>
            <a:r>
              <a:rPr lang="en-US" sz="2000" dirty="0" smtClean="0"/>
              <a:t>*LED</a:t>
            </a:r>
            <a:endParaRPr lang="en-US" sz="2000" dirty="0"/>
          </a:p>
        </p:txBody>
      </p:sp>
      <p:sp>
        <p:nvSpPr>
          <p:cNvPr id="4" name="TextBox 3"/>
          <p:cNvSpPr txBox="1"/>
          <p:nvPr/>
        </p:nvSpPr>
        <p:spPr>
          <a:xfrm>
            <a:off x="1674055" y="2217631"/>
            <a:ext cx="4895557" cy="461665"/>
          </a:xfrm>
          <a:prstGeom prst="rect">
            <a:avLst/>
          </a:prstGeom>
          <a:noFill/>
        </p:spPr>
        <p:txBody>
          <a:bodyPr wrap="square" rtlCol="0">
            <a:spAutoFit/>
          </a:bodyPr>
          <a:lstStyle/>
          <a:p>
            <a:r>
              <a:rPr lang="en-US" sz="2000" b="1" dirty="0" smtClean="0"/>
              <a:t>SOFTWARE COMPONENTS</a:t>
            </a:r>
            <a:r>
              <a:rPr lang="en-US" sz="2400" b="1" dirty="0" smtClean="0"/>
              <a:t>:-</a:t>
            </a:r>
            <a:endParaRPr lang="en-IN" sz="2400" b="1" dirty="0"/>
          </a:p>
        </p:txBody>
      </p:sp>
      <p:sp>
        <p:nvSpPr>
          <p:cNvPr id="5" name="TextBox 4"/>
          <p:cNvSpPr txBox="1"/>
          <p:nvPr/>
        </p:nvSpPr>
        <p:spPr>
          <a:xfrm>
            <a:off x="1828799" y="2679296"/>
            <a:ext cx="5950635" cy="1015663"/>
          </a:xfrm>
          <a:prstGeom prst="rect">
            <a:avLst/>
          </a:prstGeom>
          <a:noFill/>
        </p:spPr>
        <p:txBody>
          <a:bodyPr wrap="square" rtlCol="0">
            <a:spAutoFit/>
          </a:bodyPr>
          <a:lstStyle/>
          <a:p>
            <a:r>
              <a:rPr lang="en-US" sz="2000" dirty="0" smtClean="0"/>
              <a:t>*ARDUINO IDE</a:t>
            </a:r>
          </a:p>
          <a:p>
            <a:r>
              <a:rPr lang="en-US" sz="2000" dirty="0" smtClean="0"/>
              <a:t>*ANDROID STUDIO</a:t>
            </a:r>
          </a:p>
          <a:p>
            <a:r>
              <a:rPr lang="en-US" sz="2000" dirty="0" smtClean="0"/>
              <a:t>*IBM WATSON CLOUD SERVICES</a:t>
            </a:r>
            <a:endParaRPr lang="en-IN" sz="2000" dirty="0"/>
          </a:p>
        </p:txBody>
      </p:sp>
      <p:sp>
        <p:nvSpPr>
          <p:cNvPr id="8" name="TextBox 7"/>
          <p:cNvSpPr txBox="1"/>
          <p:nvPr/>
        </p:nvSpPr>
        <p:spPr>
          <a:xfrm>
            <a:off x="1828799" y="4196332"/>
            <a:ext cx="5008099" cy="400110"/>
          </a:xfrm>
          <a:prstGeom prst="rect">
            <a:avLst/>
          </a:prstGeom>
          <a:noFill/>
        </p:spPr>
        <p:txBody>
          <a:bodyPr wrap="square" rtlCol="0">
            <a:spAutoFit/>
          </a:bodyPr>
          <a:lstStyle/>
          <a:p>
            <a:r>
              <a:rPr lang="en-US" sz="2000" b="1" dirty="0" smtClean="0"/>
              <a:t>SERVICES:-</a:t>
            </a:r>
            <a:endParaRPr lang="en-IN" sz="2000" b="1" dirty="0"/>
          </a:p>
        </p:txBody>
      </p:sp>
      <p:sp>
        <p:nvSpPr>
          <p:cNvPr id="9" name="TextBox 8"/>
          <p:cNvSpPr txBox="1"/>
          <p:nvPr/>
        </p:nvSpPr>
        <p:spPr>
          <a:xfrm>
            <a:off x="1758460" y="4576698"/>
            <a:ext cx="8384346" cy="923330"/>
          </a:xfrm>
          <a:prstGeom prst="rect">
            <a:avLst/>
          </a:prstGeom>
          <a:noFill/>
        </p:spPr>
        <p:txBody>
          <a:bodyPr wrap="square" rtlCol="0">
            <a:spAutoFit/>
          </a:bodyPr>
          <a:lstStyle/>
          <a:p>
            <a:r>
              <a:rPr lang="en-US" dirty="0" smtClean="0"/>
              <a:t>*IOT PLATFORM</a:t>
            </a:r>
          </a:p>
          <a:p>
            <a:r>
              <a:rPr lang="en-US" dirty="0" smtClean="0"/>
              <a:t>*NODE RED UI</a:t>
            </a:r>
          </a:p>
          <a:p>
            <a:endParaRPr lang="en-IN" dirty="0"/>
          </a:p>
        </p:txBody>
      </p:sp>
    </p:spTree>
    <p:extLst>
      <p:ext uri="{BB962C8B-B14F-4D97-AF65-F5344CB8AC3E}">
        <p14:creationId xmlns:p14="http://schemas.microsoft.com/office/powerpoint/2010/main" val="281148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6329" y="0"/>
            <a:ext cx="2875671" cy="2875671"/>
          </a:xfrm>
          <a:prstGeom prst="rect">
            <a:avLst/>
          </a:prstGeom>
        </p:spPr>
      </p:pic>
      <p:sp>
        <p:nvSpPr>
          <p:cNvPr id="3" name="TextBox 2"/>
          <p:cNvSpPr txBox="1"/>
          <p:nvPr/>
        </p:nvSpPr>
        <p:spPr>
          <a:xfrm>
            <a:off x="1772529" y="675249"/>
            <a:ext cx="4600136" cy="584775"/>
          </a:xfrm>
          <a:prstGeom prst="rect">
            <a:avLst/>
          </a:prstGeom>
          <a:noFill/>
        </p:spPr>
        <p:txBody>
          <a:bodyPr wrap="square" rtlCol="0">
            <a:spAutoFit/>
          </a:bodyPr>
          <a:lstStyle/>
          <a:p>
            <a:r>
              <a:rPr lang="en-US" dirty="0" smtClean="0"/>
              <a:t>*</a:t>
            </a:r>
            <a:r>
              <a:rPr lang="en-US" sz="3200" b="1" dirty="0" smtClean="0">
                <a:latin typeface="Times New Roman" panose="02020603050405020304" pitchFamily="18" charset="0"/>
                <a:cs typeface="Times New Roman" panose="02020603050405020304" pitchFamily="18" charset="0"/>
              </a:rPr>
              <a:t>NODE MCU:-</a:t>
            </a:r>
            <a:endParaRPr lang="en-I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67286" y="1533378"/>
            <a:ext cx="9425354" cy="5262979"/>
          </a:xfrm>
          <a:prstGeom prst="rect">
            <a:avLst/>
          </a:prstGeom>
          <a:noFill/>
        </p:spPr>
        <p:txBody>
          <a:bodyPr wrap="square" rtlCol="0">
            <a:spAutoFit/>
          </a:bodyPr>
          <a:lstStyle/>
          <a:p>
            <a:r>
              <a:rPr lang="en-US" sz="2400" b="1" dirty="0" smtClean="0"/>
              <a:t>Node MCU</a:t>
            </a:r>
            <a:r>
              <a:rPr lang="en-US" sz="2400" dirty="0" smtClean="0"/>
              <a:t> </a:t>
            </a:r>
            <a:r>
              <a:rPr lang="en-US" sz="2400" dirty="0"/>
              <a:t>is an open source </a:t>
            </a:r>
            <a:r>
              <a:rPr lang="en-US" sz="2400" dirty="0" err="1"/>
              <a:t>IoT</a:t>
            </a:r>
            <a:r>
              <a:rPr lang="en-US" sz="2400" dirty="0"/>
              <a:t> </a:t>
            </a:r>
            <a:r>
              <a:rPr lang="en-US" sz="2400" dirty="0" smtClean="0"/>
              <a:t>platform. It </a:t>
            </a:r>
            <a:r>
              <a:rPr lang="en-US" sz="2400" dirty="0"/>
              <a:t>includes firmware which runs on the ESP8266 Wi-Fi </a:t>
            </a:r>
            <a:r>
              <a:rPr lang="en-US" sz="2400" dirty="0" smtClean="0"/>
              <a:t>SOC </a:t>
            </a:r>
            <a:r>
              <a:rPr lang="en-US" sz="2400" dirty="0"/>
              <a:t>from </a:t>
            </a:r>
            <a:r>
              <a:rPr lang="en-US" sz="2400" dirty="0" smtClean="0"/>
              <a:t>Express if </a:t>
            </a:r>
            <a:r>
              <a:rPr lang="en-US" sz="2400" dirty="0"/>
              <a:t>Systems, and hardware which is based on the ESP-12 </a:t>
            </a:r>
            <a:r>
              <a:rPr lang="en-US" sz="2400" dirty="0" smtClean="0"/>
              <a:t>module. The </a:t>
            </a:r>
            <a:r>
              <a:rPr lang="en-US" sz="2400" dirty="0"/>
              <a:t>term "</a:t>
            </a:r>
            <a:r>
              <a:rPr lang="en-US" sz="2400" dirty="0" smtClean="0"/>
              <a:t>Node MCU</a:t>
            </a:r>
            <a:r>
              <a:rPr lang="en-US" sz="2400" dirty="0"/>
              <a:t>" by default refers to the firmware rather than the development kits. The firmware uses the </a:t>
            </a:r>
            <a:r>
              <a:rPr lang="en-US" sz="2400" dirty="0" err="1"/>
              <a:t>Lua</a:t>
            </a:r>
            <a:r>
              <a:rPr lang="en-US" sz="2400" dirty="0"/>
              <a:t> scripting language. It is based on the </a:t>
            </a:r>
            <a:r>
              <a:rPr lang="en-US" sz="2400" dirty="0" err="1" smtClean="0"/>
              <a:t>elua</a:t>
            </a:r>
            <a:r>
              <a:rPr lang="en-US" sz="2400" dirty="0" smtClean="0"/>
              <a:t> </a:t>
            </a:r>
            <a:r>
              <a:rPr lang="en-US" sz="2400" dirty="0"/>
              <a:t>project, and built on the </a:t>
            </a:r>
            <a:r>
              <a:rPr lang="en-US" sz="2400" dirty="0" smtClean="0"/>
              <a:t>Express if </a:t>
            </a:r>
            <a:r>
              <a:rPr lang="en-US" sz="2400" dirty="0"/>
              <a:t>Non-OS SDK for ESP8266. It uses many open source projects, such as </a:t>
            </a:r>
            <a:r>
              <a:rPr lang="en-US" sz="2400" dirty="0" smtClean="0"/>
              <a:t>SPIFFS</a:t>
            </a:r>
          </a:p>
          <a:p>
            <a:r>
              <a:rPr lang="en-US" sz="2400" dirty="0"/>
              <a:t>As Arduino.cc began developing new MCU boards based on non-AVR processors like the ARM/SAM MCU and used in the Arduino Due, they needed to modify the Arduino IDE so that it would be relatively easy to change the IDE to support alternate toolchains to allow Arduino C/C++ to be compiled for these new processors</a:t>
            </a:r>
            <a:r>
              <a:rPr lang="en-US" sz="2400" dirty="0" smtClean="0"/>
              <a:t>..</a:t>
            </a:r>
            <a:endParaRPr lang="en-IN" sz="2400" dirty="0"/>
          </a:p>
        </p:txBody>
      </p:sp>
    </p:spTree>
    <p:extLst>
      <p:ext uri="{BB962C8B-B14F-4D97-AF65-F5344CB8AC3E}">
        <p14:creationId xmlns:p14="http://schemas.microsoft.com/office/powerpoint/2010/main" val="293898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988" y="3415553"/>
            <a:ext cx="3137095" cy="3137095"/>
          </a:xfrm>
          <a:prstGeom prst="rect">
            <a:avLst/>
          </a:prstGeom>
        </p:spPr>
      </p:pic>
      <p:sp>
        <p:nvSpPr>
          <p:cNvPr id="3" name="TextBox 2"/>
          <p:cNvSpPr txBox="1"/>
          <p:nvPr/>
        </p:nvSpPr>
        <p:spPr>
          <a:xfrm>
            <a:off x="1716258" y="745588"/>
            <a:ext cx="3601330" cy="584775"/>
          </a:xfrm>
          <a:prstGeom prst="rect">
            <a:avLst/>
          </a:prstGeom>
          <a:noFill/>
        </p:spPr>
        <p:txBody>
          <a:bodyPr wrap="square" rtlCol="0">
            <a:spAutoFit/>
          </a:bodyPr>
          <a:lstStyle/>
          <a:p>
            <a:r>
              <a:rPr lang="en-US" dirty="0" smtClean="0"/>
              <a:t>*</a:t>
            </a:r>
            <a:r>
              <a:rPr lang="en-US" sz="3200" b="1" dirty="0" smtClean="0">
                <a:latin typeface="Times New Roman" panose="02020603050405020304" pitchFamily="18" charset="0"/>
                <a:cs typeface="Times New Roman" panose="02020603050405020304" pitchFamily="18" charset="0"/>
              </a:rPr>
              <a:t>LDR SENSOR :-</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3009" y="1568547"/>
            <a:ext cx="8820443" cy="3046988"/>
          </a:xfrm>
          <a:prstGeom prst="rect">
            <a:avLst/>
          </a:prstGeom>
          <a:noFill/>
        </p:spPr>
        <p:txBody>
          <a:bodyPr wrap="square" rtlCol="0">
            <a:spAutoFit/>
          </a:bodyPr>
          <a:lstStyle/>
          <a:p>
            <a:r>
              <a:rPr lang="en-US" sz="2400" dirty="0"/>
              <a:t>A </a:t>
            </a:r>
            <a:r>
              <a:rPr lang="en-US" sz="2400" dirty="0" err="1"/>
              <a:t>photoresistor</a:t>
            </a:r>
            <a:r>
              <a:rPr lang="en-US" sz="2400" dirty="0"/>
              <a:t> </a:t>
            </a:r>
            <a:r>
              <a:rPr lang="en-US" sz="2400" dirty="0" smtClean="0"/>
              <a:t>(</a:t>
            </a:r>
            <a:r>
              <a:rPr lang="en-US" sz="2400" dirty="0"/>
              <a:t>or light-dependent resistor, LDR, or photo-conductive cell) is a light-controlled variable resistor. The resistance of a </a:t>
            </a:r>
            <a:r>
              <a:rPr lang="en-US" sz="2400" dirty="0" err="1"/>
              <a:t>photoresistor</a:t>
            </a:r>
            <a:r>
              <a:rPr lang="en-US" sz="2400" dirty="0"/>
              <a:t> decreases with increasing incident light intensity; in other words, it exhibits photoconductivity. A </a:t>
            </a:r>
            <a:r>
              <a:rPr lang="en-US" sz="2400" dirty="0" err="1"/>
              <a:t>photoresistor</a:t>
            </a:r>
            <a:r>
              <a:rPr lang="en-US" sz="2400" dirty="0"/>
              <a:t> can be applied in light-sensitive detector circuits, and light-activated and dark-activated switching circuits.</a:t>
            </a:r>
          </a:p>
          <a:p>
            <a:endParaRPr lang="en-US" sz="2400" dirty="0"/>
          </a:p>
        </p:txBody>
      </p:sp>
    </p:spTree>
    <p:extLst>
      <p:ext uri="{BB962C8B-B14F-4D97-AF65-F5344CB8AC3E}">
        <p14:creationId xmlns:p14="http://schemas.microsoft.com/office/powerpoint/2010/main" val="355715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244" y="4227342"/>
            <a:ext cx="3547568" cy="2630658"/>
          </a:xfrm>
          <a:prstGeom prst="rect">
            <a:avLst/>
          </a:prstGeom>
        </p:spPr>
      </p:pic>
      <p:sp>
        <p:nvSpPr>
          <p:cNvPr id="3" name="TextBox 2"/>
          <p:cNvSpPr txBox="1"/>
          <p:nvPr/>
        </p:nvSpPr>
        <p:spPr>
          <a:xfrm>
            <a:off x="1730326" y="759655"/>
            <a:ext cx="3784209" cy="584775"/>
          </a:xfrm>
          <a:prstGeom prst="rect">
            <a:avLst/>
          </a:prstGeom>
          <a:noFill/>
        </p:spPr>
        <p:txBody>
          <a:bodyPr wrap="square" rtlCol="0">
            <a:spAutoFit/>
          </a:bodyPr>
          <a:lstStyle/>
          <a:p>
            <a:r>
              <a:rPr lang="en-US" dirty="0" smtClean="0"/>
              <a:t>*</a:t>
            </a:r>
            <a:r>
              <a:rPr lang="en-US" sz="3200" b="1" dirty="0" smtClean="0">
                <a:latin typeface="Times New Roman" panose="02020603050405020304" pitchFamily="18" charset="0"/>
                <a:cs typeface="Times New Roman" panose="02020603050405020304" pitchFamily="18" charset="0"/>
              </a:rPr>
              <a:t>LED’S:-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16910" y="1612199"/>
            <a:ext cx="8581292" cy="4062651"/>
          </a:xfrm>
          <a:prstGeom prst="rect">
            <a:avLst/>
          </a:prstGeom>
          <a:noFill/>
        </p:spPr>
        <p:txBody>
          <a:bodyPr wrap="square" rtlCol="0">
            <a:spAutoFit/>
          </a:bodyPr>
          <a:lstStyle/>
          <a:p>
            <a:r>
              <a:rPr lang="en-US" sz="2400" dirty="0"/>
              <a:t>A light-emitting diode (LED) is a semiconductor light source that emits light when current flows through it. Electrons in the semiconductor recombine with electron holes, releasing energy in the form of photons. This effect is called </a:t>
            </a:r>
            <a:r>
              <a:rPr lang="en-US" sz="2400" dirty="0" smtClean="0"/>
              <a:t>electroluminescence .The </a:t>
            </a:r>
            <a:r>
              <a:rPr lang="en-US" sz="2400" dirty="0"/>
              <a:t>color of the light (corresponding to the energy of the photons) is determined by the energy required for electrons to cross the band gap of the </a:t>
            </a:r>
            <a:r>
              <a:rPr lang="en-US" sz="2400" dirty="0" smtClean="0"/>
              <a:t>semiconductor. White </a:t>
            </a:r>
            <a:r>
              <a:rPr lang="en-US" sz="2400" dirty="0"/>
              <a:t>light is obtained by using multiple semiconductors or a layer of light-emitting phosphor on the semiconductor device</a:t>
            </a:r>
            <a:r>
              <a:rPr lang="en-US" dirty="0" smtClean="0"/>
              <a:t>.</a:t>
            </a:r>
            <a:endParaRPr lang="en-US" dirty="0"/>
          </a:p>
          <a:p>
            <a:endParaRPr lang="en-US" dirty="0"/>
          </a:p>
        </p:txBody>
      </p:sp>
    </p:spTree>
    <p:extLst>
      <p:ext uri="{BB962C8B-B14F-4D97-AF65-F5344CB8AC3E}">
        <p14:creationId xmlns:p14="http://schemas.microsoft.com/office/powerpoint/2010/main" val="114932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flipV="1">
            <a:off x="-928468" y="3882683"/>
            <a:ext cx="295422" cy="5767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75581" y="661181"/>
            <a:ext cx="3474720" cy="584775"/>
          </a:xfrm>
          <a:prstGeom prst="rect">
            <a:avLst/>
          </a:prstGeom>
          <a:noFill/>
        </p:spPr>
        <p:txBody>
          <a:bodyPr wrap="square" rtlCol="0">
            <a:spAutoFit/>
          </a:bodyPr>
          <a:lstStyle/>
          <a:p>
            <a:r>
              <a:rPr lang="en-US" sz="3200" b="1" dirty="0" smtClean="0"/>
              <a:t>Block Diagram:</a:t>
            </a:r>
            <a:endParaRPr lang="en-IN" sz="3200" b="1" dirty="0"/>
          </a:p>
        </p:txBody>
      </p:sp>
      <p:sp>
        <p:nvSpPr>
          <p:cNvPr id="11" name="Rectangle 10"/>
          <p:cNvSpPr/>
          <p:nvPr/>
        </p:nvSpPr>
        <p:spPr>
          <a:xfrm>
            <a:off x="1716258" y="1828801"/>
            <a:ext cx="1814733" cy="914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LDR Sensor</a:t>
            </a:r>
            <a:endParaRPr lang="en-IN" sz="2800" dirty="0"/>
          </a:p>
        </p:txBody>
      </p:sp>
      <p:sp>
        <p:nvSpPr>
          <p:cNvPr id="12" name="Rectangle 11"/>
          <p:cNvSpPr/>
          <p:nvPr/>
        </p:nvSpPr>
        <p:spPr>
          <a:xfrm>
            <a:off x="4572001" y="1828802"/>
            <a:ext cx="2236763" cy="3080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sz="2800" dirty="0" smtClean="0"/>
              <a:t>NODE MCU</a:t>
            </a:r>
          </a:p>
          <a:p>
            <a:pPr algn="ctr"/>
            <a:r>
              <a:rPr lang="en-US" sz="2800" dirty="0" smtClean="0"/>
              <a:t>(ESP8266)</a:t>
            </a:r>
            <a:endParaRPr lang="en-IN" sz="2800" dirty="0"/>
          </a:p>
        </p:txBody>
      </p:sp>
      <p:sp>
        <p:nvSpPr>
          <p:cNvPr id="17" name="Rectangle 16"/>
          <p:cNvSpPr/>
          <p:nvPr/>
        </p:nvSpPr>
        <p:spPr>
          <a:xfrm>
            <a:off x="1575581" y="3882683"/>
            <a:ext cx="1955410" cy="1026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LED’S</a:t>
            </a:r>
            <a:endParaRPr lang="en-IN" sz="4800" dirty="0"/>
          </a:p>
        </p:txBody>
      </p:sp>
      <p:cxnSp>
        <p:nvCxnSpPr>
          <p:cNvPr id="26" name="Straight Arrow Connector 25"/>
          <p:cNvCxnSpPr>
            <a:stCxn id="11" idx="3"/>
          </p:cNvCxnSpPr>
          <p:nvPr/>
        </p:nvCxnSpPr>
        <p:spPr>
          <a:xfrm flipV="1">
            <a:off x="3530991" y="2278966"/>
            <a:ext cx="1055077" cy="7034"/>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7" idx="3"/>
          </p:cNvCxnSpPr>
          <p:nvPr/>
        </p:nvCxnSpPr>
        <p:spPr>
          <a:xfrm flipH="1">
            <a:off x="3530991" y="4396154"/>
            <a:ext cx="104101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04845" y="1821767"/>
            <a:ext cx="907367" cy="369332"/>
          </a:xfrm>
          <a:prstGeom prst="rect">
            <a:avLst/>
          </a:prstGeom>
          <a:noFill/>
        </p:spPr>
        <p:txBody>
          <a:bodyPr wrap="square" rtlCol="0">
            <a:spAutoFit/>
          </a:bodyPr>
          <a:lstStyle/>
          <a:p>
            <a:r>
              <a:rPr lang="en-US" dirty="0" smtClean="0"/>
              <a:t>INPUT</a:t>
            </a:r>
            <a:endParaRPr lang="en-IN" dirty="0"/>
          </a:p>
        </p:txBody>
      </p:sp>
      <p:sp>
        <p:nvSpPr>
          <p:cNvPr id="43" name="TextBox 42"/>
          <p:cNvSpPr txBox="1"/>
          <p:nvPr/>
        </p:nvSpPr>
        <p:spPr>
          <a:xfrm>
            <a:off x="3604845" y="4026822"/>
            <a:ext cx="1026945" cy="369332"/>
          </a:xfrm>
          <a:prstGeom prst="rect">
            <a:avLst/>
          </a:prstGeom>
          <a:noFill/>
        </p:spPr>
        <p:txBody>
          <a:bodyPr wrap="square" rtlCol="0">
            <a:spAutoFit/>
          </a:bodyPr>
          <a:lstStyle/>
          <a:p>
            <a:r>
              <a:rPr lang="en-US" dirty="0" smtClean="0"/>
              <a:t>OUTPUT</a:t>
            </a:r>
            <a:endParaRPr lang="en-IN" dirty="0"/>
          </a:p>
        </p:txBody>
      </p:sp>
      <p:sp>
        <p:nvSpPr>
          <p:cNvPr id="44" name="Cloud Callout 43"/>
          <p:cNvSpPr/>
          <p:nvPr/>
        </p:nvSpPr>
        <p:spPr>
          <a:xfrm>
            <a:off x="8229600" y="1505243"/>
            <a:ext cx="2405575" cy="154744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IBM </a:t>
            </a:r>
            <a:r>
              <a:rPr lang="en-US" sz="2800" dirty="0" smtClean="0"/>
              <a:t>CLOUD</a:t>
            </a:r>
            <a:endParaRPr lang="en-IN" sz="2800" dirty="0"/>
          </a:p>
        </p:txBody>
      </p:sp>
      <p:cxnSp>
        <p:nvCxnSpPr>
          <p:cNvPr id="46" name="Straight Arrow Connector 45"/>
          <p:cNvCxnSpPr>
            <a:endCxn id="44" idx="0"/>
          </p:cNvCxnSpPr>
          <p:nvPr/>
        </p:nvCxnSpPr>
        <p:spPr>
          <a:xfrm>
            <a:off x="6808764" y="2278966"/>
            <a:ext cx="1428298"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Bevel 46"/>
          <p:cNvSpPr/>
          <p:nvPr/>
        </p:nvSpPr>
        <p:spPr>
          <a:xfrm>
            <a:off x="8433580" y="4171070"/>
            <a:ext cx="1997613" cy="197651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MOBILE</a:t>
            </a:r>
            <a:r>
              <a:rPr lang="en-US" dirty="0" smtClean="0"/>
              <a:t> APP</a:t>
            </a:r>
            <a:endParaRPr lang="en-IN" dirty="0"/>
          </a:p>
        </p:txBody>
      </p:sp>
      <p:cxnSp>
        <p:nvCxnSpPr>
          <p:cNvPr id="49" name="Straight Arrow Connector 48"/>
          <p:cNvCxnSpPr>
            <a:stCxn id="44" idx="1"/>
            <a:endCxn id="47" idx="6"/>
          </p:cNvCxnSpPr>
          <p:nvPr/>
        </p:nvCxnSpPr>
        <p:spPr>
          <a:xfrm flipH="1">
            <a:off x="9432387" y="3051041"/>
            <a:ext cx="1" cy="1120029"/>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26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4214" y="1320886"/>
            <a:ext cx="4164037" cy="461665"/>
          </a:xfrm>
          <a:prstGeom prst="rect">
            <a:avLst/>
          </a:prstGeom>
          <a:noFill/>
        </p:spPr>
        <p:txBody>
          <a:bodyPr wrap="square" rtlCol="0">
            <a:spAutoFit/>
          </a:bodyPr>
          <a:lstStyle/>
          <a:p>
            <a:r>
              <a:rPr lang="en-US" sz="2400" b="1" dirty="0" smtClean="0"/>
              <a:t>OUTPUT</a:t>
            </a:r>
            <a:r>
              <a:rPr lang="en-US" sz="2400" dirty="0" smtClean="0"/>
              <a:t>:-</a:t>
            </a:r>
            <a:endParaRPr lang="en-IN" sz="2400" dirty="0"/>
          </a:p>
        </p:txBody>
      </p:sp>
      <p:sp>
        <p:nvSpPr>
          <p:cNvPr id="3" name="TextBox 2"/>
          <p:cNvSpPr txBox="1"/>
          <p:nvPr/>
        </p:nvSpPr>
        <p:spPr>
          <a:xfrm>
            <a:off x="1387943" y="2199410"/>
            <a:ext cx="8440615" cy="2677656"/>
          </a:xfrm>
          <a:prstGeom prst="rect">
            <a:avLst/>
          </a:prstGeom>
          <a:noFill/>
        </p:spPr>
        <p:txBody>
          <a:bodyPr wrap="square" rtlCol="0">
            <a:spAutoFit/>
          </a:bodyPr>
          <a:lstStyle/>
          <a:p>
            <a:pPr>
              <a:buFont typeface="Arial" panose="020B0604020202020204" pitchFamily="34" charset="0"/>
              <a:buChar char="•"/>
            </a:pPr>
            <a:r>
              <a:rPr lang="en-US" sz="2800" dirty="0">
                <a:solidFill>
                  <a:srgbClr val="171D20"/>
                </a:solidFill>
                <a:latin typeface="Roboto"/>
              </a:rPr>
              <a:t>Individual and Area wise Street lights can be controlled using a single app.</a:t>
            </a:r>
          </a:p>
          <a:p>
            <a:pPr>
              <a:buFont typeface="Arial" panose="020B0604020202020204" pitchFamily="34" charset="0"/>
              <a:buChar char="•"/>
            </a:pPr>
            <a:r>
              <a:rPr lang="en-US" sz="2800" dirty="0">
                <a:solidFill>
                  <a:srgbClr val="171D20"/>
                </a:solidFill>
                <a:latin typeface="Roboto"/>
              </a:rPr>
              <a:t>If necessary, the required street lights can even be made dimmer using the mobile app.</a:t>
            </a:r>
          </a:p>
          <a:p>
            <a:pPr>
              <a:buFont typeface="Arial" panose="020B0604020202020204" pitchFamily="34" charset="0"/>
              <a:buChar char="•"/>
            </a:pPr>
            <a:r>
              <a:rPr lang="en-US" sz="2800" dirty="0">
                <a:solidFill>
                  <a:srgbClr val="171D20"/>
                </a:solidFill>
                <a:latin typeface="Roboto"/>
              </a:rPr>
              <a:t>Reduces Manual effort in controlling the street </a:t>
            </a:r>
            <a:r>
              <a:rPr lang="en-US" sz="2800" dirty="0" smtClean="0">
                <a:solidFill>
                  <a:srgbClr val="171D20"/>
                </a:solidFill>
                <a:latin typeface="Roboto"/>
              </a:rPr>
              <a:t>lights</a:t>
            </a:r>
            <a:r>
              <a:rPr lang="en-US" sz="2000" dirty="0" smtClean="0">
                <a:solidFill>
                  <a:srgbClr val="171D20"/>
                </a:solidFill>
                <a:latin typeface="Roboto"/>
              </a:rPr>
              <a:t>.</a:t>
            </a:r>
            <a:endParaRPr lang="en-US" sz="2000" b="0" i="0" dirty="0">
              <a:solidFill>
                <a:srgbClr val="171D20"/>
              </a:solidFill>
              <a:effectLst/>
              <a:latin typeface="Roboto"/>
            </a:endParaRPr>
          </a:p>
        </p:txBody>
      </p:sp>
    </p:spTree>
    <p:extLst>
      <p:ext uri="{BB962C8B-B14F-4D97-AF65-F5344CB8AC3E}">
        <p14:creationId xmlns:p14="http://schemas.microsoft.com/office/powerpoint/2010/main" val="140349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0997" y="2715065"/>
            <a:ext cx="7807569" cy="1569660"/>
          </a:xfrm>
          <a:prstGeom prst="rect">
            <a:avLst/>
          </a:prstGeom>
          <a:noFill/>
        </p:spPr>
        <p:txBody>
          <a:bodyPr wrap="square" rtlCol="0">
            <a:spAutoFit/>
          </a:bodyPr>
          <a:lstStyle/>
          <a:p>
            <a:r>
              <a:rPr lang="en-US" sz="9600" b="1" dirty="0" smtClean="0"/>
              <a:t>THANK YOU</a:t>
            </a:r>
            <a:endParaRPr lang="en-IN" sz="9600" b="1" dirty="0"/>
          </a:p>
        </p:txBody>
      </p:sp>
    </p:spTree>
    <p:extLst>
      <p:ext uri="{BB962C8B-B14F-4D97-AF65-F5344CB8AC3E}">
        <p14:creationId xmlns:p14="http://schemas.microsoft.com/office/powerpoint/2010/main" val="25352493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458</TotalTime>
  <Words>504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Roboto</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 MANAGEMENT USING IBM WATSON</dc:title>
  <dc:creator>MLRITM-EEE</dc:creator>
  <cp:lastModifiedBy>MLRITM-EEE</cp:lastModifiedBy>
  <cp:revision>17</cp:revision>
  <dcterms:created xsi:type="dcterms:W3CDTF">2019-06-17T06:38:16Z</dcterms:created>
  <dcterms:modified xsi:type="dcterms:W3CDTF">2019-06-22T09:12:02Z</dcterms:modified>
</cp:coreProperties>
</file>