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11" r:id="rId3"/>
    <p:sldId id="313" r:id="rId4"/>
    <p:sldId id="314" r:id="rId5"/>
    <p:sldId id="315" r:id="rId6"/>
    <p:sldId id="316" r:id="rId7"/>
    <p:sldId id="320" r:id="rId8"/>
    <p:sldId id="323" r:id="rId9"/>
    <p:sldId id="317" r:id="rId10"/>
    <p:sldId id="318" r:id="rId11"/>
    <p:sldId id="324" r:id="rId12"/>
    <p:sldId id="325" r:id="rId13"/>
    <p:sldId id="319" r:id="rId14"/>
    <p:sldId id="321" r:id="rId15"/>
    <p:sldId id="322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736" autoAdjust="0"/>
    <p:restoredTop sz="94629" autoAdjust="0"/>
  </p:normalViewPr>
  <p:slideViewPr>
    <p:cSldViewPr showGuides="1">
      <p:cViewPr varScale="1">
        <p:scale>
          <a:sx n="75" d="100"/>
          <a:sy n="75" d="100"/>
        </p:scale>
        <p:origin x="-672" y="-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57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721" y="2597274"/>
            <a:ext cx="4867717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4412" y="419100"/>
            <a:ext cx="5670287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099" y="1"/>
            <a:ext cx="4082241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4412" y="2599498"/>
            <a:ext cx="5670287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2" y="4779897"/>
            <a:ext cx="5670287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5555" y="6484938"/>
            <a:ext cx="52327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75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6/22/2019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Disease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71012" y="4648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 Team Omega:-</a:t>
            </a:r>
          </a:p>
          <a:p>
            <a:r>
              <a:rPr lang="en-US" b="1" dirty="0" smtClean="0"/>
              <a:t>Danish Faisal</a:t>
            </a:r>
          </a:p>
          <a:p>
            <a:r>
              <a:rPr lang="en-US" b="1" dirty="0" err="1" smtClean="0"/>
              <a:t>Sai</a:t>
            </a:r>
            <a:r>
              <a:rPr lang="en-US" b="1" dirty="0" smtClean="0"/>
              <a:t> </a:t>
            </a:r>
            <a:r>
              <a:rPr lang="en-US" b="1" dirty="0" err="1" smtClean="0"/>
              <a:t>Karthik</a:t>
            </a:r>
            <a:endParaRPr lang="en-US" b="1" dirty="0" smtClean="0"/>
          </a:p>
          <a:p>
            <a:r>
              <a:rPr lang="en-US" b="1" dirty="0" err="1" smtClean="0"/>
              <a:t>Hariprasad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3596607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5" name="Picture 4" descr="WhatsApp Image 2019-06-22 at 9.42.17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371600"/>
            <a:ext cx="11353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513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19-06-22 at 9.42.15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4"/>
            <a:ext cx="12188825" cy="6846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atsApp Image 2019-06-22 at 9.42.15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4"/>
            <a:ext cx="12188825" cy="6846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This work empirically evaluated the performance of different deep learning architectures for identifying risk factors for heart disease in clinical text.</a:t>
            </a:r>
          </a:p>
          <a:p>
            <a:r>
              <a:rPr lang="en-IN" dirty="0"/>
              <a:t> The experimental results showed that the deep learning approaches were not only comparable to highly feature-engineered hybrid systems but most importantly achieved relatively high performances without the help of any knowledge-driven methods.</a:t>
            </a:r>
          </a:p>
          <a:p>
            <a:r>
              <a:rPr lang="en-IN" dirty="0"/>
              <a:t>The ﬁndings leads to an anticipation that leveraging knowledge-based approaches with the LSTM model could potentially provide signiﬁcant performance improvements over best systems for extracting key cardiac risk factors from EMRs.</a:t>
            </a:r>
          </a:p>
        </p:txBody>
      </p:sp>
    </p:spTree>
    <p:extLst>
      <p:ext uri="{BB962C8B-B14F-4D97-AF65-F5344CB8AC3E}">
        <p14:creationId xmlns:p14="http://schemas.microsoft.com/office/powerpoint/2010/main" xmlns="" val="110850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hari\696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5758" y="0"/>
            <a:ext cx="12216170" cy="69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130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hari\depositphotos_99172112-stock-photo-any-questions-teared-note-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4394" y="11806"/>
            <a:ext cx="12234963" cy="689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407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 of research</a:t>
            </a:r>
          </a:p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Figures</a:t>
            </a:r>
            <a:endParaRPr lang="en-US" dirty="0"/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Introduction</a:t>
            </a:r>
            <a:r>
              <a:rPr lang="en-US" b="1" u="sng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Heart disease </a:t>
            </a:r>
            <a:r>
              <a:rPr lang="en-US" dirty="0"/>
              <a:t>is a leading cause of morbidity and mortality worldwide .</a:t>
            </a:r>
          </a:p>
          <a:p>
            <a:r>
              <a:rPr lang="en-US" dirty="0"/>
              <a:t>As failure to recognize a typical representations of such serious illness may lead to adverse outcomes, accurate diagnosis is crucial to ensure that patients are placed on the proper treatment pathway. </a:t>
            </a:r>
          </a:p>
          <a:p>
            <a:r>
              <a:rPr lang="en-US" dirty="0"/>
              <a:t>Electronic medical records (EMR) can be used to improve the diagnosis ability along with measuring the quality of care. </a:t>
            </a:r>
          </a:p>
          <a:p>
            <a:r>
              <a:rPr lang="en-US" dirty="0"/>
              <a:t>The rapid adoption of EMRs along with the necessity to enhance the quality of health care has incentivized the development of </a:t>
            </a:r>
            <a:r>
              <a:rPr lang="en-US" dirty="0" smtClean="0"/>
              <a:t> </a:t>
            </a:r>
            <a:r>
              <a:rPr lang="en-US" dirty="0" smtClean="0"/>
              <a:t>predictive modeling</a:t>
            </a:r>
            <a:r>
              <a:rPr lang="en-US" dirty="0" smtClean="0"/>
              <a:t> </a:t>
            </a:r>
            <a:r>
              <a:rPr lang="en-US" dirty="0"/>
              <a:t>in the medical domain.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Research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identification of heart disease risk factors in clinical narratives can expedite disease progression modelling and support clinical decisions.</a:t>
            </a:r>
          </a:p>
          <a:p>
            <a:r>
              <a:rPr lang="en-US" dirty="0"/>
              <a:t> Existing practical solutions for cardiovascular risk detection are mostly hybrid systems entailing the integration of knowledge-driven and data-driven methods, relying on dictionaries, rules and machine learning methods that require a substantial amount of human effort.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781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detection of heart failure Onset of HF is associated with a high level of disability, health care costs, and mortality (roughly 50% risk of mortality within 5 years of diagnosis).</a:t>
            </a:r>
          </a:p>
          <a:p>
            <a:r>
              <a:rPr lang="en-US" dirty="0"/>
              <a:t> There has been relatively little progress in slowing the progression of this disease, largely because it is difficult to detect before actual diagnosis. </a:t>
            </a:r>
          </a:p>
          <a:p>
            <a:r>
              <a:rPr lang="en-US" dirty="0"/>
              <a:t>As a consequence, intervention has primarily been confined to the time period after diagnosis, with little or no impact on disease progression.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142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directory contains </a:t>
            </a:r>
            <a:r>
              <a:rPr lang="en-US" b="1" dirty="0"/>
              <a:t>4 databases </a:t>
            </a:r>
            <a:r>
              <a:rPr lang="en-US" dirty="0"/>
              <a:t>concerning heart disease diagnosis.</a:t>
            </a:r>
            <a:endParaRPr lang="en-IN" dirty="0"/>
          </a:p>
          <a:p>
            <a:r>
              <a:rPr lang="en-US" dirty="0"/>
              <a:t>All attributes are numeric-valued.  The data was collected from the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four following locations: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 1. Cleveland Clinic Foundation </a:t>
            </a:r>
            <a:r>
              <a:rPr lang="en-US" b="1" dirty="0"/>
              <a:t>(Cleveland. Data)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     2. Hungarian Institute of Cardiology, Budapest </a:t>
            </a:r>
            <a:r>
              <a:rPr lang="en-US" b="1" dirty="0"/>
              <a:t>(Hungarian. Data)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     3. V.A. Medical Center, Long Beach, CA </a:t>
            </a:r>
            <a:r>
              <a:rPr lang="en-US" b="1" dirty="0"/>
              <a:t>(long-beach-va.data)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     4. University Hospital, Zurich, Switzerland </a:t>
            </a:r>
            <a:r>
              <a:rPr lang="en-US" b="1" dirty="0"/>
              <a:t>(Switzerland. Data)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050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458" y="-2693505"/>
            <a:ext cx="4727523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60412" y="2362200"/>
            <a:ext cx="4331386" cy="317625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Instances: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Database: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Cleveland: 303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Hungarian: 294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Switzerland: 123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Long Beach VA: 200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099" y="0"/>
            <a:ext cx="4082241" cy="914096"/>
          </a:xfrm>
        </p:spPr>
        <p:txBody>
          <a:bodyPr/>
          <a:lstStyle/>
          <a:p>
            <a:r>
              <a:rPr lang="en-US" b="1" dirty="0" smtClean="0"/>
              <a:t>Attributes</a:t>
            </a: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637213" y="457200"/>
            <a:ext cx="2514600" cy="47244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Sex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Chest </a:t>
            </a:r>
            <a:r>
              <a:rPr lang="en-IN" dirty="0"/>
              <a:t>pain </a:t>
            </a:r>
            <a:r>
              <a:rPr lang="en-IN" dirty="0" smtClean="0"/>
              <a:t>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Resting </a:t>
            </a:r>
            <a:r>
              <a:rPr lang="en-IN" dirty="0"/>
              <a:t>blood </a:t>
            </a:r>
            <a:r>
              <a:rPr lang="en-IN" dirty="0" smtClean="0"/>
              <a:t>pressure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Serum cholesterol </a:t>
            </a:r>
            <a:r>
              <a:rPr lang="en-IN" dirty="0"/>
              <a:t>in </a:t>
            </a:r>
            <a:r>
              <a:rPr lang="en-IN" dirty="0" smtClean="0"/>
              <a:t>mg/dl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Fasting </a:t>
            </a:r>
            <a:r>
              <a:rPr lang="en-IN" dirty="0"/>
              <a:t>blood sugar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0412" y="381000"/>
            <a:ext cx="3384287" cy="5029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R</a:t>
            </a:r>
            <a:r>
              <a:rPr lang="en-IN" dirty="0" smtClean="0"/>
              <a:t>esting electrocardiographic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Maximum </a:t>
            </a:r>
            <a:r>
              <a:rPr lang="en-IN" dirty="0"/>
              <a:t>heart rate</a:t>
            </a:r>
            <a:r>
              <a:rPr lang="en-US" dirty="0" smtClean="0"/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Exercise</a:t>
            </a:r>
            <a:r>
              <a:rPr lang="en-IN" dirty="0"/>
              <a:t> </a:t>
            </a:r>
            <a:r>
              <a:rPr lang="en-IN" dirty="0" smtClean="0"/>
              <a:t>induced angina.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Oldpeak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Slope </a:t>
            </a:r>
            <a:r>
              <a:rPr lang="en-IN" dirty="0"/>
              <a:t>of the </a:t>
            </a:r>
            <a:r>
              <a:rPr lang="en-IN" dirty="0" smtClean="0"/>
              <a:t>peak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Number </a:t>
            </a:r>
            <a:r>
              <a:rPr lang="en-IN" dirty="0"/>
              <a:t>of major vessels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Thal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96806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b="1" dirty="0" smtClean="0"/>
              <a:t>Figures</a:t>
            </a:r>
            <a:endParaRPr lang="en-US" dirty="0"/>
          </a:p>
        </p:txBody>
      </p:sp>
      <p:pic>
        <p:nvPicPr>
          <p:cNvPr id="4" name="Picture 2" descr="C:\Users\admin\Desktop\hari\WhatsApp Image 2019-06-21 at 12.59.01 123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333" b="8333"/>
          <a:stretch>
            <a:fillRect/>
          </a:stretch>
        </p:blipFill>
        <p:spPr bwMode="auto">
          <a:xfrm>
            <a:off x="3351212" y="1371600"/>
            <a:ext cx="5856897" cy="48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6212" y="6324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Recurrent Neural Network</a:t>
            </a:r>
          </a:p>
          <a:p>
            <a:r>
              <a:rPr lang="en-IN" dirty="0"/>
              <a:t>A recurrent neural network is a class of neural networks specialised for processing sequential data.</a:t>
            </a:r>
          </a:p>
          <a:p>
            <a:r>
              <a:rPr lang="en-IN" dirty="0"/>
              <a:t>Unlike the CNN, the RNN uses are current layer  to learn the representation of clinical </a:t>
            </a:r>
            <a:r>
              <a:rPr lang="en-IN" dirty="0" smtClean="0"/>
              <a:t> data.</a:t>
            </a:r>
          </a:p>
          <a:p>
            <a:r>
              <a:rPr lang="en-IN" dirty="0" smtClean="0"/>
              <a:t>In order to implement RNN ,LSTM is used.</a:t>
            </a:r>
            <a:endParaRPr lang="en-IN" dirty="0"/>
          </a:p>
          <a:p>
            <a:r>
              <a:rPr lang="en-IN" dirty="0"/>
              <a:t> The input to an </a:t>
            </a:r>
            <a:r>
              <a:rPr lang="en-IN" dirty="0" smtClean="0"/>
              <a:t>LSTM units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a </a:t>
            </a:r>
            <a:r>
              <a:rPr lang="en-IN" dirty="0"/>
              <a:t>sequence of length </a:t>
            </a:r>
            <a:r>
              <a:rPr lang="en-IN" dirty="0" smtClean="0"/>
              <a:t>11 containing the 13 attributes</a:t>
            </a:r>
            <a:r>
              <a:rPr lang="en-IN" dirty="0" smtClean="0"/>
              <a:t>, </a:t>
            </a:r>
            <a:r>
              <a:rPr lang="en-IN" dirty="0"/>
              <a:t>denoted by a </a:t>
            </a:r>
            <a:r>
              <a:rPr lang="en-IN" dirty="0" smtClean="0"/>
              <a:t>matrix</a:t>
            </a:r>
            <a:r>
              <a:rPr lang="en-IN" b="1" dirty="0" smtClean="0"/>
              <a:t> (batch_size,11,13).</a:t>
            </a:r>
            <a:endParaRPr lang="en-IN" dirty="0"/>
          </a:p>
          <a:p>
            <a:r>
              <a:rPr lang="en-IN" dirty="0" smtClean="0"/>
              <a:t>Next in the model are 3 hidden layers first two of size 100 and the last hidden layer of size 50 each with ‘</a:t>
            </a:r>
            <a:r>
              <a:rPr lang="en-IN" dirty="0" err="1" smtClean="0"/>
              <a:t>relu</a:t>
            </a:r>
            <a:r>
              <a:rPr lang="en-IN" dirty="0" smtClean="0"/>
              <a:t>’ activation function and 20% dropout to prevent over fitting.</a:t>
            </a:r>
          </a:p>
          <a:p>
            <a:r>
              <a:rPr lang="en-IN" dirty="0" smtClean="0"/>
              <a:t>The output layer consists of a single node with ‘sigmoid’ activatio</a:t>
            </a:r>
            <a:r>
              <a:rPr lang="en-IN" dirty="0" smtClean="0"/>
              <a:t>n function.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57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pt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35</TotalTime>
  <Words>625</Words>
  <Application>Microsoft Office PowerPoint</Application>
  <PresentationFormat>Custom</PresentationFormat>
  <Paragraphs>71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ppt</vt:lpstr>
      <vt:lpstr>Heart Disease Prediction</vt:lpstr>
      <vt:lpstr>Outline</vt:lpstr>
      <vt:lpstr> Introduction </vt:lpstr>
      <vt:lpstr>Objectives of Research</vt:lpstr>
      <vt:lpstr>Problem Statement</vt:lpstr>
      <vt:lpstr>Data Collection</vt:lpstr>
      <vt:lpstr>Attributes</vt:lpstr>
      <vt:lpstr>Figures</vt:lpstr>
      <vt:lpstr>Methodology</vt:lpstr>
      <vt:lpstr>Results</vt:lpstr>
      <vt:lpstr>Slide 11</vt:lpstr>
      <vt:lpstr>Slide 12</vt:lpstr>
      <vt:lpstr>Conclusion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user</dc:creator>
  <cp:lastModifiedBy>user</cp:lastModifiedBy>
  <cp:revision>5</cp:revision>
  <dcterms:created xsi:type="dcterms:W3CDTF">2019-06-22T03:57:54Z</dcterms:created>
  <dcterms:modified xsi:type="dcterms:W3CDTF">2019-06-22T04:33:28Z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