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  <p:sldMasterId id="2147483690" r:id="rId3"/>
    <p:sldMasterId id="214748372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5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9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80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14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76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46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3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41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62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266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36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50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711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45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892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7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17110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23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002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2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5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8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52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90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506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29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0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24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77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6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2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79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865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02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0938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33542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47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38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11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22-Jun-19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0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6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3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3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22-Jun-19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F07D-245F-4CB5-9724-79883678E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292228">
            <a:off x="1078523" y="1098388"/>
            <a:ext cx="10318418" cy="4394988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Employee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attrition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38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8B60-204A-44B8-8E2C-0DAC8D19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 and graphs</a:t>
            </a:r>
          </a:p>
        </p:txBody>
      </p:sp>
      <p:pic>
        <p:nvPicPr>
          <p:cNvPr id="4" name="Content Placeholder 3" descr="C:\Users\Sam\Desktop\Capture7.JPG">
            <a:extLst>
              <a:ext uri="{FF2B5EF4-FFF2-40B4-BE49-F238E27FC236}">
                <a16:creationId xmlns:a16="http://schemas.microsoft.com/office/drawing/2014/main" id="{F60B4E1E-0921-4D2D-B484-F2F449CC7B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07" y="2432013"/>
            <a:ext cx="4448175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m\Desktop\Capture6.JPG">
            <a:extLst>
              <a:ext uri="{FF2B5EF4-FFF2-40B4-BE49-F238E27FC236}">
                <a16:creationId xmlns:a16="http://schemas.microsoft.com/office/drawing/2014/main" id="{F6CA4FEE-CDB8-4176-81E5-F19246F9AF5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64" y="2755863"/>
            <a:ext cx="5305425" cy="2838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95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AAD1-26B7-48FF-BADE-13D470CC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170187"/>
          </a:xfrm>
        </p:spPr>
        <p:txBody>
          <a:bodyPr/>
          <a:lstStyle/>
          <a:p>
            <a:r>
              <a:rPr lang="en-US" b="1" dirty="0"/>
              <a:t>SCATTER PLOT: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C:\Users\Sam\Desktop\Capture11.JPG">
            <a:extLst>
              <a:ext uri="{FF2B5EF4-FFF2-40B4-BE49-F238E27FC236}">
                <a16:creationId xmlns:a16="http://schemas.microsoft.com/office/drawing/2014/main" id="{E1740913-B79F-4466-AAAC-8513455F75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616" y="2181225"/>
            <a:ext cx="7328767" cy="367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50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:\Users\Sam\Desktop\Capture5.JPG">
            <a:extLst>
              <a:ext uri="{FF2B5EF4-FFF2-40B4-BE49-F238E27FC236}">
                <a16:creationId xmlns:a16="http://schemas.microsoft.com/office/drawing/2014/main" id="{F1010B5C-3723-4443-A625-40C8A55E7F3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6" b="-2"/>
          <a:stretch/>
        </p:blipFill>
        <p:spPr bwMode="auto">
          <a:xfrm>
            <a:off x="446534" y="723899"/>
            <a:ext cx="7498616" cy="567690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456A8-FF24-47A3-B828-97C0AB9A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Heat map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45944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131-7580-4A38-996E-BE4D077A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</a:t>
            </a:r>
          </a:p>
        </p:txBody>
      </p:sp>
      <p:pic>
        <p:nvPicPr>
          <p:cNvPr id="4" name="Content Placeholder 3" descr="C:\Users\Sam\Desktop\Capture.JPG">
            <a:extLst>
              <a:ext uri="{FF2B5EF4-FFF2-40B4-BE49-F238E27FC236}">
                <a16:creationId xmlns:a16="http://schemas.microsoft.com/office/drawing/2014/main" id="{EB200C80-F812-4D86-A2FD-087F2384BF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2002971"/>
            <a:ext cx="5392887" cy="445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m\Desktop\Cap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02971"/>
            <a:ext cx="5636728" cy="4136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7386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FEB-F8D7-43BB-B0A8-42C1878D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LOGISTIC REGRESSION</a:t>
            </a:r>
            <a:endParaRPr lang="en-IN" dirty="0"/>
          </a:p>
        </p:txBody>
      </p:sp>
      <p:pic>
        <p:nvPicPr>
          <p:cNvPr id="4" name="Content Placeholder 3" descr="C:\Users\Sam\Desktop\Capture.JPG">
            <a:extLst>
              <a:ext uri="{FF2B5EF4-FFF2-40B4-BE49-F238E27FC236}">
                <a16:creationId xmlns:a16="http://schemas.microsoft.com/office/drawing/2014/main" id="{715BF6DD-FB04-44D7-AD2D-ABA9DFBEEF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6" y="1834606"/>
            <a:ext cx="5863151" cy="484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m\Desktop\Captur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59429"/>
            <a:ext cx="516646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635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92E9-AFC8-44FB-A595-39D000B1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50A67-0996-4D78-BC8F-C15F15BCF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		So, here we conclude that 80% testing and 20% training for the KNN model and LOGISTIC REGRESSION, as it has 81.63% accuracy and 82.99% accuracy respectively.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077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CCEB-3D99-4B94-A958-B8D2ED4BABB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528202">
            <a:off x="1972491" y="1975205"/>
            <a:ext cx="7589520" cy="3424107"/>
          </a:xfrm>
        </p:spPr>
        <p:txBody>
          <a:bodyPr>
            <a:normAutofit/>
          </a:bodyPr>
          <a:lstStyle/>
          <a:p>
            <a:pPr marL="324000" lvl="1" indent="0" algn="ctr">
              <a:buNone/>
            </a:pPr>
            <a:r>
              <a:rPr lang="en-IN" sz="6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1030" name="Picture 6" descr="https://image.shutterstock.com/image-vector/thankyou-lettering-text-260nw-38155113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3"/>
          <a:stretch/>
        </p:blipFill>
        <p:spPr bwMode="auto">
          <a:xfrm>
            <a:off x="2442754" y="910304"/>
            <a:ext cx="7279370" cy="5107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375A94F-0849-400D-9F22-A3BBA1413D64}"/>
              </a:ext>
            </a:extLst>
          </p:cNvPr>
          <p:cNvSpPr txBox="1">
            <a:spLocks/>
          </p:cNvSpPr>
          <p:nvPr/>
        </p:nvSpPr>
        <p:spPr>
          <a:xfrm>
            <a:off x="9722124" y="5734435"/>
            <a:ext cx="1664624" cy="74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Team - 7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20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DC6C-5A89-4AEB-9CF6-FFC95B0F8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72068"/>
          </a:xfrm>
        </p:spPr>
        <p:txBody>
          <a:bodyPr/>
          <a:lstStyle/>
          <a:p>
            <a:r>
              <a:rPr lang="en-IN" dirty="0">
                <a:latin typeface="Impact" panose="020B0806030902050204" pitchFamily="34" charset="0"/>
              </a:rPr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80817-CAB8-4D19-9BAA-2FA1184E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101009"/>
            <a:ext cx="6815669" cy="22165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K.GAGAN SAI</a:t>
            </a:r>
          </a:p>
          <a:p>
            <a:pPr algn="l"/>
            <a:r>
              <a:rPr lang="en-IN" dirty="0"/>
              <a:t>Y.DINESH KUMAR</a:t>
            </a:r>
          </a:p>
          <a:p>
            <a:pPr algn="l"/>
            <a:r>
              <a:rPr lang="en-IN" dirty="0"/>
              <a:t>Y. SAMPATH</a:t>
            </a:r>
          </a:p>
          <a:p>
            <a:pPr algn="l"/>
            <a:r>
              <a:rPr lang="en-IN" dirty="0"/>
              <a:t>V.ADITHYA SHARMA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75A94F-0849-400D-9F22-A3BBA1413D64}"/>
              </a:ext>
            </a:extLst>
          </p:cNvPr>
          <p:cNvSpPr txBox="1">
            <a:spLocks/>
          </p:cNvSpPr>
          <p:nvPr/>
        </p:nvSpPr>
        <p:spPr>
          <a:xfrm>
            <a:off x="9722124" y="5734435"/>
            <a:ext cx="1664624" cy="74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Team - 7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075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0E2C-0EE5-49EC-B8F3-46808DB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124" y="982132"/>
            <a:ext cx="9601196" cy="768626"/>
          </a:xfrm>
        </p:spPr>
        <p:txBody>
          <a:bodyPr/>
          <a:lstStyle/>
          <a:p>
            <a:r>
              <a:rPr lang="en-IN" dirty="0"/>
              <a:t>EMPLOYEE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821A-386D-434C-A109-7ECC1E572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980042" cy="331893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Reduction in the number of employees through retirement, voluntary/ involuntary resignation or death is called “Attrition”.</a:t>
            </a:r>
          </a:p>
          <a:p>
            <a:r>
              <a:rPr lang="en-IN" sz="2800" dirty="0">
                <a:solidFill>
                  <a:srgbClr val="00B050"/>
                </a:solidFill>
              </a:rPr>
              <a:t>Attrition is also called total turn over or </a:t>
            </a:r>
            <a:r>
              <a:rPr lang="en-IN" sz="2800" dirty="0" err="1">
                <a:solidFill>
                  <a:srgbClr val="00B050"/>
                </a:solidFill>
              </a:rPr>
              <a:t>wasteage</a:t>
            </a:r>
            <a:r>
              <a:rPr lang="en-IN" sz="2800" dirty="0">
                <a:solidFill>
                  <a:srgbClr val="00B050"/>
                </a:solidFill>
              </a:rPr>
              <a:t> rate.</a:t>
            </a:r>
          </a:p>
        </p:txBody>
      </p:sp>
    </p:spTree>
    <p:extLst>
      <p:ext uri="{BB962C8B-B14F-4D97-AF65-F5344CB8AC3E}">
        <p14:creationId xmlns:p14="http://schemas.microsoft.com/office/powerpoint/2010/main" val="784128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275F-2CBB-4316-AAA5-688027BF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79285"/>
            <a:ext cx="9601196" cy="1005693"/>
          </a:xfrm>
        </p:spPr>
        <p:txBody>
          <a:bodyPr>
            <a:normAutofit/>
          </a:bodyPr>
          <a:lstStyle/>
          <a:p>
            <a:r>
              <a:rPr lang="en-IN" dirty="0"/>
              <a:t>TYPE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BFBC-1C3B-4747-BF64-2013ACAB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61" y="2146851"/>
            <a:ext cx="9601196" cy="4823791"/>
          </a:xfrm>
        </p:spPr>
        <p:txBody>
          <a:bodyPr>
            <a:noAutofit/>
          </a:bodyPr>
          <a:lstStyle/>
          <a:p>
            <a:r>
              <a:rPr lang="en-IN" dirty="0"/>
              <a:t>GOOD ATTRITION:</a:t>
            </a:r>
          </a:p>
          <a:p>
            <a:pPr marL="0" indent="0">
              <a:buNone/>
            </a:pPr>
            <a:r>
              <a:rPr lang="en-IN" dirty="0"/>
              <a:t>                                 Less productivity employee leaving.</a:t>
            </a:r>
          </a:p>
          <a:p>
            <a:r>
              <a:rPr lang="en-IN" dirty="0"/>
              <a:t> BAD ATTRITION:</a:t>
            </a:r>
          </a:p>
          <a:p>
            <a:pPr marL="0" indent="0">
              <a:buNone/>
            </a:pPr>
            <a:r>
              <a:rPr lang="en-IN" dirty="0"/>
              <a:t>                                 -High performance leaving.</a:t>
            </a:r>
          </a:p>
          <a:p>
            <a:r>
              <a:rPr lang="en-IN" dirty="0"/>
              <a:t>MARKET DRIVEN ATTRITION:</a:t>
            </a:r>
          </a:p>
          <a:p>
            <a:pPr marL="0" indent="0">
              <a:buNone/>
            </a:pPr>
            <a:r>
              <a:rPr lang="en-IN" dirty="0"/>
              <a:t>                                 -Influenced by market changes.</a:t>
            </a:r>
          </a:p>
          <a:p>
            <a:r>
              <a:rPr lang="en-IN" dirty="0"/>
              <a:t>WORKLOAD/STRESS </a:t>
            </a:r>
            <a:r>
              <a:rPr lang="en-IN" dirty="0" smtClean="0"/>
              <a:t>ATTRITION</a:t>
            </a:r>
            <a:r>
              <a:rPr lang="en-IN" dirty="0" smtClean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-Low band-width of employee</a:t>
            </a:r>
            <a:r>
              <a:rPr lang="en-IN" dirty="0" smtClean="0"/>
              <a:t>.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63899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CD0-5962-4D31-B122-A1E05FFF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15408"/>
            <a:ext cx="11029616" cy="1013800"/>
          </a:xfrm>
        </p:spPr>
        <p:txBody>
          <a:bodyPr/>
          <a:lstStyle/>
          <a:p>
            <a:r>
              <a:rPr lang="en-IN" dirty="0"/>
              <a:t>The factors on which the Employee Attrition depends upon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AED-FCA5-404B-8F66-AA0E9F1D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421" y="1855305"/>
            <a:ext cx="3441962" cy="4850296"/>
          </a:xfrm>
        </p:spPr>
        <p:txBody>
          <a:bodyPr>
            <a:normAutofit/>
          </a:bodyPr>
          <a:lstStyle/>
          <a:p>
            <a:r>
              <a:rPr lang="en-IN" sz="2400" dirty="0"/>
              <a:t>Better pay.</a:t>
            </a:r>
          </a:p>
          <a:p>
            <a:endParaRPr lang="en-IN" sz="2400" dirty="0"/>
          </a:p>
          <a:p>
            <a:r>
              <a:rPr lang="en-IN" sz="2400" dirty="0"/>
              <a:t>Long work timing.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Health/Age problems.</a:t>
            </a:r>
          </a:p>
          <a:p>
            <a:endParaRPr lang="en-IN" sz="2400" dirty="0"/>
          </a:p>
        </p:txBody>
      </p:sp>
      <p:pic>
        <p:nvPicPr>
          <p:cNvPr id="5" name="Picture 4" descr="A boy lying on the ground&#10;&#10;Description automatically generated">
            <a:extLst>
              <a:ext uri="{FF2B5EF4-FFF2-40B4-BE49-F238E27FC236}">
                <a16:creationId xmlns:a16="http://schemas.microsoft.com/office/drawing/2014/main" id="{7F4CA19D-EA8C-43D8-AC3B-01957069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26" y="3429000"/>
            <a:ext cx="1657350" cy="98107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E456985-7271-4D7F-B8F8-19C72A45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97" y="4970910"/>
            <a:ext cx="1245704" cy="1325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E3730F-A044-4577-A1D8-BFDC5EA4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678" y="2106167"/>
            <a:ext cx="1066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9CB1-805A-4393-B150-69969830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ABF7-C08C-4FA9-AC94-2FA6BA20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8" cy="3678303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Lack of growth of opportunities.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Uncooperative team members.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Over expectations from the work place.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2CF8C-C8FC-4676-86CE-A3767984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46" y="2543382"/>
            <a:ext cx="1114425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2EE-0AF5-42DC-8C6D-D6BECE0E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6" y="4411105"/>
            <a:ext cx="15335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219E-2DB7-4D21-982F-3E1D9D01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Formulating an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8426-343A-4EFB-9CEA-049093B18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To solve this problem ,I decided to use a three </a:t>
            </a:r>
            <a:r>
              <a:rPr lang="en-IN" sz="2400" dirty="0" err="1"/>
              <a:t>combinaton</a:t>
            </a:r>
            <a:r>
              <a:rPr lang="en-IN" sz="2400" dirty="0"/>
              <a:t> analytics:</a:t>
            </a:r>
          </a:p>
          <a:p>
            <a:r>
              <a:rPr lang="en-IN" sz="2400" dirty="0"/>
              <a:t>Descriptive Analytics:- What are the observation that helps us to shape our various hypotheses about staff attrition?</a:t>
            </a:r>
          </a:p>
          <a:p>
            <a:r>
              <a:rPr lang="en-IN" sz="2400" dirty="0"/>
              <a:t>Predictive Analytics:- Which members of staff are about to leave.</a:t>
            </a:r>
          </a:p>
          <a:p>
            <a:r>
              <a:rPr lang="en-IN" sz="2400" dirty="0"/>
              <a:t>Prescriptive Analytics:- What insight or suggestions can be made concerning those members of staff who are likely to leave?</a:t>
            </a:r>
          </a:p>
        </p:txBody>
      </p:sp>
    </p:spTree>
    <p:extLst>
      <p:ext uri="{BB962C8B-B14F-4D97-AF65-F5344CB8AC3E}">
        <p14:creationId xmlns:p14="http://schemas.microsoft.com/office/powerpoint/2010/main" val="5194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73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5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8048D-28CB-4862-8DD1-A0F2F97C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1515459"/>
            <a:ext cx="3171905" cy="2804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solidFill>
                  <a:srgbClr val="FFFFFF"/>
                </a:solidFill>
              </a:rPr>
              <a:t>When do employee leave?</a:t>
            </a:r>
            <a:br>
              <a:rPr lang="en-IN" sz="4000" dirty="0">
                <a:solidFill>
                  <a:srgbClr val="FFFFFF"/>
                </a:solidFill>
              </a:rPr>
            </a:br>
            <a:endParaRPr lang="en-IN" sz="4000" dirty="0">
              <a:solidFill>
                <a:srgbClr val="FFFFFF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36" name="Picture 2" descr="https://image.slidesharecdn.com/attrition-120925014826-phpapp01/85/employee-attrition-8-320.jpg?cb=1520244541">
            <a:extLst>
              <a:ext uri="{FF2B5EF4-FFF2-40B4-BE49-F238E27FC236}">
                <a16:creationId xmlns:a16="http://schemas.microsoft.com/office/drawing/2014/main" id="{5A62F3F7-D912-48C5-A9D7-724D63B4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453" y="948413"/>
            <a:ext cx="6613200" cy="495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19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537F-369B-48CB-952C-EFF56004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053E-17A5-4EEE-B636-9B70C0B2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Large proportion of employees leave within two years of  tenure.</a:t>
            </a:r>
          </a:p>
          <a:p>
            <a:r>
              <a:rPr lang="en-IN" sz="2800" dirty="0"/>
              <a:t>Job shoppers:</a:t>
            </a:r>
          </a:p>
          <a:p>
            <a:pPr marL="0" indent="0">
              <a:buNone/>
            </a:pPr>
            <a:r>
              <a:rPr lang="en-IN" sz="2800" dirty="0"/>
              <a:t>                        -Early stage of career.</a:t>
            </a:r>
          </a:p>
          <a:p>
            <a:pPr marL="0" indent="0">
              <a:buNone/>
            </a:pPr>
            <a:r>
              <a:rPr lang="en-IN" sz="2800" dirty="0"/>
              <a:t>                        -Urgency to get more salary in less time.</a:t>
            </a:r>
          </a:p>
          <a:p>
            <a:pPr marL="0" indent="0">
              <a:buNone/>
            </a:pPr>
            <a:r>
              <a:rPr lang="en-IN" sz="2800" dirty="0"/>
              <a:t>                        -trail and error.</a:t>
            </a:r>
          </a:p>
        </p:txBody>
      </p:sp>
    </p:spTree>
    <p:extLst>
      <p:ext uri="{BB962C8B-B14F-4D97-AF65-F5344CB8AC3E}">
        <p14:creationId xmlns:p14="http://schemas.microsoft.com/office/powerpoint/2010/main" val="2458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4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260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Century Gothic</vt:lpstr>
      <vt:lpstr>Garamond</vt:lpstr>
      <vt:lpstr>Gill Sans MT</vt:lpstr>
      <vt:lpstr>Impact</vt:lpstr>
      <vt:lpstr>Wingdings 2</vt:lpstr>
      <vt:lpstr>Badge</vt:lpstr>
      <vt:lpstr>Organic</vt:lpstr>
      <vt:lpstr>Dividend</vt:lpstr>
      <vt:lpstr>Savon</vt:lpstr>
      <vt:lpstr>Employee attrition</vt:lpstr>
      <vt:lpstr>TEAM MEMBERS</vt:lpstr>
      <vt:lpstr>EMPLOYEE ATTRITION</vt:lpstr>
      <vt:lpstr>TYPE OF ATTRITION</vt:lpstr>
      <vt:lpstr>The factors on which the Employee Attrition depends upon are:</vt:lpstr>
      <vt:lpstr>Cont….</vt:lpstr>
      <vt:lpstr>Formulating an approach</vt:lpstr>
      <vt:lpstr>When do employee leave? </vt:lpstr>
      <vt:lpstr>PowerPoint Presentation</vt:lpstr>
      <vt:lpstr>Plots and graphs</vt:lpstr>
      <vt:lpstr>SCATTER PLOT: </vt:lpstr>
      <vt:lpstr>Heat map</vt:lpstr>
      <vt:lpstr>KNN </vt:lpstr>
      <vt:lpstr>  LOGISTIC REGRESSION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YALAMANCHALI DINESH KUMAR</dc:creator>
  <cp:lastModifiedBy>KATAMNENI GAGAN SAI</cp:lastModifiedBy>
  <cp:revision>11</cp:revision>
  <dcterms:created xsi:type="dcterms:W3CDTF">2019-06-22T04:20:57Z</dcterms:created>
  <dcterms:modified xsi:type="dcterms:W3CDTF">2019-06-22T06:52:14Z</dcterms:modified>
</cp:coreProperties>
</file>