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18FE-A8F3-48A3-B102-BA46AF499E0D}" type="datetimeFigureOut">
              <a:rPr lang="en-US" smtClean="0"/>
              <a:pPr/>
              <a:t>22-Jun-19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242F-54C7-474F-B05B-987B178C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18FE-A8F3-48A3-B102-BA46AF499E0D}" type="datetimeFigureOut">
              <a:rPr lang="en-US" smtClean="0"/>
              <a:pPr/>
              <a:t>22-Jun-19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242F-54C7-474F-B05B-987B178C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18FE-A8F3-48A3-B102-BA46AF499E0D}" type="datetimeFigureOut">
              <a:rPr lang="en-US" smtClean="0"/>
              <a:pPr/>
              <a:t>22-Jun-19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242F-54C7-474F-B05B-987B178C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18FE-A8F3-48A3-B102-BA46AF499E0D}" type="datetimeFigureOut">
              <a:rPr lang="en-US" smtClean="0"/>
              <a:pPr/>
              <a:t>22-Jun-19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242F-54C7-474F-B05B-987B178C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18FE-A8F3-48A3-B102-BA46AF499E0D}" type="datetimeFigureOut">
              <a:rPr lang="en-US" smtClean="0"/>
              <a:pPr/>
              <a:t>22-Jun-19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242F-54C7-474F-B05B-987B178C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18FE-A8F3-48A3-B102-BA46AF499E0D}" type="datetimeFigureOut">
              <a:rPr lang="en-US" smtClean="0"/>
              <a:pPr/>
              <a:t>22-Jun-19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242F-54C7-474F-B05B-987B178C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18FE-A8F3-48A3-B102-BA46AF499E0D}" type="datetimeFigureOut">
              <a:rPr lang="en-US" smtClean="0"/>
              <a:pPr/>
              <a:t>22-Jun-19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242F-54C7-474F-B05B-987B178C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18FE-A8F3-48A3-B102-BA46AF499E0D}" type="datetimeFigureOut">
              <a:rPr lang="en-US" smtClean="0"/>
              <a:pPr/>
              <a:t>22-Jun-19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242F-54C7-474F-B05B-987B178C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18FE-A8F3-48A3-B102-BA46AF499E0D}" type="datetimeFigureOut">
              <a:rPr lang="en-US" smtClean="0"/>
              <a:pPr/>
              <a:t>22-Jun-19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242F-54C7-474F-B05B-987B178C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18FE-A8F3-48A3-B102-BA46AF499E0D}" type="datetimeFigureOut">
              <a:rPr lang="en-US" smtClean="0"/>
              <a:pPr/>
              <a:t>22-Jun-19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242F-54C7-474F-B05B-987B178C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18FE-A8F3-48A3-B102-BA46AF499E0D}" type="datetimeFigureOut">
              <a:rPr lang="en-US" smtClean="0"/>
              <a:pPr/>
              <a:t>22-Jun-19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242F-54C7-474F-B05B-987B178C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D18FE-A8F3-48A3-B102-BA46AF499E0D}" type="datetimeFigureOut">
              <a:rPr lang="en-US" smtClean="0"/>
              <a:pPr/>
              <a:t>22-Jun-19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242F-54C7-474F-B05B-987B178C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4320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714488"/>
            <a:ext cx="7772400" cy="264320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5400" dirty="0" smtClean="0">
                <a:latin typeface="Arial Black" pitchFamily="34" charset="0"/>
              </a:rPr>
              <a:t>ADVERTISING</a:t>
            </a:r>
            <a:br>
              <a:rPr lang="en-GB" sz="5400" dirty="0" smtClean="0">
                <a:latin typeface="Arial Black" pitchFamily="34" charset="0"/>
              </a:rPr>
            </a:br>
            <a:r>
              <a:rPr lang="en-GB" sz="5400" dirty="0" smtClean="0">
                <a:latin typeface="Arial Black" pitchFamily="34" charset="0"/>
              </a:rPr>
              <a:t>BASED ON</a:t>
            </a:r>
            <a:br>
              <a:rPr lang="en-GB" sz="5400" dirty="0" smtClean="0">
                <a:latin typeface="Arial Black" pitchFamily="34" charset="0"/>
              </a:rPr>
            </a:br>
            <a:r>
              <a:rPr lang="en-GB" sz="5400" dirty="0" smtClean="0">
                <a:latin typeface="Arial Black" pitchFamily="34" charset="0"/>
              </a:rPr>
              <a:t>USAGE</a:t>
            </a:r>
            <a:endParaRPr lang="en-US" sz="5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715436" cy="6572296"/>
          </a:xfrm>
        </p:spPr>
        <p:txBody>
          <a:bodyPr>
            <a:normAutofit/>
          </a:bodyPr>
          <a:lstStyle/>
          <a:p>
            <a:r>
              <a:rPr lang="en-GB" sz="2800" dirty="0" smtClean="0"/>
              <a:t>Banner position:</a:t>
            </a:r>
          </a:p>
          <a:p>
            <a:pPr>
              <a:buNone/>
            </a:pPr>
            <a:r>
              <a:rPr lang="en-GB" sz="2400" dirty="0" smtClean="0"/>
              <a:t>	From the Fig.2  banner position of </a:t>
            </a:r>
          </a:p>
          <a:p>
            <a:pPr>
              <a:buNone/>
            </a:pPr>
            <a:r>
              <a:rPr lang="en-GB" sz="2400" dirty="0"/>
              <a:t>	</a:t>
            </a:r>
            <a:r>
              <a:rPr lang="en-GB" sz="2400" dirty="0" smtClean="0"/>
              <a:t>0 is having 80.5% of  clicks and non</a:t>
            </a:r>
          </a:p>
          <a:p>
            <a:pPr>
              <a:buNone/>
            </a:pPr>
            <a:r>
              <a:rPr lang="en-GB" sz="2400" dirty="0"/>
              <a:t>	</a:t>
            </a:r>
            <a:r>
              <a:rPr lang="en-GB" sz="2400" dirty="0" smtClean="0"/>
              <a:t>clicks.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endParaRPr lang="en-GB" sz="2800" dirty="0" smtClean="0"/>
          </a:p>
          <a:p>
            <a:r>
              <a:rPr lang="en-GB" sz="2800" dirty="0" smtClean="0"/>
              <a:t>C1 Histogram                                       C16 Histogram</a:t>
            </a:r>
          </a:p>
          <a:p>
            <a:pPr>
              <a:buNone/>
            </a:pPr>
            <a:r>
              <a:rPr lang="en-GB" sz="2800" dirty="0" smtClean="0"/>
              <a:t>	</a:t>
            </a:r>
            <a:endParaRPr lang="en-US" sz="2800" dirty="0"/>
          </a:p>
        </p:txBody>
      </p:sp>
      <p:pic>
        <p:nvPicPr>
          <p:cNvPr id="4" name="Picture 3" descr="bann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0" y="571480"/>
            <a:ext cx="3535987" cy="1425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929454" y="200024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Fig.2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3108" y="628652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Fig.3</a:t>
            </a:r>
          </a:p>
        </p:txBody>
      </p:sp>
      <p:pic>
        <p:nvPicPr>
          <p:cNvPr id="8" name="Picture 7" descr="histC!!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3500438"/>
            <a:ext cx="3714776" cy="2750967"/>
          </a:xfrm>
          <a:prstGeom prst="rect">
            <a:avLst/>
          </a:prstGeom>
        </p:spPr>
      </p:pic>
      <p:pic>
        <p:nvPicPr>
          <p:cNvPr id="9" name="Picture 8" descr="c16h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2" y="3500438"/>
            <a:ext cx="4286248" cy="27776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72330" y="628652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Fig.4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429420"/>
          </a:xfrm>
        </p:spPr>
        <p:txBody>
          <a:bodyPr/>
          <a:lstStyle/>
          <a:p>
            <a:r>
              <a:rPr lang="en-GB" dirty="0" smtClean="0"/>
              <a:t>C21 Histogram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sz="2400" dirty="0" smtClean="0"/>
              <a:t>Separating </a:t>
            </a:r>
            <a:r>
              <a:rPr lang="en-GB" sz="2400" dirty="0" smtClean="0"/>
              <a:t>the output target and the input variables</a:t>
            </a:r>
          </a:p>
          <a:p>
            <a:endParaRPr lang="en-GB" sz="24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718780"/>
            <a:ext cx="5855520" cy="299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3372" y="378619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Fig.5</a:t>
            </a:r>
            <a:endParaRPr lang="en-US" dirty="0"/>
          </a:p>
        </p:txBody>
      </p:sp>
      <p:pic>
        <p:nvPicPr>
          <p:cNvPr id="6" name="Picture 5" descr="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4792326"/>
            <a:ext cx="3921788" cy="2065674"/>
          </a:xfrm>
          <a:prstGeom prst="rect">
            <a:avLst/>
          </a:prstGeom>
        </p:spPr>
      </p:pic>
      <p:pic>
        <p:nvPicPr>
          <p:cNvPr id="7" name="Picture 6" descr="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4786322"/>
            <a:ext cx="2080440" cy="15012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4290"/>
            <a:ext cx="8643998" cy="642942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Normalization of input variables with </a:t>
            </a:r>
            <a:r>
              <a:rPr lang="en-GB" sz="2800" dirty="0" err="1" smtClean="0"/>
              <a:t>MinMax</a:t>
            </a:r>
            <a:r>
              <a:rPr lang="en-GB" sz="2800" dirty="0" smtClean="0"/>
              <a:t> </a:t>
            </a:r>
            <a:r>
              <a:rPr lang="en-GB" sz="2800" dirty="0" smtClean="0"/>
              <a:t>scalar </a:t>
            </a:r>
            <a:r>
              <a:rPr lang="en-GB" sz="2800" dirty="0" smtClean="0"/>
              <a:t>pre-processing.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pPr>
              <a:buNone/>
            </a:pPr>
            <a:endParaRPr lang="en-GB" sz="2800" dirty="0" smtClean="0"/>
          </a:p>
          <a:p>
            <a:r>
              <a:rPr lang="en-GB" sz="2800" dirty="0" smtClean="0"/>
              <a:t>Splitting the data into test and train </a:t>
            </a:r>
            <a:r>
              <a:rPr lang="en-GB" sz="2800" dirty="0" err="1" smtClean="0"/>
              <a:t>set.In</a:t>
            </a:r>
            <a:r>
              <a:rPr lang="en-GB" sz="2800" dirty="0" smtClean="0"/>
              <a:t> </a:t>
            </a:r>
            <a:r>
              <a:rPr lang="en-GB" sz="2800" dirty="0" smtClean="0"/>
              <a:t>this data set we gave 80% </a:t>
            </a:r>
            <a:r>
              <a:rPr lang="en-GB" sz="2800" dirty="0" smtClean="0"/>
              <a:t>data</a:t>
            </a:r>
            <a:r>
              <a:rPr lang="en-GB" sz="2800" dirty="0" smtClean="0"/>
              <a:t> </a:t>
            </a:r>
            <a:r>
              <a:rPr lang="en-GB" sz="2800" dirty="0" smtClean="0"/>
              <a:t>to training </a:t>
            </a:r>
            <a:r>
              <a:rPr lang="en-GB" sz="2800" dirty="0" smtClean="0"/>
              <a:t>set and 20% for testing.</a:t>
            </a:r>
            <a:endParaRPr lang="en-GB" sz="2800" dirty="0" smtClean="0"/>
          </a:p>
          <a:p>
            <a:r>
              <a:rPr lang="en-GB" sz="2800" dirty="0" smtClean="0"/>
              <a:t>Applying algorithms on the model and choosing the best accurate method.</a:t>
            </a:r>
          </a:p>
          <a:p>
            <a:endParaRPr lang="en-GB" sz="2800" dirty="0" smtClean="0"/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endParaRPr lang="en-US" sz="2800" dirty="0"/>
          </a:p>
        </p:txBody>
      </p:sp>
      <p:pic>
        <p:nvPicPr>
          <p:cNvPr id="4" name="Picture 3" descr="minma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214422"/>
            <a:ext cx="5357850" cy="1657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214290"/>
            <a:ext cx="8858312" cy="6500858"/>
          </a:xfrm>
        </p:spPr>
        <p:txBody>
          <a:bodyPr/>
          <a:lstStyle/>
          <a:p>
            <a:r>
              <a:rPr lang="en-GB" dirty="0" smtClean="0"/>
              <a:t>Logistic Regression:</a:t>
            </a:r>
          </a:p>
          <a:p>
            <a:pPr>
              <a:buNone/>
            </a:pPr>
            <a:r>
              <a:rPr lang="en-GB" dirty="0" smtClean="0"/>
              <a:t>	</a:t>
            </a:r>
          </a:p>
          <a:p>
            <a:pPr>
              <a:buNone/>
            </a:pPr>
            <a:r>
              <a:rPr lang="en-GB" dirty="0" smtClean="0"/>
              <a:t>	</a:t>
            </a:r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071546"/>
            <a:ext cx="3500462" cy="2428892"/>
          </a:xfrm>
          <a:prstGeom prst="rect">
            <a:avLst/>
          </a:prstGeom>
        </p:spPr>
      </p:pic>
      <p:pic>
        <p:nvPicPr>
          <p:cNvPr id="5" name="Picture 4" descr="c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0" y="1000108"/>
            <a:ext cx="4714876" cy="3905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Decision Tree Classifier</a:t>
            </a:r>
            <a:endParaRPr lang="en-US" dirty="0"/>
          </a:p>
        </p:txBody>
      </p:sp>
      <p:pic>
        <p:nvPicPr>
          <p:cNvPr id="4" name="Content Placeholder 3" descr="c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44" y="1571612"/>
            <a:ext cx="5277587" cy="4105848"/>
          </a:xfrm>
        </p:spPr>
      </p:pic>
      <p:pic>
        <p:nvPicPr>
          <p:cNvPr id="5" name="Picture 4" descr="c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714488"/>
            <a:ext cx="3097154" cy="20002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KNN Classifier:</a:t>
            </a:r>
            <a:endParaRPr lang="en-US" dirty="0"/>
          </a:p>
        </p:txBody>
      </p:sp>
      <p:pic>
        <p:nvPicPr>
          <p:cNvPr id="4" name="Content Placeholder 3" descr="c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6466" y="1428736"/>
            <a:ext cx="5077534" cy="4124901"/>
          </a:xfrm>
        </p:spPr>
      </p:pic>
      <p:pic>
        <p:nvPicPr>
          <p:cNvPr id="5" name="Picture 4" descr="c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09" y="1571612"/>
            <a:ext cx="3344597" cy="221457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Forest Classifier:</a:t>
            </a:r>
            <a:endParaRPr lang="en-US" dirty="0"/>
          </a:p>
        </p:txBody>
      </p:sp>
      <p:pic>
        <p:nvPicPr>
          <p:cNvPr id="4" name="Content Placeholder 3" descr="c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5466" y="1571612"/>
            <a:ext cx="5258534" cy="4124901"/>
          </a:xfrm>
        </p:spPr>
      </p:pic>
      <p:pic>
        <p:nvPicPr>
          <p:cNvPr id="5" name="Picture 4" descr="c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7" y="1785926"/>
            <a:ext cx="3434251" cy="19288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Support Vector Machine(SVM):</a:t>
            </a:r>
            <a:endParaRPr lang="en-US" dirty="0"/>
          </a:p>
        </p:txBody>
      </p:sp>
      <p:pic>
        <p:nvPicPr>
          <p:cNvPr id="4" name="Content Placeholder 3" descr="c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150" y="1571612"/>
            <a:ext cx="5191850" cy="4115375"/>
          </a:xfrm>
        </p:spPr>
      </p:pic>
      <p:pic>
        <p:nvPicPr>
          <p:cNvPr id="5" name="Picture 4" descr="c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714488"/>
            <a:ext cx="3602386" cy="20717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Naive </a:t>
            </a:r>
            <a:r>
              <a:rPr lang="en-GB" dirty="0" err="1" smtClean="0"/>
              <a:t>Bayes</a:t>
            </a:r>
            <a:r>
              <a:rPr lang="en-GB" dirty="0" smtClean="0"/>
              <a:t> Classifier:</a:t>
            </a:r>
            <a:endParaRPr lang="en-US" dirty="0"/>
          </a:p>
        </p:txBody>
      </p:sp>
      <p:pic>
        <p:nvPicPr>
          <p:cNvPr id="4" name="Content Placeholder 3" descr="c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255" y="1571612"/>
            <a:ext cx="5334745" cy="4163006"/>
          </a:xfrm>
        </p:spPr>
      </p:pic>
      <p:pic>
        <p:nvPicPr>
          <p:cNvPr id="5" name="Picture 4" descr="c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7" y="1857364"/>
            <a:ext cx="3426457" cy="21431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As from the previous slides the accuracy of Random Forest, Logistic Regression, Support Vector Machine(SVM) are equal i.e. 83.6%</a:t>
            </a:r>
          </a:p>
          <a:p>
            <a:r>
              <a:rPr lang="en-GB" sz="2800" dirty="0" smtClean="0"/>
              <a:t>And the ROC Scores are all equal i.e. 50.</a:t>
            </a:r>
          </a:p>
          <a:p>
            <a:r>
              <a:rPr lang="en-GB" sz="2800" dirty="0" smtClean="0"/>
              <a:t>So we considered </a:t>
            </a:r>
            <a:r>
              <a:rPr lang="en-GB" sz="2800" dirty="0" smtClean="0"/>
              <a:t>Random Forest Classifier </a:t>
            </a:r>
            <a:r>
              <a:rPr lang="en-GB" sz="2800" dirty="0" smtClean="0"/>
              <a:t>as </a:t>
            </a:r>
            <a:r>
              <a:rPr lang="en-GB" sz="2800" dirty="0" smtClean="0"/>
              <a:t>the best suited algorithm for the model.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320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dirty="0" smtClean="0">
                <a:latin typeface="Bahnschrift SemiBold" pitchFamily="34" charset="0"/>
              </a:rPr>
              <a:t>TEAM</a:t>
            </a:r>
            <a:endParaRPr lang="en-US" sz="5400" dirty="0">
              <a:latin typeface="Bahnschrift Semi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4525963"/>
          </a:xfrm>
        </p:spPr>
        <p:txBody>
          <a:bodyPr/>
          <a:lstStyle/>
          <a:p>
            <a:pPr algn="ctr"/>
            <a:r>
              <a:rPr lang="en-GB" dirty="0" smtClean="0">
                <a:latin typeface="Bahnschrift SemiBold SemiConden" pitchFamily="34" charset="0"/>
              </a:rPr>
              <a:t>SAI KALYAN AYYAGARI</a:t>
            </a:r>
          </a:p>
          <a:p>
            <a:pPr algn="ctr"/>
            <a:r>
              <a:rPr lang="en-GB" dirty="0" smtClean="0">
                <a:latin typeface="Bahnschrift SemiBold SemiConden" pitchFamily="34" charset="0"/>
              </a:rPr>
              <a:t>MARIO VISHAL</a:t>
            </a:r>
          </a:p>
          <a:p>
            <a:pPr algn="ctr"/>
            <a:r>
              <a:rPr lang="en-GB" dirty="0" smtClean="0">
                <a:latin typeface="Bahnschrift SemiBold SemiConden" pitchFamily="34" charset="0"/>
              </a:rPr>
              <a:t>SAI AMRUTH</a:t>
            </a:r>
          </a:p>
          <a:p>
            <a:pPr algn="ctr"/>
            <a:r>
              <a:rPr lang="en-GB" dirty="0" smtClean="0">
                <a:latin typeface="Bahnschrift SemiBold SemiConden" pitchFamily="34" charset="0"/>
              </a:rPr>
              <a:t>RAJ KUMAR</a:t>
            </a:r>
          </a:p>
          <a:p>
            <a:pPr algn="ctr"/>
            <a:r>
              <a:rPr lang="en-GB" dirty="0" smtClean="0">
                <a:latin typeface="Bahnschrift SemiBold SemiConden" pitchFamily="34" charset="0"/>
              </a:rPr>
              <a:t>KRISHNA TEJ</a:t>
            </a:r>
            <a:endParaRPr lang="en-US" dirty="0">
              <a:latin typeface="Bahnschrift SemiBold SemiConden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Node-Red Flow</a:t>
            </a:r>
            <a:endParaRPr lang="en-US" dirty="0"/>
          </a:p>
        </p:txBody>
      </p:sp>
      <p:pic>
        <p:nvPicPr>
          <p:cNvPr id="4" name="Content Placeholder 3" descr="S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28736"/>
            <a:ext cx="8229600" cy="4572032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Interface for Prediction</a:t>
            </a:r>
            <a:endParaRPr lang="en-US" dirty="0"/>
          </a:p>
        </p:txBody>
      </p:sp>
      <p:pic>
        <p:nvPicPr>
          <p:cNvPr id="4" name="Content Placeholder 3" descr="U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23" y="1761043"/>
            <a:ext cx="4371990" cy="4150013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Set : </a:t>
            </a:r>
            <a:r>
              <a:rPr lang="en-GB" dirty="0" smtClean="0">
                <a:hlinkClick r:id="rId2"/>
              </a:rPr>
              <a:t>www.Kaggle.com</a:t>
            </a:r>
            <a:endParaRPr lang="en-GB" dirty="0" smtClean="0"/>
          </a:p>
          <a:p>
            <a:r>
              <a:rPr lang="en-GB" dirty="0" smtClean="0"/>
              <a:t>Technical Description and Graphs : </a:t>
            </a:r>
            <a:r>
              <a:rPr lang="en-GB" dirty="0" err="1" smtClean="0"/>
              <a:t>Jupyter</a:t>
            </a:r>
            <a:r>
              <a:rPr lang="en-GB" dirty="0" smtClean="0"/>
              <a:t> Notebook Project File.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4414" y="2714620"/>
            <a:ext cx="6387326" cy="120032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Arial Black" pitchFamily="34" charset="0"/>
              </a:rPr>
              <a:t>THANK YOU</a:t>
            </a:r>
            <a:endParaRPr lang="en-US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ABOUT THE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The Project is based on Click-Through-Rate(CTR) prediction.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To analyse the Data set to obtain the independent variables which impact target feature.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And finally creating a Model from the algorithm which best suits </a:t>
            </a:r>
            <a:r>
              <a:rPr lang="en-GB" dirty="0" smtClean="0">
                <a:solidFill>
                  <a:schemeClr val="bg1"/>
                </a:solidFill>
              </a:rPr>
              <a:t>it to predict the desired output.</a:t>
            </a:r>
            <a:endParaRPr lang="en-GB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Click-Through-Rate(CTR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Ratio of users who click on an ad to the number of total users who view the advertisement.</a:t>
            </a:r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endParaRPr lang="en-GB" sz="2800" dirty="0"/>
          </a:p>
          <a:p>
            <a:r>
              <a:rPr lang="en-GB" sz="2800" dirty="0" smtClean="0"/>
              <a:t>Used to measure the success of an online advertising campaign.</a:t>
            </a:r>
          </a:p>
          <a:p>
            <a:r>
              <a:rPr lang="en-GB" sz="2800" dirty="0" smtClean="0"/>
              <a:t>In a pay-per-click criteria, revenue can be maximised by choosing to display ads that have maximum CTR.</a:t>
            </a:r>
          </a:p>
        </p:txBody>
      </p:sp>
      <p:pic>
        <p:nvPicPr>
          <p:cNvPr id="4" name="Picture 3" descr="ctr.jpg"/>
          <p:cNvPicPr>
            <a:picLocks noChangeAspect="1"/>
          </p:cNvPicPr>
          <p:nvPr/>
        </p:nvPicPr>
        <p:blipFill>
          <a:blip r:embed="rId2"/>
          <a:srcRect l="20703" t="32910" r="39014" b="52442"/>
          <a:stretch>
            <a:fillRect/>
          </a:stretch>
        </p:blipFill>
        <p:spPr>
          <a:xfrm>
            <a:off x="2500298" y="2571744"/>
            <a:ext cx="3405211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Data set has 24 features and 10k observations.</a:t>
            </a:r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endParaRPr lang="en-GB" sz="2800" dirty="0"/>
          </a:p>
          <a:p>
            <a:pPr>
              <a:buNone/>
            </a:pPr>
            <a:endParaRPr lang="en-GB" sz="2800" dirty="0" smtClean="0"/>
          </a:p>
          <a:p>
            <a:r>
              <a:rPr lang="en-GB" sz="2800" dirty="0" smtClean="0"/>
              <a:t>The output variable or the target variable is the feature “click”.</a:t>
            </a:r>
          </a:p>
          <a:p>
            <a:r>
              <a:rPr lang="en-GB" sz="2800" dirty="0" smtClean="0"/>
              <a:t>The data types of the features include int,float and object values.</a:t>
            </a:r>
          </a:p>
          <a:p>
            <a:r>
              <a:rPr lang="en-GB" sz="2800" dirty="0" smtClean="0"/>
              <a:t>The data type of “click”  is </a:t>
            </a:r>
            <a:r>
              <a:rPr lang="en-GB" sz="2800" dirty="0" err="1" smtClean="0"/>
              <a:t>int</a:t>
            </a:r>
            <a:r>
              <a:rPr lang="en-GB" sz="2800" dirty="0" smtClean="0"/>
              <a:t>, and it has the output of either </a:t>
            </a:r>
            <a:r>
              <a:rPr lang="en-GB" sz="2800" dirty="0" smtClean="0"/>
              <a:t>0 or 1.</a:t>
            </a:r>
            <a:endParaRPr lang="en-GB" sz="2800" dirty="0" smtClean="0"/>
          </a:p>
          <a:p>
            <a:pPr>
              <a:buNone/>
            </a:pPr>
            <a:endParaRPr lang="en-US" sz="2800" dirty="0"/>
          </a:p>
        </p:txBody>
      </p:sp>
      <p:pic>
        <p:nvPicPr>
          <p:cNvPr id="4" name="Picture 3" descr="colum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071679"/>
            <a:ext cx="6500858" cy="13573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1154098"/>
          </a:xfrm>
        </p:spPr>
        <p:txBody>
          <a:bodyPr>
            <a:normAutofit/>
          </a:bodyPr>
          <a:lstStyle/>
          <a:p>
            <a:r>
              <a:rPr lang="en-US" sz="3200" dirty="0"/>
              <a:t>Our </a:t>
            </a:r>
            <a:r>
              <a:rPr lang="en-US" sz="3200" dirty="0" smtClean="0"/>
              <a:t>Dataset </a:t>
            </a:r>
            <a:r>
              <a:rPr lang="en-US" sz="3200" dirty="0"/>
              <a:t>comprises of the following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000" dirty="0"/>
              <a:t>id: ad identifier</a:t>
            </a:r>
          </a:p>
          <a:p>
            <a:r>
              <a:rPr lang="en-US" sz="5000" dirty="0"/>
              <a:t>click: 0 for non-click, 1 for click</a:t>
            </a:r>
          </a:p>
          <a:p>
            <a:r>
              <a:rPr lang="en-US" sz="5000" dirty="0"/>
              <a:t>hour: in the format of YYMMDDHH</a:t>
            </a:r>
          </a:p>
          <a:p>
            <a:r>
              <a:rPr lang="en-US" sz="5000" dirty="0"/>
              <a:t>C1: some </a:t>
            </a:r>
            <a:r>
              <a:rPr lang="en-US" sz="5000" dirty="0" err="1"/>
              <a:t>anonymized</a:t>
            </a:r>
            <a:r>
              <a:rPr lang="en-US" sz="5000" dirty="0"/>
              <a:t> categorical variable e.g. 1002</a:t>
            </a:r>
          </a:p>
          <a:p>
            <a:r>
              <a:rPr lang="en-US" sz="5000" dirty="0" err="1"/>
              <a:t>banner_pos</a:t>
            </a:r>
            <a:r>
              <a:rPr lang="en-US" sz="5000" dirty="0"/>
              <a:t>: where a banner is located, 1 and 0</a:t>
            </a:r>
          </a:p>
          <a:p>
            <a:r>
              <a:rPr lang="en-US" sz="5000" dirty="0" err="1"/>
              <a:t>site_id</a:t>
            </a:r>
            <a:r>
              <a:rPr lang="en-US" sz="5000" dirty="0"/>
              <a:t>: site identifier</a:t>
            </a:r>
          </a:p>
          <a:p>
            <a:r>
              <a:rPr lang="en-US" sz="5000" dirty="0" err="1"/>
              <a:t>site_domain</a:t>
            </a:r>
            <a:r>
              <a:rPr lang="en-US" sz="5000" dirty="0"/>
              <a:t>: hashed site domain</a:t>
            </a:r>
          </a:p>
          <a:p>
            <a:r>
              <a:rPr lang="en-US" sz="5000" dirty="0" err="1"/>
              <a:t>site_category</a:t>
            </a:r>
            <a:r>
              <a:rPr lang="en-US" sz="5000" dirty="0"/>
              <a:t>: hashed site category e.g. 28905ebd</a:t>
            </a:r>
          </a:p>
          <a:p>
            <a:r>
              <a:rPr lang="en-US" sz="5000" dirty="0" err="1"/>
              <a:t>app_id</a:t>
            </a:r>
            <a:r>
              <a:rPr lang="en-US" sz="5000" dirty="0"/>
              <a:t>: mobile app identifier</a:t>
            </a:r>
          </a:p>
          <a:p>
            <a:r>
              <a:rPr lang="en-US" sz="5000" dirty="0" err="1"/>
              <a:t>app_domain</a:t>
            </a:r>
            <a:endParaRPr lang="en-US" sz="5000" dirty="0"/>
          </a:p>
          <a:p>
            <a:r>
              <a:rPr lang="en-US" sz="5000" dirty="0" err="1"/>
              <a:t>app_category</a:t>
            </a:r>
            <a:endParaRPr lang="en-US" sz="5000" dirty="0"/>
          </a:p>
          <a:p>
            <a:r>
              <a:rPr lang="en-US" sz="5000" dirty="0" err="1"/>
              <a:t>device_id</a:t>
            </a:r>
            <a:r>
              <a:rPr lang="en-US" sz="5000" dirty="0"/>
              <a:t>: mobile device identifier</a:t>
            </a:r>
          </a:p>
          <a:p>
            <a:r>
              <a:rPr lang="en-US" sz="5000" dirty="0" err="1"/>
              <a:t>device_ip</a:t>
            </a:r>
            <a:r>
              <a:rPr lang="en-US" sz="5000" dirty="0"/>
              <a:t>: IP address</a:t>
            </a:r>
          </a:p>
          <a:p>
            <a:r>
              <a:rPr lang="en-US" sz="5000" dirty="0" err="1"/>
              <a:t>device_model</a:t>
            </a:r>
            <a:r>
              <a:rPr lang="en-US" sz="5000" dirty="0"/>
              <a:t>: hashed model e.g. </a:t>
            </a:r>
            <a:r>
              <a:rPr lang="en-US" sz="5000" dirty="0" err="1"/>
              <a:t>iPhone</a:t>
            </a:r>
            <a:r>
              <a:rPr lang="en-US" sz="5000" dirty="0"/>
              <a:t> 6, Samsung</a:t>
            </a:r>
          </a:p>
          <a:p>
            <a:r>
              <a:rPr lang="en-US" sz="5000" dirty="0" err="1"/>
              <a:t>device_type</a:t>
            </a:r>
            <a:r>
              <a:rPr lang="en-US" sz="5000" dirty="0"/>
              <a:t>: hashed device type e.g. tablet, </a:t>
            </a:r>
            <a:r>
              <a:rPr lang="en-US" sz="5000" dirty="0" err="1"/>
              <a:t>smartphone</a:t>
            </a:r>
            <a:endParaRPr lang="en-US" sz="5000" dirty="0"/>
          </a:p>
          <a:p>
            <a:r>
              <a:rPr lang="en-US" sz="5000" dirty="0" err="1"/>
              <a:t>device_conn_type</a:t>
            </a:r>
            <a:r>
              <a:rPr lang="en-US" sz="5000" dirty="0"/>
              <a:t>: hashed type of connection e.g. Wi-Fi, 4G</a:t>
            </a:r>
          </a:p>
          <a:p>
            <a:r>
              <a:rPr lang="en-US" sz="5000" dirty="0"/>
              <a:t>C14-C21: some more anonymized categorical </a:t>
            </a:r>
            <a:r>
              <a:rPr lang="en-US" sz="5000" dirty="0" smtClean="0"/>
              <a:t>variables which have been </a:t>
            </a:r>
            <a:r>
              <a:rPr lang="en-US" sz="5000" smtClean="0"/>
              <a:t>kept private </a:t>
            </a:r>
            <a:r>
              <a:rPr lang="en-US" sz="5000" dirty="0" smtClean="0"/>
              <a:t>due to privacy concerns but have meaningful values and can have some impact on target variable</a:t>
            </a:r>
            <a:endParaRPr lang="en-US" sz="50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Libraries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Numpy</a:t>
            </a:r>
            <a:endParaRPr lang="en-GB" dirty="0" smtClean="0"/>
          </a:p>
          <a:p>
            <a:r>
              <a:rPr lang="en-GB" dirty="0" smtClean="0"/>
              <a:t>Pandas</a:t>
            </a:r>
          </a:p>
          <a:p>
            <a:r>
              <a:rPr lang="en-GB" dirty="0" err="1" smtClean="0"/>
              <a:t>Scikit</a:t>
            </a:r>
            <a:r>
              <a:rPr lang="en-GB" dirty="0" smtClean="0"/>
              <a:t>-learn</a:t>
            </a:r>
          </a:p>
          <a:p>
            <a:r>
              <a:rPr lang="en-GB" dirty="0" err="1" smtClean="0"/>
              <a:t>Matplotlib</a:t>
            </a:r>
            <a:endParaRPr lang="en-GB" dirty="0" smtClean="0"/>
          </a:p>
          <a:p>
            <a:r>
              <a:rPr lang="en-GB" dirty="0" err="1" smtClean="0"/>
              <a:t>Seaborn</a:t>
            </a:r>
            <a:endParaRPr lang="en-GB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929354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As the target variable is a </a:t>
            </a:r>
            <a:r>
              <a:rPr lang="en-GB" sz="2800" dirty="0" smtClean="0"/>
              <a:t>categorical </a:t>
            </a:r>
            <a:r>
              <a:rPr lang="en-GB" sz="2800" dirty="0" smtClean="0"/>
              <a:t>type of output we use classification method.</a:t>
            </a:r>
          </a:p>
          <a:p>
            <a:r>
              <a:rPr lang="en-GB" sz="2800" dirty="0" smtClean="0"/>
              <a:t>The mean of the feature “click” is 0.1706 it says that 17.6% of the ads were clicked.</a:t>
            </a:r>
          </a:p>
          <a:p>
            <a:r>
              <a:rPr lang="en-GB" sz="2800" dirty="0" smtClean="0"/>
              <a:t>Correlation table: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4" name="Picture 3" descr="co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786058"/>
            <a:ext cx="8429652" cy="352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4810" y="6488668"/>
            <a:ext cx="85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Table.1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14290"/>
            <a:ext cx="8501122" cy="6500858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 smtClean="0"/>
              <a:t>From the above Table.1 the highest positive correlation is between C1,banner_pos and </a:t>
            </a:r>
            <a:r>
              <a:rPr lang="en-GB" sz="2800" dirty="0" err="1" smtClean="0"/>
              <a:t>device_type</a:t>
            </a:r>
            <a:r>
              <a:rPr lang="en-GB" sz="2800" dirty="0" smtClean="0"/>
              <a:t>.</a:t>
            </a:r>
          </a:p>
          <a:p>
            <a:r>
              <a:rPr lang="en-GB" sz="2800" dirty="0" smtClean="0"/>
              <a:t>C16 and C21 are highly correlated to our target variable  “click”.</a:t>
            </a:r>
          </a:p>
          <a:p>
            <a:r>
              <a:rPr lang="en-GB" sz="2800" dirty="0" smtClean="0"/>
              <a:t>So the potential input variables can be </a:t>
            </a:r>
            <a:r>
              <a:rPr lang="en-GB" sz="2800" dirty="0" err="1" smtClean="0"/>
              <a:t>device_type</a:t>
            </a:r>
            <a:r>
              <a:rPr lang="en-GB" sz="2800" dirty="0" smtClean="0"/>
              <a:t>, </a:t>
            </a:r>
            <a:r>
              <a:rPr lang="en-GB" sz="2800" dirty="0" err="1" smtClean="0"/>
              <a:t>banner_pos</a:t>
            </a:r>
            <a:r>
              <a:rPr lang="en-GB" sz="2800" dirty="0" smtClean="0"/>
              <a:t>, C1, C16 and C21.Which can impact our target variable.</a:t>
            </a:r>
          </a:p>
          <a:p>
            <a:r>
              <a:rPr lang="en-GB" sz="2800" dirty="0" smtClean="0"/>
              <a:t>Histogram of </a:t>
            </a:r>
            <a:r>
              <a:rPr lang="en-GB" sz="2800" dirty="0" err="1" smtClean="0"/>
              <a:t>device_type</a:t>
            </a:r>
            <a:r>
              <a:rPr lang="en-GB" sz="2800" dirty="0" smtClean="0"/>
              <a:t>:</a:t>
            </a:r>
          </a:p>
          <a:p>
            <a:pPr>
              <a:buNone/>
            </a:pPr>
            <a:r>
              <a:rPr lang="en-GB" sz="2800" dirty="0" smtClean="0"/>
              <a:t>   From the histogram Fig.1 </a:t>
            </a:r>
          </a:p>
          <a:p>
            <a:pPr>
              <a:buNone/>
            </a:pPr>
            <a:r>
              <a:rPr lang="en-GB" sz="2800" dirty="0"/>
              <a:t> </a:t>
            </a:r>
            <a:r>
              <a:rPr lang="en-GB" sz="2800" dirty="0" smtClean="0"/>
              <a:t>  we observe that device </a:t>
            </a:r>
          </a:p>
          <a:p>
            <a:pPr>
              <a:buNone/>
            </a:pPr>
            <a:r>
              <a:rPr lang="en-GB" sz="2800" dirty="0"/>
              <a:t> </a:t>
            </a:r>
            <a:r>
              <a:rPr lang="en-GB" sz="2800" dirty="0" smtClean="0"/>
              <a:t>  type of 1 as more clicks</a:t>
            </a:r>
          </a:p>
          <a:p>
            <a:pPr>
              <a:buNone/>
            </a:pPr>
            <a:r>
              <a:rPr lang="en-GB" sz="2800" dirty="0"/>
              <a:t>	</a:t>
            </a:r>
            <a:r>
              <a:rPr lang="en-GB" sz="2800" dirty="0" smtClean="0"/>
              <a:t>and non clicks</a:t>
            </a:r>
          </a:p>
          <a:p>
            <a:pPr>
              <a:buNone/>
            </a:pPr>
            <a:r>
              <a:rPr lang="en-GB" sz="2800" dirty="0"/>
              <a:t>	</a:t>
            </a:r>
            <a:r>
              <a:rPr lang="en-GB" sz="2800" dirty="0" smtClean="0"/>
              <a:t>clicked=1</a:t>
            </a:r>
          </a:p>
          <a:p>
            <a:pPr>
              <a:buNone/>
            </a:pPr>
            <a:r>
              <a:rPr lang="en-GB" sz="2800" dirty="0"/>
              <a:t>	</a:t>
            </a:r>
            <a:r>
              <a:rPr lang="en-GB" sz="2800" dirty="0" err="1" smtClean="0"/>
              <a:t>non_clicked</a:t>
            </a:r>
            <a:r>
              <a:rPr lang="en-GB" sz="2800" dirty="0" smtClean="0"/>
              <a:t>=0</a:t>
            </a:r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r>
              <a:rPr lang="en-GB" sz="2800" dirty="0"/>
              <a:t>	</a:t>
            </a:r>
            <a:endParaRPr lang="en-GB" sz="28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643702" y="364331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Fig.1</a:t>
            </a:r>
            <a:endParaRPr lang="en-US" dirty="0"/>
          </a:p>
        </p:txBody>
      </p:sp>
      <p:pic>
        <p:nvPicPr>
          <p:cNvPr id="6" name="Picture 5" descr="devtyphist!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3286124"/>
            <a:ext cx="4429124" cy="3048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6578" y="628652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Fig.1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481</Words>
  <Application>Microsoft Office PowerPoint</Application>
  <PresentationFormat>On-screen Show (4:3)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Bahnschrift SemiBold</vt:lpstr>
      <vt:lpstr>Bahnschrift SemiBold SemiConden</vt:lpstr>
      <vt:lpstr>Calibri</vt:lpstr>
      <vt:lpstr>Office Theme</vt:lpstr>
      <vt:lpstr>ADVERTISING BASED ON USAGE</vt:lpstr>
      <vt:lpstr>TEAM</vt:lpstr>
      <vt:lpstr>ABOUT THE PROJECT</vt:lpstr>
      <vt:lpstr>Click-Through-Rate(CTR)</vt:lpstr>
      <vt:lpstr>Technical Description</vt:lpstr>
      <vt:lpstr>Our Dataset comprises of the following features:</vt:lpstr>
      <vt:lpstr>Libraries Used: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Tree Classifier</vt:lpstr>
      <vt:lpstr>KNN Classifier:</vt:lpstr>
      <vt:lpstr>Random Forest Classifier:</vt:lpstr>
      <vt:lpstr>Support Vector Machine(SVM):</vt:lpstr>
      <vt:lpstr>Naive Bayes Classifier:</vt:lpstr>
      <vt:lpstr>Summary:</vt:lpstr>
      <vt:lpstr>Node-Red Flow</vt:lpstr>
      <vt:lpstr>User Interface for Prediction</vt:lpstr>
      <vt:lpstr>Bibliography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Advertisement Based on Usage</dc:title>
  <dc:creator>Mario Vishal</dc:creator>
  <cp:lastModifiedBy>Pramod</cp:lastModifiedBy>
  <cp:revision>46</cp:revision>
  <dcterms:created xsi:type="dcterms:W3CDTF">2019-06-21T16:16:56Z</dcterms:created>
  <dcterms:modified xsi:type="dcterms:W3CDTF">2019-06-22T05:52:27Z</dcterms:modified>
</cp:coreProperties>
</file>