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98" r:id="rId2"/>
    <p:sldId id="257" r:id="rId3"/>
    <p:sldId id="258" r:id="rId4"/>
    <p:sldId id="259" r:id="rId5"/>
    <p:sldId id="260" r:id="rId6"/>
    <p:sldId id="261" r:id="rId7"/>
    <p:sldId id="306" r:id="rId8"/>
    <p:sldId id="262" r:id="rId9"/>
    <p:sldId id="299" r:id="rId10"/>
    <p:sldId id="278" r:id="rId11"/>
    <p:sldId id="281" r:id="rId12"/>
    <p:sldId id="307" r:id="rId13"/>
    <p:sldId id="282" r:id="rId14"/>
    <p:sldId id="284" r:id="rId15"/>
    <p:sldId id="290" r:id="rId16"/>
    <p:sldId id="283" r:id="rId17"/>
    <p:sldId id="285" r:id="rId18"/>
    <p:sldId id="287" r:id="rId19"/>
    <p:sldId id="286" r:id="rId20"/>
    <p:sldId id="292" r:id="rId21"/>
    <p:sldId id="308" r:id="rId22"/>
    <p:sldId id="309" r:id="rId23"/>
    <p:sldId id="310" r:id="rId24"/>
    <p:sldId id="311" r:id="rId25"/>
    <p:sldId id="312" r:id="rId26"/>
    <p:sldId id="314" r:id="rId27"/>
    <p:sldId id="316" r:id="rId28"/>
    <p:sldId id="296" r:id="rId29"/>
    <p:sldId id="31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2A882-C3EC-4978-B6D0-035714875EAA}" v="4" dt="2019-05-25T07:13:18.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86" d="100"/>
          <a:sy n="86" d="100"/>
        </p:scale>
        <p:origin x="528" y="1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riya reddy" userId="9ba793c1167d4188" providerId="LiveId" clId="{4E52A882-C3EC-4978-B6D0-035714875EAA}"/>
    <pc:docChg chg="modSld">
      <pc:chgData name="supriya reddy" userId="9ba793c1167d4188" providerId="LiveId" clId="{4E52A882-C3EC-4978-B6D0-035714875EAA}" dt="2019-05-25T07:13:18.894" v="3" actId="1076"/>
      <pc:docMkLst>
        <pc:docMk/>
      </pc:docMkLst>
      <pc:sldChg chg="modSp">
        <pc:chgData name="supriya reddy" userId="9ba793c1167d4188" providerId="LiveId" clId="{4E52A882-C3EC-4978-B6D0-035714875EAA}" dt="2019-05-25T07:13:18.894" v="3" actId="1076"/>
        <pc:sldMkLst>
          <pc:docMk/>
          <pc:sldMk cId="4214173830" sldId="270"/>
        </pc:sldMkLst>
        <pc:graphicFrameChg chg="mod modGraphic">
          <ac:chgData name="supriya reddy" userId="9ba793c1167d4188" providerId="LiveId" clId="{4E52A882-C3EC-4978-B6D0-035714875EAA}" dt="2019-05-25T07:13:18.894" v="3" actId="1076"/>
          <ac:graphicFrameMkLst>
            <pc:docMk/>
            <pc:sldMk cId="4214173830" sldId="270"/>
            <ac:graphicFrameMk id="4" creationId="{2BC47CAA-4E93-445A-B5FB-5D4C9948F65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5923" y="3307356"/>
            <a:ext cx="9489573" cy="1470025"/>
          </a:xfrm>
        </p:spPr>
        <p:txBody>
          <a:bodyPr anchor="b"/>
          <a:lstStyle>
            <a:lvl1pPr>
              <a:defRPr sz="4000"/>
            </a:lvl1pPr>
          </a:lstStyle>
          <a:p>
            <a:r>
              <a:rPr lang="en-US"/>
              <a:t>Click to edit Master title style</a:t>
            </a:r>
          </a:p>
        </p:txBody>
      </p:sp>
      <p:sp>
        <p:nvSpPr>
          <p:cNvPr id="3" name="Subtitle 2"/>
          <p:cNvSpPr>
            <a:spLocks noGrp="1"/>
          </p:cNvSpPr>
          <p:nvPr>
            <p:ph type="subTitle" idx="1"/>
          </p:nvPr>
        </p:nvSpPr>
        <p:spPr>
          <a:xfrm>
            <a:off x="1345923" y="4777380"/>
            <a:ext cx="9489573"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45924" y="1807361"/>
            <a:ext cx="9497440" cy="4051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5" y="675723"/>
            <a:ext cx="1963949" cy="51853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45923" y="675724"/>
            <a:ext cx="7290076" cy="5185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45924" y="3308581"/>
            <a:ext cx="9489571" cy="1468800"/>
          </a:xfrm>
        </p:spPr>
        <p:txBody>
          <a:bodyPr anchor="b"/>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345924" y="4777381"/>
            <a:ext cx="9489571"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45924" y="675725"/>
            <a:ext cx="9497440" cy="924475"/>
          </a:xfrm>
        </p:spPr>
        <p:txBody>
          <a:bodyPr/>
          <a:lstStyle/>
          <a:p>
            <a:r>
              <a:rPr lang="en-US"/>
              <a:t>Click to edit Master title style</a:t>
            </a:r>
          </a:p>
        </p:txBody>
      </p:sp>
      <p:sp>
        <p:nvSpPr>
          <p:cNvPr id="3" name="Content Placeholder 2"/>
          <p:cNvSpPr>
            <a:spLocks noGrp="1"/>
          </p:cNvSpPr>
          <p:nvPr>
            <p:ph sz="half" idx="1"/>
          </p:nvPr>
        </p:nvSpPr>
        <p:spPr>
          <a:xfrm>
            <a:off x="1345924" y="1809750"/>
            <a:ext cx="4628369"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708" y="1809749"/>
            <a:ext cx="4625656"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7632" y="1812927"/>
            <a:ext cx="417665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5924" y="2389190"/>
            <a:ext cx="4628369"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8632" y="1812927"/>
            <a:ext cx="417744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7" y="2389190"/>
            <a:ext cx="462836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3" y="446088"/>
            <a:ext cx="3547533" cy="1185861"/>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136873" y="446088"/>
            <a:ext cx="5706492"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45923" y="1631950"/>
            <a:ext cx="3547533"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4" y="1387058"/>
            <a:ext cx="4641849" cy="1113254"/>
          </a:xfrm>
        </p:spPr>
        <p:txBody>
          <a:bodyPr anchor="b">
            <a:normAutofit/>
          </a:bodyPr>
          <a:lstStyle>
            <a:lvl1pPr algn="l">
              <a:defRPr sz="2400" b="0"/>
            </a:lvl1pPr>
          </a:lstStyle>
          <a:p>
            <a:r>
              <a:rPr lang="en-US"/>
              <a:t>Click to edit Master title style</a:t>
            </a:r>
          </a:p>
        </p:txBody>
      </p:sp>
      <p:sp>
        <p:nvSpPr>
          <p:cNvPr id="4" name="Text Placeholder 3"/>
          <p:cNvSpPr>
            <a:spLocks noGrp="1"/>
          </p:cNvSpPr>
          <p:nvPr>
            <p:ph type="body" sz="half" idx="2"/>
          </p:nvPr>
        </p:nvSpPr>
        <p:spPr>
          <a:xfrm>
            <a:off x="1345924" y="2500312"/>
            <a:ext cx="4641849"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32" name="Oval 31"/>
          <p:cNvSpPr/>
          <p:nvPr/>
        </p:nvSpPr>
        <p:spPr>
          <a:xfrm>
            <a:off x="7305663" y="1436862"/>
            <a:ext cx="1448871"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7534056" y="1411792"/>
            <a:ext cx="1107153"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008245" y="1894454"/>
            <a:ext cx="803152"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32193" y="1811313"/>
            <a:ext cx="652784"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91683" y="2083427"/>
            <a:ext cx="342135"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8176122" y="993076"/>
            <a:ext cx="342135"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746129" y="1894454"/>
            <a:ext cx="26325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8198402" y="1060594"/>
            <a:ext cx="26325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6502400" y="1600200"/>
            <a:ext cx="4572000" cy="3429000"/>
          </a:xfrm>
          <a:prstGeom prst="ellipse">
            <a:avLst/>
          </a:prstGeom>
          <a:ln w="76200">
            <a:solidFill>
              <a:schemeClr val="bg2">
                <a:lumMod val="75000"/>
              </a:schemeClr>
            </a:solidFill>
          </a:ln>
        </p:spPr>
        <p:txBody>
          <a:body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8744219" y="66320"/>
            <a:ext cx="3434015"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345923" y="675725"/>
            <a:ext cx="9500151" cy="9244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45924" y="1807361"/>
            <a:ext cx="9500149" cy="405143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3125" y="5951811"/>
            <a:ext cx="28448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B61BEF0D-F0BB-DE4B-95CE-6DB70DBA9567}" type="datetimeFigureOut">
              <a:rPr lang="en-US" smtClean="0"/>
              <a:pPr/>
              <a:t>6/22/2019</a:t>
            </a:fld>
            <a:endParaRPr lang="en-US" dirty="0"/>
          </a:p>
        </p:txBody>
      </p:sp>
      <p:sp>
        <p:nvSpPr>
          <p:cNvPr id="5" name="Footer Placeholder 4"/>
          <p:cNvSpPr>
            <a:spLocks noGrp="1"/>
          </p:cNvSpPr>
          <p:nvPr>
            <p:ph type="ftr" sz="quarter" idx="3"/>
          </p:nvPr>
        </p:nvSpPr>
        <p:spPr>
          <a:xfrm>
            <a:off x="1574594" y="5951811"/>
            <a:ext cx="7008532"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63545" y="5951811"/>
            <a:ext cx="811049"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264" y="672274"/>
            <a:ext cx="11655041" cy="769441"/>
          </a:xfrm>
          <a:prstGeom prst="rect">
            <a:avLst/>
          </a:prstGeom>
          <a:noFill/>
        </p:spPr>
        <p:txBody>
          <a:bodyPr wrap="square" rtlCol="0">
            <a:spAutoFit/>
          </a:bodyPr>
          <a:lstStyle/>
          <a:p>
            <a:pPr algn="ctr"/>
            <a:r>
              <a:rPr lang="en-US" sz="4400" b="1" dirty="0"/>
              <a:t>CRIME RATE ANALYSIS</a:t>
            </a:r>
          </a:p>
        </p:txBody>
      </p:sp>
      <p:pic>
        <p:nvPicPr>
          <p:cNvPr id="7" name="Picture 6">
            <a:extLst>
              <a:ext uri="{FF2B5EF4-FFF2-40B4-BE49-F238E27FC236}">
                <a16:creationId xmlns:a16="http://schemas.microsoft.com/office/drawing/2014/main" id="{55C4BC54-A77A-4D15-B6F1-8335DD0A4767}"/>
              </a:ext>
            </a:extLst>
          </p:cNvPr>
          <p:cNvPicPr>
            <a:picLocks noChangeAspect="1"/>
          </p:cNvPicPr>
          <p:nvPr/>
        </p:nvPicPr>
        <p:blipFill>
          <a:blip r:embed="rId2"/>
          <a:stretch>
            <a:fillRect/>
          </a:stretch>
        </p:blipFill>
        <p:spPr>
          <a:xfrm>
            <a:off x="2574526" y="2035206"/>
            <a:ext cx="4776186" cy="2787588"/>
          </a:xfrm>
          <a:prstGeom prst="rect">
            <a:avLst/>
          </a:prstGeom>
        </p:spPr>
      </p:pic>
      <p:sp>
        <p:nvSpPr>
          <p:cNvPr id="9" name="TextBox 8">
            <a:extLst>
              <a:ext uri="{FF2B5EF4-FFF2-40B4-BE49-F238E27FC236}">
                <a16:creationId xmlns:a16="http://schemas.microsoft.com/office/drawing/2014/main" id="{C3394900-0D9B-490E-9A63-AB3CE63FFB56}"/>
              </a:ext>
            </a:extLst>
          </p:cNvPr>
          <p:cNvSpPr txBox="1"/>
          <p:nvPr/>
        </p:nvSpPr>
        <p:spPr>
          <a:xfrm>
            <a:off x="8549196" y="4822794"/>
            <a:ext cx="3471169" cy="1200329"/>
          </a:xfrm>
          <a:prstGeom prst="rect">
            <a:avLst/>
          </a:prstGeom>
          <a:noFill/>
        </p:spPr>
        <p:txBody>
          <a:bodyPr wrap="square" rtlCol="0">
            <a:spAutoFit/>
          </a:bodyPr>
          <a:lstStyle/>
          <a:p>
            <a:r>
              <a:rPr lang="en-US" dirty="0"/>
              <a:t>A presentation by</a:t>
            </a:r>
          </a:p>
          <a:p>
            <a:r>
              <a:rPr lang="en-US" dirty="0"/>
              <a:t>	</a:t>
            </a:r>
            <a:r>
              <a:rPr lang="en-US" dirty="0">
                <a:solidFill>
                  <a:schemeClr val="accent5">
                    <a:lumMod val="50000"/>
                  </a:schemeClr>
                </a:solidFill>
              </a:rPr>
              <a:t>K Ajay Kumar</a:t>
            </a:r>
          </a:p>
          <a:p>
            <a:r>
              <a:rPr lang="en-US" dirty="0">
                <a:solidFill>
                  <a:schemeClr val="accent5">
                    <a:lumMod val="50000"/>
                  </a:schemeClr>
                </a:solidFill>
              </a:rPr>
              <a:t>	A Krishna Vamshi</a:t>
            </a:r>
          </a:p>
          <a:p>
            <a:r>
              <a:rPr lang="en-US" dirty="0">
                <a:solidFill>
                  <a:schemeClr val="accent5">
                    <a:lumMod val="50000"/>
                  </a:schemeClr>
                </a:solidFill>
              </a:rPr>
              <a:t>	G Koushik</a:t>
            </a:r>
            <a:endParaRPr lang="en-IN" dirty="0">
              <a:solidFill>
                <a:schemeClr val="accent5">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332" y="5020573"/>
            <a:ext cx="11691668" cy="923330"/>
          </a:xfrm>
          <a:prstGeom prst="rect">
            <a:avLst/>
          </a:prstGeom>
          <a:noFill/>
        </p:spPr>
        <p:txBody>
          <a:bodyPr wrap="square" rtlCol="0">
            <a:spAutoFit/>
          </a:bodyPr>
          <a:lstStyle/>
          <a:p>
            <a:r>
              <a:rPr lang="en-IN" dirty="0"/>
              <a:t>		For every quartile(25%,50%,75%) the percentage has been increased for each and every feature.</a:t>
            </a:r>
          </a:p>
          <a:p>
            <a:r>
              <a:rPr lang="en-IN" dirty="0"/>
              <a:t>		</a:t>
            </a:r>
            <a:endParaRPr lang="en-US" dirty="0"/>
          </a:p>
        </p:txBody>
      </p:sp>
      <p:pic>
        <p:nvPicPr>
          <p:cNvPr id="4" name="Picture 3">
            <a:extLst>
              <a:ext uri="{FF2B5EF4-FFF2-40B4-BE49-F238E27FC236}">
                <a16:creationId xmlns:a16="http://schemas.microsoft.com/office/drawing/2014/main" id="{50520887-AA3C-4EF1-A3B1-69DC7A0BDB54}"/>
              </a:ext>
            </a:extLst>
          </p:cNvPr>
          <p:cNvPicPr>
            <a:picLocks noChangeAspect="1"/>
          </p:cNvPicPr>
          <p:nvPr/>
        </p:nvPicPr>
        <p:blipFill>
          <a:blip r:embed="rId2"/>
          <a:stretch>
            <a:fillRect/>
          </a:stretch>
        </p:blipFill>
        <p:spPr>
          <a:xfrm>
            <a:off x="2315592" y="831727"/>
            <a:ext cx="7010400" cy="3543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9344" y="491705"/>
            <a:ext cx="4846648" cy="523220"/>
          </a:xfrm>
          <a:prstGeom prst="rect">
            <a:avLst/>
          </a:prstGeom>
          <a:noFill/>
        </p:spPr>
        <p:txBody>
          <a:bodyPr wrap="none" rtlCol="0">
            <a:spAutoFit/>
          </a:bodyPr>
          <a:lstStyle/>
          <a:p>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2. PREPARING THE DATA:</a:t>
            </a:r>
          </a:p>
        </p:txBody>
      </p:sp>
      <p:sp>
        <p:nvSpPr>
          <p:cNvPr id="3" name="TextBox 2"/>
          <p:cNvSpPr txBox="1"/>
          <p:nvPr/>
        </p:nvSpPr>
        <p:spPr>
          <a:xfrm>
            <a:off x="1345722" y="1242203"/>
            <a:ext cx="10627742" cy="1200329"/>
          </a:xfrm>
          <a:prstGeom prst="rect">
            <a:avLst/>
          </a:prstGeom>
          <a:noFill/>
        </p:spPr>
        <p:txBody>
          <a:bodyPr wrap="square" rtlCol="0">
            <a:spAutoFit/>
          </a:bodyPr>
          <a:lstStyle/>
          <a:p>
            <a:pPr>
              <a:buFont typeface="Arial" pitchFamily="34" charset="0"/>
              <a:buChar char="•"/>
            </a:pPr>
            <a:r>
              <a:rPr lang="en-US" dirty="0"/>
              <a:t>    The second step is where we do all the data wrangling, </a:t>
            </a:r>
            <a:r>
              <a:rPr lang="en-US" dirty="0" err="1"/>
              <a:t>tranformation</a:t>
            </a:r>
            <a:r>
              <a:rPr lang="en-US" dirty="0"/>
              <a:t>, cleaning and fixing after exploring our dataset. Depending on the size and complication of the data this could take up considerable time and resource.</a:t>
            </a:r>
          </a:p>
          <a:p>
            <a:pPr>
              <a:buFont typeface="Arial" pitchFamily="34" charset="0"/>
              <a:buChar char="•"/>
            </a:pPr>
            <a:r>
              <a:rPr lang="en-US" dirty="0"/>
              <a:t>     Initially make sure that your data doesn’t contains any </a:t>
            </a:r>
            <a:r>
              <a:rPr lang="en-US" b="1" dirty="0"/>
              <a:t>missing values</a:t>
            </a:r>
          </a:p>
        </p:txBody>
      </p:sp>
      <p:sp>
        <p:nvSpPr>
          <p:cNvPr id="5" name="TextBox 4"/>
          <p:cNvSpPr txBox="1"/>
          <p:nvPr/>
        </p:nvSpPr>
        <p:spPr>
          <a:xfrm>
            <a:off x="1399936" y="5996963"/>
            <a:ext cx="10983071" cy="369332"/>
          </a:xfrm>
          <a:prstGeom prst="rect">
            <a:avLst/>
          </a:prstGeom>
          <a:noFill/>
        </p:spPr>
        <p:txBody>
          <a:bodyPr wrap="none" rtlCol="0">
            <a:spAutoFit/>
          </a:bodyPr>
          <a:lstStyle/>
          <a:p>
            <a:pPr>
              <a:buFont typeface="Arial" pitchFamily="34" charset="0"/>
              <a:buChar char="•"/>
            </a:pPr>
            <a:r>
              <a:rPr lang="en-US" dirty="0"/>
              <a:t>    The above contains missing values so we have to refine the data and remove null values </a:t>
            </a:r>
          </a:p>
        </p:txBody>
      </p:sp>
      <p:pic>
        <p:nvPicPr>
          <p:cNvPr id="6" name="Picture 5">
            <a:extLst>
              <a:ext uri="{FF2B5EF4-FFF2-40B4-BE49-F238E27FC236}">
                <a16:creationId xmlns:a16="http://schemas.microsoft.com/office/drawing/2014/main" id="{EC8080BF-7B41-43FC-9651-1F9D10BAFBB6}"/>
              </a:ext>
            </a:extLst>
          </p:cNvPr>
          <p:cNvPicPr>
            <a:picLocks noChangeAspect="1"/>
          </p:cNvPicPr>
          <p:nvPr/>
        </p:nvPicPr>
        <p:blipFill>
          <a:blip r:embed="rId2"/>
          <a:stretch>
            <a:fillRect/>
          </a:stretch>
        </p:blipFill>
        <p:spPr>
          <a:xfrm>
            <a:off x="3959301" y="2487255"/>
            <a:ext cx="3705225" cy="32318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B63F3-7036-408D-AE08-AE0F04B12B90}"/>
              </a:ext>
            </a:extLst>
          </p:cNvPr>
          <p:cNvSpPr>
            <a:spLocks noGrp="1"/>
          </p:cNvSpPr>
          <p:nvPr>
            <p:ph idx="1"/>
          </p:nvPr>
        </p:nvSpPr>
        <p:spPr>
          <a:xfrm>
            <a:off x="848775" y="630314"/>
            <a:ext cx="9500149" cy="4060315"/>
          </a:xfrm>
        </p:spPr>
        <p:txBody>
          <a:bodyPr anchor="t"/>
          <a:lstStyle/>
          <a:p>
            <a:r>
              <a:rPr lang="en-US" dirty="0"/>
              <a:t>The following procedure can be followed to ensure that there are no missing values in the data set.</a:t>
            </a:r>
            <a:endParaRPr lang="en-IN" dirty="0"/>
          </a:p>
        </p:txBody>
      </p:sp>
      <p:pic>
        <p:nvPicPr>
          <p:cNvPr id="6" name="Picture 5">
            <a:extLst>
              <a:ext uri="{FF2B5EF4-FFF2-40B4-BE49-F238E27FC236}">
                <a16:creationId xmlns:a16="http://schemas.microsoft.com/office/drawing/2014/main" id="{5457825C-3B70-4017-BD8E-DD1E4F2C7E2E}"/>
              </a:ext>
            </a:extLst>
          </p:cNvPr>
          <p:cNvPicPr>
            <a:picLocks noChangeAspect="1"/>
          </p:cNvPicPr>
          <p:nvPr/>
        </p:nvPicPr>
        <p:blipFill>
          <a:blip r:embed="rId2"/>
          <a:stretch>
            <a:fillRect/>
          </a:stretch>
        </p:blipFill>
        <p:spPr>
          <a:xfrm>
            <a:off x="543974" y="1811045"/>
            <a:ext cx="6105401" cy="2592279"/>
          </a:xfrm>
          <a:prstGeom prst="rect">
            <a:avLst/>
          </a:prstGeom>
        </p:spPr>
      </p:pic>
      <p:pic>
        <p:nvPicPr>
          <p:cNvPr id="7" name="Picture 6">
            <a:extLst>
              <a:ext uri="{FF2B5EF4-FFF2-40B4-BE49-F238E27FC236}">
                <a16:creationId xmlns:a16="http://schemas.microsoft.com/office/drawing/2014/main" id="{9456B878-0871-4C50-891A-1D70B95199B5}"/>
              </a:ext>
            </a:extLst>
          </p:cNvPr>
          <p:cNvPicPr>
            <a:picLocks noChangeAspect="1"/>
          </p:cNvPicPr>
          <p:nvPr/>
        </p:nvPicPr>
        <p:blipFill>
          <a:blip r:embed="rId3"/>
          <a:stretch>
            <a:fillRect/>
          </a:stretch>
        </p:blipFill>
        <p:spPr>
          <a:xfrm>
            <a:off x="7208668" y="1502545"/>
            <a:ext cx="3879541" cy="3852910"/>
          </a:xfrm>
          <a:prstGeom prst="rect">
            <a:avLst/>
          </a:prstGeom>
        </p:spPr>
      </p:pic>
    </p:spTree>
    <p:extLst>
      <p:ext uri="{BB962C8B-B14F-4D97-AF65-F5344CB8AC3E}">
        <p14:creationId xmlns:p14="http://schemas.microsoft.com/office/powerpoint/2010/main" val="157817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815" y="327804"/>
            <a:ext cx="3270447" cy="461665"/>
          </a:xfrm>
          <a:prstGeom prst="rect">
            <a:avLst/>
          </a:prstGeom>
          <a:noFill/>
        </p:spPr>
        <p:txBody>
          <a:bodyPr wrap="none" rtlCol="0">
            <a:spAutoFit/>
          </a:bodyPr>
          <a:lstStyle/>
          <a:p>
            <a:r>
              <a:rPr lang="en-US" b="1" dirty="0"/>
              <a:t>WORKING</a:t>
            </a:r>
            <a:r>
              <a:rPr lang="en-US" sz="2400" b="1" dirty="0"/>
              <a:t> </a:t>
            </a:r>
            <a:r>
              <a:rPr lang="en-US" b="1" dirty="0"/>
              <a:t>WITH</a:t>
            </a:r>
            <a:r>
              <a:rPr lang="en-US" sz="2400" b="1" dirty="0"/>
              <a:t> </a:t>
            </a:r>
            <a:r>
              <a:rPr lang="en-US" b="1" dirty="0"/>
              <a:t>DATA</a:t>
            </a:r>
            <a:r>
              <a:rPr lang="en-US" dirty="0"/>
              <a:t>:</a:t>
            </a:r>
          </a:p>
        </p:txBody>
      </p:sp>
      <p:sp>
        <p:nvSpPr>
          <p:cNvPr id="6" name="TextBox 5"/>
          <p:cNvSpPr txBox="1"/>
          <p:nvPr/>
        </p:nvSpPr>
        <p:spPr>
          <a:xfrm>
            <a:off x="1794295" y="948906"/>
            <a:ext cx="10397706" cy="1200329"/>
          </a:xfrm>
          <a:prstGeom prst="rect">
            <a:avLst/>
          </a:prstGeom>
          <a:noFill/>
        </p:spPr>
        <p:txBody>
          <a:bodyPr wrap="square" rtlCol="0">
            <a:spAutoFit/>
          </a:bodyPr>
          <a:lstStyle/>
          <a:p>
            <a:r>
              <a:rPr lang="en-US" dirty="0"/>
              <a:t>Checking for the multi co-linearity using the </a:t>
            </a:r>
            <a:r>
              <a:rPr lang="en-US" dirty="0" err="1"/>
              <a:t>corr</a:t>
            </a:r>
            <a:r>
              <a:rPr lang="en-US" dirty="0"/>
              <a:t>() which is a big problem in regression models. Correlation values ranges between -1 and 1.</a:t>
            </a:r>
          </a:p>
          <a:p>
            <a:br>
              <a:rPr lang="en-US" dirty="0"/>
            </a:br>
            <a:endParaRPr lang="en-US" dirty="0"/>
          </a:p>
        </p:txBody>
      </p:sp>
      <p:sp>
        <p:nvSpPr>
          <p:cNvPr id="7" name="TextBox 6"/>
          <p:cNvSpPr txBox="1"/>
          <p:nvPr/>
        </p:nvSpPr>
        <p:spPr>
          <a:xfrm>
            <a:off x="931653" y="4132053"/>
            <a:ext cx="11260347" cy="2308324"/>
          </a:xfrm>
          <a:prstGeom prst="rect">
            <a:avLst/>
          </a:prstGeom>
          <a:noFill/>
        </p:spPr>
        <p:txBody>
          <a:bodyPr wrap="square" rtlCol="0">
            <a:spAutoFit/>
          </a:bodyPr>
          <a:lstStyle/>
          <a:p>
            <a:r>
              <a:rPr lang="en-US" dirty="0"/>
              <a:t>Correlation tells both the magnitude and the direction i.e.., the strength of the relation between the pair of attributes. </a:t>
            </a:r>
          </a:p>
          <a:p>
            <a:pPr lvl="1">
              <a:buFont typeface="Arial" pitchFamily="34" charset="0"/>
              <a:buChar char="•"/>
            </a:pPr>
            <a:r>
              <a:rPr lang="en-US" dirty="0"/>
              <a:t> when value is exactly +1 or close to it ,called strong +</a:t>
            </a:r>
            <a:r>
              <a:rPr lang="en-US" dirty="0" err="1"/>
              <a:t>ve</a:t>
            </a:r>
            <a:r>
              <a:rPr lang="en-US" dirty="0"/>
              <a:t> correlation</a:t>
            </a:r>
          </a:p>
          <a:p>
            <a:pPr lvl="1">
              <a:buFont typeface="Arial" pitchFamily="34" charset="0"/>
              <a:buChar char="•"/>
            </a:pPr>
            <a:r>
              <a:rPr lang="en-US" dirty="0"/>
              <a:t> when value is exactly -1 or close to it ,called strong -</a:t>
            </a:r>
            <a:r>
              <a:rPr lang="en-US" dirty="0" err="1"/>
              <a:t>ve</a:t>
            </a:r>
            <a:r>
              <a:rPr lang="en-US" dirty="0"/>
              <a:t> correlation</a:t>
            </a:r>
          </a:p>
          <a:p>
            <a:pPr lvl="1">
              <a:buFont typeface="Arial" pitchFamily="34" charset="0"/>
              <a:buChar char="•"/>
            </a:pPr>
            <a:r>
              <a:rPr lang="en-US" dirty="0"/>
              <a:t> when value is above 0.5,called weak +</a:t>
            </a:r>
            <a:r>
              <a:rPr lang="en-US" dirty="0" err="1"/>
              <a:t>ve</a:t>
            </a:r>
            <a:r>
              <a:rPr lang="en-US" dirty="0"/>
              <a:t> correlation</a:t>
            </a:r>
          </a:p>
          <a:p>
            <a:pPr lvl="1">
              <a:buFont typeface="Arial" pitchFamily="34" charset="0"/>
              <a:buChar char="•"/>
            </a:pPr>
            <a:r>
              <a:rPr lang="en-US" dirty="0"/>
              <a:t> when value is below 0.5,called weak -</a:t>
            </a:r>
            <a:r>
              <a:rPr lang="en-US" dirty="0" err="1"/>
              <a:t>ve</a:t>
            </a:r>
            <a:r>
              <a:rPr lang="en-US" dirty="0"/>
              <a:t> correlation</a:t>
            </a:r>
          </a:p>
          <a:p>
            <a:pPr lvl="1">
              <a:buFont typeface="Arial" pitchFamily="34" charset="0"/>
              <a:buChar char="•"/>
            </a:pPr>
            <a:r>
              <a:rPr lang="en-US" dirty="0"/>
              <a:t> when value is below 0,called no correlation</a:t>
            </a:r>
          </a:p>
          <a:p>
            <a:endParaRPr lang="en-US" dirty="0"/>
          </a:p>
        </p:txBody>
      </p:sp>
      <p:pic>
        <p:nvPicPr>
          <p:cNvPr id="3" name="Picture 2">
            <a:extLst>
              <a:ext uri="{FF2B5EF4-FFF2-40B4-BE49-F238E27FC236}">
                <a16:creationId xmlns:a16="http://schemas.microsoft.com/office/drawing/2014/main" id="{62C5E623-51A6-4DC8-8056-7E7B8755D5A9}"/>
              </a:ext>
            </a:extLst>
          </p:cNvPr>
          <p:cNvPicPr>
            <a:picLocks noChangeAspect="1"/>
          </p:cNvPicPr>
          <p:nvPr/>
        </p:nvPicPr>
        <p:blipFill>
          <a:blip r:embed="rId2"/>
          <a:stretch>
            <a:fillRect/>
          </a:stretch>
        </p:blipFill>
        <p:spPr>
          <a:xfrm>
            <a:off x="2459115" y="1830070"/>
            <a:ext cx="6705600" cy="2266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3683" y="526212"/>
            <a:ext cx="10264010" cy="1200329"/>
          </a:xfrm>
          <a:prstGeom prst="rect">
            <a:avLst/>
          </a:prstGeom>
          <a:noFill/>
        </p:spPr>
        <p:txBody>
          <a:bodyPr wrap="square" rtlCol="0">
            <a:spAutoFit/>
          </a:bodyPr>
          <a:lstStyle/>
          <a:p>
            <a:pPr lvl="1">
              <a:buFont typeface="Arial" pitchFamily="34" charset="0"/>
              <a:buChar char="•"/>
            </a:pPr>
            <a:r>
              <a:rPr lang="en-US" dirty="0"/>
              <a:t>Graphical visualizing the correlation is done by the using heat map. The colors in heat map decides the relation between two variables</a:t>
            </a:r>
          </a:p>
          <a:p>
            <a:pPr lvl="1"/>
            <a:endParaRPr lang="en-US" dirty="0"/>
          </a:p>
          <a:p>
            <a:pPr lvl="1">
              <a:buFont typeface="Arial" pitchFamily="34" charset="0"/>
              <a:buChar char="•"/>
            </a:pPr>
            <a:endParaRPr lang="en-US" dirty="0"/>
          </a:p>
        </p:txBody>
      </p:sp>
      <p:pic>
        <p:nvPicPr>
          <p:cNvPr id="2" name="Picture 1">
            <a:extLst>
              <a:ext uri="{FF2B5EF4-FFF2-40B4-BE49-F238E27FC236}">
                <a16:creationId xmlns:a16="http://schemas.microsoft.com/office/drawing/2014/main" id="{02782AB5-D477-43B4-A656-7BB55BAB7D15}"/>
              </a:ext>
            </a:extLst>
          </p:cNvPr>
          <p:cNvPicPr>
            <a:picLocks noChangeAspect="1"/>
          </p:cNvPicPr>
          <p:nvPr/>
        </p:nvPicPr>
        <p:blipFill>
          <a:blip r:embed="rId2"/>
          <a:stretch>
            <a:fillRect/>
          </a:stretch>
        </p:blipFill>
        <p:spPr>
          <a:xfrm>
            <a:off x="1981200" y="1376040"/>
            <a:ext cx="8229600" cy="53247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2091" y="465826"/>
            <a:ext cx="7305205" cy="738664"/>
          </a:xfrm>
          <a:prstGeom prst="rect">
            <a:avLst/>
          </a:prstGeom>
          <a:noFill/>
        </p:spPr>
        <p:txBody>
          <a:bodyPr wrap="none" rtlCol="0">
            <a:spAutoFit/>
          </a:bodyPr>
          <a:lstStyle/>
          <a:p>
            <a:r>
              <a:rPr lang="en-US" sz="2400" b="1" dirty="0"/>
              <a:t>3 .Initializing the Model and Parameters :</a:t>
            </a:r>
          </a:p>
          <a:p>
            <a:endParaRPr lang="en-US" dirty="0"/>
          </a:p>
        </p:txBody>
      </p:sp>
      <p:sp>
        <p:nvSpPr>
          <p:cNvPr id="5" name="Rectangle 4"/>
          <p:cNvSpPr/>
          <p:nvPr/>
        </p:nvSpPr>
        <p:spPr>
          <a:xfrm>
            <a:off x="1649569" y="1241037"/>
            <a:ext cx="3041217" cy="400110"/>
          </a:xfrm>
          <a:prstGeom prst="rect">
            <a:avLst/>
          </a:prstGeom>
        </p:spPr>
        <p:txBody>
          <a:bodyPr wrap="none">
            <a:spAutoFit/>
          </a:bodyPr>
          <a:lstStyle/>
          <a:p>
            <a:pPr lvl="0"/>
            <a:r>
              <a:rPr lang="en-US" sz="2000" i="1" dirty="0">
                <a:solidFill>
                  <a:prstClr val="white"/>
                </a:solidFill>
              </a:rPr>
              <a:t>Selecting parameters:</a:t>
            </a:r>
          </a:p>
        </p:txBody>
      </p:sp>
      <p:sp>
        <p:nvSpPr>
          <p:cNvPr id="6" name="TextBox 5"/>
          <p:cNvSpPr txBox="1"/>
          <p:nvPr/>
        </p:nvSpPr>
        <p:spPr>
          <a:xfrm>
            <a:off x="646981" y="2053085"/>
            <a:ext cx="11378241" cy="1754326"/>
          </a:xfrm>
          <a:prstGeom prst="rect">
            <a:avLst/>
          </a:prstGeom>
          <a:noFill/>
        </p:spPr>
        <p:txBody>
          <a:bodyPr wrap="square" rtlCol="0">
            <a:spAutoFit/>
          </a:bodyPr>
          <a:lstStyle/>
          <a:p>
            <a:r>
              <a:rPr lang="en-US" dirty="0"/>
              <a:t>	While selecting the parameters, the variables that depend on other variables are the target variables which depends on the independent variables called features.</a:t>
            </a:r>
          </a:p>
          <a:p>
            <a:r>
              <a:rPr lang="en-US" dirty="0"/>
              <a:t>	All features are packed in a single parameter and target variable as another parameter</a:t>
            </a:r>
          </a:p>
          <a:p>
            <a:r>
              <a:rPr lang="en-US" dirty="0"/>
              <a:t>	Similar model with different parameter values could result in very different out outcomes.</a:t>
            </a:r>
          </a:p>
          <a:p>
            <a:endParaRPr lang="en-US" dirty="0"/>
          </a:p>
          <a:p>
            <a:r>
              <a:rPr lang="en-US" dirty="0"/>
              <a:t>	In our problem the parameters selected are:</a:t>
            </a:r>
          </a:p>
        </p:txBody>
      </p:sp>
      <p:pic>
        <p:nvPicPr>
          <p:cNvPr id="2" name="Picture 1">
            <a:extLst>
              <a:ext uri="{FF2B5EF4-FFF2-40B4-BE49-F238E27FC236}">
                <a16:creationId xmlns:a16="http://schemas.microsoft.com/office/drawing/2014/main" id="{F2EC83DF-479E-4708-BF22-BA42BCD6CB11}"/>
              </a:ext>
            </a:extLst>
          </p:cNvPr>
          <p:cNvPicPr>
            <a:picLocks noChangeAspect="1"/>
          </p:cNvPicPr>
          <p:nvPr/>
        </p:nvPicPr>
        <p:blipFill>
          <a:blip r:embed="rId2"/>
          <a:stretch>
            <a:fillRect/>
          </a:stretch>
        </p:blipFill>
        <p:spPr>
          <a:xfrm>
            <a:off x="2815192" y="4296560"/>
            <a:ext cx="5762625" cy="1247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397358" cy="523220"/>
          </a:xfrm>
          <a:prstGeom prst="rect">
            <a:avLst/>
          </a:prstGeom>
          <a:noFill/>
        </p:spPr>
        <p:txBody>
          <a:bodyPr wrap="none" rtlCol="0">
            <a:spAutoFit/>
          </a:bodyPr>
          <a:lstStyle/>
          <a:p>
            <a:r>
              <a:rPr lang="en-US" sz="2800" b="1" dirty="0"/>
              <a:t>4.Splitting the Data :</a:t>
            </a:r>
          </a:p>
        </p:txBody>
      </p:sp>
      <p:sp>
        <p:nvSpPr>
          <p:cNvPr id="4" name="TextBox 3"/>
          <p:cNvSpPr txBox="1"/>
          <p:nvPr/>
        </p:nvSpPr>
        <p:spPr>
          <a:xfrm>
            <a:off x="1483743" y="940279"/>
            <a:ext cx="10403457" cy="1754326"/>
          </a:xfrm>
          <a:prstGeom prst="rect">
            <a:avLst/>
          </a:prstGeom>
          <a:noFill/>
        </p:spPr>
        <p:txBody>
          <a:bodyPr wrap="square" rtlCol="0">
            <a:spAutoFit/>
          </a:bodyPr>
          <a:lstStyle/>
          <a:p>
            <a:pPr>
              <a:buFont typeface="Arial" pitchFamily="34" charset="0"/>
              <a:buChar char="•"/>
            </a:pPr>
            <a:r>
              <a:rPr lang="en-US" dirty="0"/>
              <a:t>we should be preparing the data for our regression model by splitting our data into two distinct sets of data —one for Training and another for Testing.</a:t>
            </a:r>
          </a:p>
          <a:p>
            <a:pPr>
              <a:buFont typeface="Arial" pitchFamily="34" charset="0"/>
              <a:buChar char="•"/>
            </a:pPr>
            <a:endParaRPr lang="en-US" dirty="0"/>
          </a:p>
          <a:p>
            <a:pPr>
              <a:buFont typeface="Arial" pitchFamily="34" charset="0"/>
              <a:buChar char="•"/>
            </a:pPr>
            <a:r>
              <a:rPr lang="en-US" dirty="0"/>
              <a:t>While splitting the split portion of the train data must be greater than the train data.</a:t>
            </a:r>
          </a:p>
          <a:p>
            <a:pPr>
              <a:buFont typeface="Arial" pitchFamily="34" charset="0"/>
              <a:buChar char="•"/>
            </a:pPr>
            <a:endParaRPr lang="en-US" dirty="0"/>
          </a:p>
          <a:p>
            <a:endParaRPr lang="en-US" dirty="0"/>
          </a:p>
        </p:txBody>
      </p:sp>
      <p:pic>
        <p:nvPicPr>
          <p:cNvPr id="3" name="Picture 2">
            <a:extLst>
              <a:ext uri="{FF2B5EF4-FFF2-40B4-BE49-F238E27FC236}">
                <a16:creationId xmlns:a16="http://schemas.microsoft.com/office/drawing/2014/main" id="{207191BE-6F34-43DE-9303-C5514974B906}"/>
              </a:ext>
            </a:extLst>
          </p:cNvPr>
          <p:cNvPicPr>
            <a:picLocks noChangeAspect="1"/>
          </p:cNvPicPr>
          <p:nvPr/>
        </p:nvPicPr>
        <p:blipFill>
          <a:blip r:embed="rId2"/>
          <a:stretch>
            <a:fillRect/>
          </a:stretch>
        </p:blipFill>
        <p:spPr>
          <a:xfrm>
            <a:off x="1483743" y="2818937"/>
            <a:ext cx="9598102" cy="13444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99403" y="1639018"/>
            <a:ext cx="9235205" cy="5355312"/>
          </a:xfrm>
          <a:prstGeom prst="rect">
            <a:avLst/>
          </a:prstGeom>
          <a:noFill/>
        </p:spPr>
        <p:txBody>
          <a:bodyPr wrap="square" rtlCol="0">
            <a:spAutoFit/>
          </a:bodyPr>
          <a:lstStyle/>
          <a:p>
            <a:r>
              <a:rPr lang="en-IN" dirty="0"/>
              <a:t>				Generally these models are used for analysis of data through “MATHEMATICAL SCIENCES”.</a:t>
            </a:r>
          </a:p>
          <a:p>
            <a:r>
              <a:rPr lang="en-IN" dirty="0"/>
              <a:t>				</a:t>
            </a:r>
          </a:p>
          <a:p>
            <a:r>
              <a:rPr lang="en-IN" dirty="0"/>
              <a:t>				Here depending on r2,adj.r2,test_significance,p are the factors to be considered to determine/predict best model.</a:t>
            </a:r>
          </a:p>
          <a:p>
            <a:r>
              <a:rPr lang="en-IN" dirty="0"/>
              <a:t>			</a:t>
            </a:r>
          </a:p>
          <a:p>
            <a:r>
              <a:rPr lang="en-IN" dirty="0"/>
              <a:t>				</a:t>
            </a:r>
            <a:r>
              <a:rPr lang="en-US" dirty="0"/>
              <a:t> R-squared explains the amount of variability of the models which is attributed to the independent variables.</a:t>
            </a:r>
            <a:r>
              <a:rPr lang="en-US" b="1" dirty="0"/>
              <a:t> </a:t>
            </a:r>
            <a:r>
              <a:rPr lang="en-US" dirty="0"/>
              <a:t>It tells us how well did our model fitted to the data</a:t>
            </a:r>
            <a:r>
              <a:rPr lang="en-US" b="1" dirty="0"/>
              <a:t>. </a:t>
            </a:r>
            <a:r>
              <a:rPr lang="en-US" dirty="0"/>
              <a:t>R-squared values always range between 0 and 1, generally the higher the value the better.</a:t>
            </a:r>
          </a:p>
          <a:p>
            <a:endParaRPr lang="en-US" b="1" dirty="0"/>
          </a:p>
          <a:p>
            <a:r>
              <a:rPr lang="en-US" dirty="0"/>
              <a:t>				The adjusted R-squared is a modified version of R-squared that has been adjusted for the number of independent variables in the model.</a:t>
            </a:r>
          </a:p>
          <a:p>
            <a:endParaRPr lang="en-US" dirty="0"/>
          </a:p>
          <a:p>
            <a:endParaRPr lang="en-US" dirty="0"/>
          </a:p>
          <a:p>
            <a:r>
              <a:rPr lang="en-US" dirty="0"/>
              <a:t>				</a:t>
            </a:r>
            <a:r>
              <a:rPr lang="en-IN" dirty="0" err="1"/>
              <a:t>i</a:t>
            </a:r>
            <a:r>
              <a:rPr lang="en-IN" dirty="0"/>
              <a:t>. </a:t>
            </a:r>
            <a:r>
              <a:rPr lang="en-IN" sz="1400" dirty="0"/>
              <a:t>If p&lt;(reject null hypothesis)</a:t>
            </a:r>
          </a:p>
          <a:p>
            <a:r>
              <a:rPr lang="en-IN" sz="1400" dirty="0"/>
              <a:t>				</a:t>
            </a:r>
            <a:r>
              <a:rPr lang="en-IN" dirty="0"/>
              <a:t>ii. </a:t>
            </a:r>
            <a:r>
              <a:rPr lang="en-IN" sz="1400" dirty="0"/>
              <a:t>Else accept null  hypothesis</a:t>
            </a:r>
          </a:p>
          <a:p>
            <a:endParaRPr lang="en-IN" dirty="0"/>
          </a:p>
          <a:p>
            <a:endParaRPr lang="en-US" dirty="0"/>
          </a:p>
        </p:txBody>
      </p:sp>
      <p:sp>
        <p:nvSpPr>
          <p:cNvPr id="7" name="TextBox 6"/>
          <p:cNvSpPr txBox="1"/>
          <p:nvPr/>
        </p:nvSpPr>
        <p:spPr>
          <a:xfrm>
            <a:off x="1009291" y="698740"/>
            <a:ext cx="2852063" cy="523220"/>
          </a:xfrm>
          <a:prstGeom prst="rect">
            <a:avLst/>
          </a:prstGeom>
          <a:noFill/>
        </p:spPr>
        <p:txBody>
          <a:bodyPr wrap="none" rtlCol="0">
            <a:spAutoFit/>
          </a:bodyPr>
          <a:lstStyle/>
          <a:p>
            <a:r>
              <a:rPr lang="en-US" sz="2800" b="1" dirty="0"/>
              <a:t>Stats model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9730" y="1043795"/>
            <a:ext cx="4244698" cy="1754326"/>
          </a:xfrm>
          <a:prstGeom prst="rect">
            <a:avLst/>
          </a:prstGeom>
          <a:noFill/>
        </p:spPr>
        <p:txBody>
          <a:bodyPr wrap="square" rtlCol="0">
            <a:spAutoFit/>
          </a:bodyPr>
          <a:lstStyle/>
          <a:p>
            <a:r>
              <a:rPr lang="en-US" dirty="0"/>
              <a:t>			Since the p values of max of all the attributes are less than 0.5 , we reject null hypothesis which means that the feature variables have an relation with the target variable</a:t>
            </a:r>
          </a:p>
        </p:txBody>
      </p:sp>
      <p:sp>
        <p:nvSpPr>
          <p:cNvPr id="10" name="TextBox 9"/>
          <p:cNvSpPr txBox="1"/>
          <p:nvPr/>
        </p:nvSpPr>
        <p:spPr>
          <a:xfrm>
            <a:off x="762056" y="3174270"/>
            <a:ext cx="4484645" cy="923330"/>
          </a:xfrm>
          <a:prstGeom prst="rect">
            <a:avLst/>
          </a:prstGeom>
          <a:noFill/>
        </p:spPr>
        <p:txBody>
          <a:bodyPr wrap="square" rtlCol="0">
            <a:spAutoFit/>
          </a:bodyPr>
          <a:lstStyle/>
          <a:p>
            <a:r>
              <a:rPr lang="en-US" dirty="0"/>
              <a:t>		Hence we proceed further by initializing a model from </a:t>
            </a:r>
            <a:r>
              <a:rPr lang="en-US" dirty="0" err="1"/>
              <a:t>sklearn</a:t>
            </a:r>
            <a:r>
              <a:rPr lang="en-US" dirty="0"/>
              <a:t> to prove the alternative hypothesis</a:t>
            </a:r>
          </a:p>
        </p:txBody>
      </p:sp>
      <p:pic>
        <p:nvPicPr>
          <p:cNvPr id="2" name="Picture 1">
            <a:extLst>
              <a:ext uri="{FF2B5EF4-FFF2-40B4-BE49-F238E27FC236}">
                <a16:creationId xmlns:a16="http://schemas.microsoft.com/office/drawing/2014/main" id="{B30E2CE6-E1D3-4E74-8084-F65F6047C072}"/>
              </a:ext>
            </a:extLst>
          </p:cNvPr>
          <p:cNvPicPr>
            <a:picLocks noChangeAspect="1"/>
          </p:cNvPicPr>
          <p:nvPr/>
        </p:nvPicPr>
        <p:blipFill>
          <a:blip r:embed="rId2"/>
          <a:stretch>
            <a:fillRect/>
          </a:stretch>
        </p:blipFill>
        <p:spPr>
          <a:xfrm>
            <a:off x="5999670" y="195262"/>
            <a:ext cx="5562600" cy="6467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0298" y="1538349"/>
            <a:ext cx="10003291" cy="1846659"/>
          </a:xfrm>
          <a:prstGeom prst="rect">
            <a:avLst/>
          </a:prstGeom>
          <a:noFill/>
        </p:spPr>
        <p:txBody>
          <a:bodyPr wrap="square" rtlCol="0">
            <a:spAutoFit/>
          </a:bodyPr>
          <a:lstStyle/>
          <a:p>
            <a:pPr lvl="1"/>
            <a:r>
              <a:rPr lang="en-US" dirty="0"/>
              <a:t>	Selecting the model isn’t very difficult when we choose  the right algorithm which suits the problem.</a:t>
            </a:r>
          </a:p>
          <a:p>
            <a:pPr lvl="1"/>
            <a:endParaRPr lang="en-US" dirty="0"/>
          </a:p>
          <a:p>
            <a:pPr lvl="1"/>
            <a:r>
              <a:rPr lang="en-US" dirty="0"/>
              <a:t> </a:t>
            </a:r>
            <a:r>
              <a:rPr lang="en-US" sz="2400" dirty="0"/>
              <a:t>1.KNN classifier</a:t>
            </a:r>
          </a:p>
          <a:p>
            <a:pPr lvl="1"/>
            <a:endParaRPr lang="en-US" dirty="0"/>
          </a:p>
          <a:p>
            <a:pPr lvl="1"/>
            <a:r>
              <a:rPr lang="en-US" dirty="0"/>
              <a:t>	</a:t>
            </a:r>
          </a:p>
        </p:txBody>
      </p:sp>
      <p:sp>
        <p:nvSpPr>
          <p:cNvPr id="3" name="TextBox 2"/>
          <p:cNvSpPr txBox="1"/>
          <p:nvPr/>
        </p:nvSpPr>
        <p:spPr>
          <a:xfrm>
            <a:off x="983914" y="552091"/>
            <a:ext cx="5888150" cy="461665"/>
          </a:xfrm>
          <a:prstGeom prst="rect">
            <a:avLst/>
          </a:prstGeom>
          <a:noFill/>
        </p:spPr>
        <p:txBody>
          <a:bodyPr wrap="none" rtlCol="0">
            <a:spAutoFit/>
          </a:bodyPr>
          <a:lstStyle/>
          <a:p>
            <a:r>
              <a:rPr lang="en-US" sz="2400" b="1" dirty="0"/>
              <a:t>Selecting and training</a:t>
            </a:r>
            <a:r>
              <a:rPr lang="en-US" dirty="0"/>
              <a:t> </a:t>
            </a:r>
            <a:r>
              <a:rPr lang="en-US" sz="2400" b="1" dirty="0"/>
              <a:t>the</a:t>
            </a:r>
            <a:r>
              <a:rPr lang="en-US" dirty="0"/>
              <a:t> </a:t>
            </a:r>
            <a:r>
              <a:rPr lang="en-US" sz="2400" b="1" dirty="0"/>
              <a:t>model</a:t>
            </a:r>
            <a:r>
              <a:rPr lang="en-US" dirty="0"/>
              <a:t>:</a:t>
            </a:r>
          </a:p>
        </p:txBody>
      </p:sp>
      <p:pic>
        <p:nvPicPr>
          <p:cNvPr id="5" name="Picture 4">
            <a:extLst>
              <a:ext uri="{FF2B5EF4-FFF2-40B4-BE49-F238E27FC236}">
                <a16:creationId xmlns:a16="http://schemas.microsoft.com/office/drawing/2014/main" id="{DB8F1754-2AED-4A18-A34E-936B6C4B98C9}"/>
              </a:ext>
            </a:extLst>
          </p:cNvPr>
          <p:cNvPicPr>
            <a:picLocks noChangeAspect="1"/>
          </p:cNvPicPr>
          <p:nvPr/>
        </p:nvPicPr>
        <p:blipFill>
          <a:blip r:embed="rId2"/>
          <a:stretch>
            <a:fillRect/>
          </a:stretch>
        </p:blipFill>
        <p:spPr>
          <a:xfrm>
            <a:off x="381740" y="3102111"/>
            <a:ext cx="11248008" cy="27489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1EE8-EDCC-40F3-87ED-28253CDA35C1}"/>
              </a:ext>
            </a:extLst>
          </p:cNvPr>
          <p:cNvSpPr>
            <a:spLocks noGrp="1"/>
          </p:cNvSpPr>
          <p:nvPr>
            <p:ph type="title"/>
          </p:nvPr>
        </p:nvSpPr>
        <p:spPr>
          <a:xfrm>
            <a:off x="850389" y="235922"/>
            <a:ext cx="8911687" cy="805195"/>
          </a:xfrm>
        </p:spPr>
        <p:txBody>
          <a:bodyPr/>
          <a:lstStyle/>
          <a:p>
            <a:r>
              <a:rPr lang="en-IN" dirty="0"/>
              <a:t>CONTENTS:</a:t>
            </a:r>
          </a:p>
        </p:txBody>
      </p:sp>
      <p:sp>
        <p:nvSpPr>
          <p:cNvPr id="3" name="Content Placeholder 2">
            <a:extLst>
              <a:ext uri="{FF2B5EF4-FFF2-40B4-BE49-F238E27FC236}">
                <a16:creationId xmlns:a16="http://schemas.microsoft.com/office/drawing/2014/main" id="{FE24A3D0-BCA8-428D-B3F9-720250A28C4D}"/>
              </a:ext>
            </a:extLst>
          </p:cNvPr>
          <p:cNvSpPr>
            <a:spLocks noGrp="1"/>
          </p:cNvSpPr>
          <p:nvPr>
            <p:ph idx="1"/>
          </p:nvPr>
        </p:nvSpPr>
        <p:spPr>
          <a:xfrm>
            <a:off x="2563333" y="1748482"/>
            <a:ext cx="8915400" cy="4481917"/>
          </a:xfrm>
        </p:spPr>
        <p:txBody>
          <a:bodyPr>
            <a:normAutofit/>
          </a:bodyPr>
          <a:lstStyle/>
          <a:p>
            <a:r>
              <a:rPr lang="en-US" dirty="0"/>
              <a:t>PROBLEM STATEMENT</a:t>
            </a:r>
          </a:p>
          <a:p>
            <a:r>
              <a:rPr lang="en-US" dirty="0"/>
              <a:t>INTRODUCTION</a:t>
            </a:r>
          </a:p>
          <a:p>
            <a:r>
              <a:rPr lang="en-US" dirty="0"/>
              <a:t> PACKAGES USED</a:t>
            </a:r>
          </a:p>
          <a:p>
            <a:r>
              <a:rPr lang="en-US" dirty="0"/>
              <a:t>GATHERING AND EXPLORING DATA</a:t>
            </a:r>
          </a:p>
          <a:p>
            <a:r>
              <a:rPr lang="en-US" dirty="0"/>
              <a:t> PREPARING THE DATA</a:t>
            </a:r>
          </a:p>
          <a:p>
            <a:r>
              <a:rPr lang="en-US" dirty="0"/>
              <a:t>SPLITTING THE DATA</a:t>
            </a:r>
          </a:p>
          <a:p>
            <a:r>
              <a:rPr lang="en-US" dirty="0"/>
              <a:t>INITIALIZING THE MODEL AND PARAMETERS</a:t>
            </a:r>
          </a:p>
          <a:p>
            <a:r>
              <a:rPr lang="en-US" dirty="0"/>
              <a:t>TRAINING THE MODEL</a:t>
            </a:r>
          </a:p>
          <a:p>
            <a:r>
              <a:rPr lang="en-US" dirty="0"/>
              <a:t>TESTING THE MODEL</a:t>
            </a:r>
          </a:p>
          <a:p>
            <a:r>
              <a:rPr lang="en-US" dirty="0"/>
              <a:t>EVALUATING THE MODEL</a:t>
            </a:r>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2062341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607" y="646981"/>
            <a:ext cx="4536819" cy="800219"/>
          </a:xfrm>
          <a:prstGeom prst="rect">
            <a:avLst/>
          </a:prstGeom>
          <a:noFill/>
        </p:spPr>
        <p:txBody>
          <a:bodyPr wrap="none" rtlCol="0">
            <a:spAutoFit/>
          </a:bodyPr>
          <a:lstStyle/>
          <a:p>
            <a:r>
              <a:rPr lang="en-US" sz="2800" b="1" dirty="0"/>
              <a:t>6 . Testing the model :</a:t>
            </a:r>
          </a:p>
          <a:p>
            <a:endParaRPr lang="en-US" dirty="0"/>
          </a:p>
        </p:txBody>
      </p:sp>
      <p:sp>
        <p:nvSpPr>
          <p:cNvPr id="3" name="TextBox 2"/>
          <p:cNvSpPr txBox="1"/>
          <p:nvPr/>
        </p:nvSpPr>
        <p:spPr>
          <a:xfrm>
            <a:off x="1880560" y="1561381"/>
            <a:ext cx="9523562" cy="923330"/>
          </a:xfrm>
          <a:prstGeom prst="rect">
            <a:avLst/>
          </a:prstGeom>
          <a:noFill/>
        </p:spPr>
        <p:txBody>
          <a:bodyPr wrap="square" rtlCol="0">
            <a:spAutoFit/>
          </a:bodyPr>
          <a:lstStyle/>
          <a:p>
            <a:r>
              <a:rPr lang="en-US" dirty="0"/>
              <a:t>		We can now run our test data through the trained KNN model. The output will be our model’s prediction of given values of the independent variables as follows:</a:t>
            </a:r>
          </a:p>
        </p:txBody>
      </p:sp>
      <p:pic>
        <p:nvPicPr>
          <p:cNvPr id="5" name="Picture 4">
            <a:extLst>
              <a:ext uri="{FF2B5EF4-FFF2-40B4-BE49-F238E27FC236}">
                <a16:creationId xmlns:a16="http://schemas.microsoft.com/office/drawing/2014/main" id="{5589D716-1E8E-4722-A240-C756F12B82EC}"/>
              </a:ext>
            </a:extLst>
          </p:cNvPr>
          <p:cNvPicPr>
            <a:picLocks noChangeAspect="1"/>
          </p:cNvPicPr>
          <p:nvPr/>
        </p:nvPicPr>
        <p:blipFill>
          <a:blip r:embed="rId2"/>
          <a:stretch>
            <a:fillRect/>
          </a:stretch>
        </p:blipFill>
        <p:spPr>
          <a:xfrm>
            <a:off x="3516436" y="2677244"/>
            <a:ext cx="4981575" cy="3533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F855-96CD-48DF-B68B-5468B3FCA4F8}"/>
              </a:ext>
            </a:extLst>
          </p:cNvPr>
          <p:cNvSpPr>
            <a:spLocks noGrp="1"/>
          </p:cNvSpPr>
          <p:nvPr>
            <p:ph type="title"/>
          </p:nvPr>
        </p:nvSpPr>
        <p:spPr/>
        <p:txBody>
          <a:bodyPr/>
          <a:lstStyle/>
          <a:p>
            <a:r>
              <a:rPr lang="en-US" dirty="0"/>
              <a:t>Accuracy of the model</a:t>
            </a:r>
            <a:endParaRPr lang="en-IN" dirty="0"/>
          </a:p>
        </p:txBody>
      </p:sp>
      <p:pic>
        <p:nvPicPr>
          <p:cNvPr id="3" name="Picture 2">
            <a:extLst>
              <a:ext uri="{FF2B5EF4-FFF2-40B4-BE49-F238E27FC236}">
                <a16:creationId xmlns:a16="http://schemas.microsoft.com/office/drawing/2014/main" id="{373F6CB6-0AB8-4284-8577-2E6D8CA2FE7C}"/>
              </a:ext>
            </a:extLst>
          </p:cNvPr>
          <p:cNvPicPr>
            <a:picLocks noChangeAspect="1"/>
          </p:cNvPicPr>
          <p:nvPr/>
        </p:nvPicPr>
        <p:blipFill>
          <a:blip r:embed="rId2"/>
          <a:stretch>
            <a:fillRect/>
          </a:stretch>
        </p:blipFill>
        <p:spPr>
          <a:xfrm>
            <a:off x="1701785" y="1888216"/>
            <a:ext cx="7439025" cy="2105025"/>
          </a:xfrm>
          <a:prstGeom prst="rect">
            <a:avLst/>
          </a:prstGeom>
        </p:spPr>
      </p:pic>
      <p:sp>
        <p:nvSpPr>
          <p:cNvPr id="4" name="TextBox 3">
            <a:extLst>
              <a:ext uri="{FF2B5EF4-FFF2-40B4-BE49-F238E27FC236}">
                <a16:creationId xmlns:a16="http://schemas.microsoft.com/office/drawing/2014/main" id="{E1ECD84C-487E-4C47-A64E-1FA4536417B6}"/>
              </a:ext>
            </a:extLst>
          </p:cNvPr>
          <p:cNvSpPr txBox="1"/>
          <p:nvPr/>
        </p:nvSpPr>
        <p:spPr>
          <a:xfrm>
            <a:off x="994299" y="4971495"/>
            <a:ext cx="8146511"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Thus The accuracy of the model using KNN classifier is nearly 40%</a:t>
            </a:r>
            <a:endParaRPr lang="en-IN" dirty="0"/>
          </a:p>
        </p:txBody>
      </p:sp>
    </p:spTree>
    <p:extLst>
      <p:ext uri="{BB962C8B-B14F-4D97-AF65-F5344CB8AC3E}">
        <p14:creationId xmlns:p14="http://schemas.microsoft.com/office/powerpoint/2010/main" val="3374643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9232-F591-4FEA-AD3C-DA06961F470A}"/>
              </a:ext>
            </a:extLst>
          </p:cNvPr>
          <p:cNvSpPr>
            <a:spLocks noGrp="1"/>
          </p:cNvSpPr>
          <p:nvPr>
            <p:ph type="title"/>
          </p:nvPr>
        </p:nvSpPr>
        <p:spPr/>
        <p:txBody>
          <a:bodyPr/>
          <a:lstStyle/>
          <a:p>
            <a:r>
              <a:rPr lang="en-US" dirty="0"/>
              <a:t>2.Logistic Regression</a:t>
            </a:r>
            <a:endParaRPr lang="en-IN" dirty="0"/>
          </a:p>
        </p:txBody>
      </p:sp>
      <p:pic>
        <p:nvPicPr>
          <p:cNvPr id="3" name="Picture 2">
            <a:extLst>
              <a:ext uri="{FF2B5EF4-FFF2-40B4-BE49-F238E27FC236}">
                <a16:creationId xmlns:a16="http://schemas.microsoft.com/office/drawing/2014/main" id="{76C706FC-3748-48B5-BB1D-AF03988F852E}"/>
              </a:ext>
            </a:extLst>
          </p:cNvPr>
          <p:cNvPicPr>
            <a:picLocks noChangeAspect="1"/>
          </p:cNvPicPr>
          <p:nvPr/>
        </p:nvPicPr>
        <p:blipFill>
          <a:blip r:embed="rId2"/>
          <a:stretch>
            <a:fillRect/>
          </a:stretch>
        </p:blipFill>
        <p:spPr>
          <a:xfrm>
            <a:off x="223419" y="3107183"/>
            <a:ext cx="11745157" cy="2689326"/>
          </a:xfrm>
          <a:prstGeom prst="rect">
            <a:avLst/>
          </a:prstGeom>
        </p:spPr>
      </p:pic>
    </p:spTree>
    <p:extLst>
      <p:ext uri="{BB962C8B-B14F-4D97-AF65-F5344CB8AC3E}">
        <p14:creationId xmlns:p14="http://schemas.microsoft.com/office/powerpoint/2010/main" val="5611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4F92-1F40-4C93-AF4E-181E8B9E80BC}"/>
              </a:ext>
            </a:extLst>
          </p:cNvPr>
          <p:cNvSpPr>
            <a:spLocks noGrp="1"/>
          </p:cNvSpPr>
          <p:nvPr>
            <p:ph type="title"/>
          </p:nvPr>
        </p:nvSpPr>
        <p:spPr/>
        <p:txBody>
          <a:bodyPr/>
          <a:lstStyle/>
          <a:p>
            <a:r>
              <a:rPr lang="en-US" dirty="0"/>
              <a:t>Accuracy of the model</a:t>
            </a:r>
            <a:endParaRPr lang="en-IN" dirty="0"/>
          </a:p>
        </p:txBody>
      </p:sp>
      <p:pic>
        <p:nvPicPr>
          <p:cNvPr id="3" name="Picture 2">
            <a:extLst>
              <a:ext uri="{FF2B5EF4-FFF2-40B4-BE49-F238E27FC236}">
                <a16:creationId xmlns:a16="http://schemas.microsoft.com/office/drawing/2014/main" id="{5A2B885F-F5E4-47B7-BF38-401E9573A798}"/>
              </a:ext>
            </a:extLst>
          </p:cNvPr>
          <p:cNvPicPr>
            <a:picLocks noChangeAspect="1"/>
          </p:cNvPicPr>
          <p:nvPr/>
        </p:nvPicPr>
        <p:blipFill>
          <a:blip r:embed="rId2"/>
          <a:stretch>
            <a:fillRect/>
          </a:stretch>
        </p:blipFill>
        <p:spPr>
          <a:xfrm>
            <a:off x="214541" y="1868714"/>
            <a:ext cx="11762913" cy="3120571"/>
          </a:xfrm>
          <a:prstGeom prst="rect">
            <a:avLst/>
          </a:prstGeom>
        </p:spPr>
      </p:pic>
      <p:sp>
        <p:nvSpPr>
          <p:cNvPr id="4" name="TextBox 3">
            <a:extLst>
              <a:ext uri="{FF2B5EF4-FFF2-40B4-BE49-F238E27FC236}">
                <a16:creationId xmlns:a16="http://schemas.microsoft.com/office/drawing/2014/main" id="{C8E94A6D-BEF1-4C3C-B06C-9871C7D0D7DA}"/>
              </a:ext>
            </a:extLst>
          </p:cNvPr>
          <p:cNvSpPr txBox="1"/>
          <p:nvPr/>
        </p:nvSpPr>
        <p:spPr>
          <a:xfrm>
            <a:off x="1345924" y="5812943"/>
            <a:ext cx="8250838"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The accuracy of the model built using Logistic regression is nearly 40%</a:t>
            </a:r>
            <a:endParaRPr lang="en-IN" dirty="0"/>
          </a:p>
        </p:txBody>
      </p:sp>
    </p:spTree>
    <p:extLst>
      <p:ext uri="{BB962C8B-B14F-4D97-AF65-F5344CB8AC3E}">
        <p14:creationId xmlns:p14="http://schemas.microsoft.com/office/powerpoint/2010/main" val="1935965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2C01-DB62-4260-BD22-1AC7947832CA}"/>
              </a:ext>
            </a:extLst>
          </p:cNvPr>
          <p:cNvSpPr>
            <a:spLocks noGrp="1"/>
          </p:cNvSpPr>
          <p:nvPr>
            <p:ph type="title"/>
          </p:nvPr>
        </p:nvSpPr>
        <p:spPr/>
        <p:txBody>
          <a:bodyPr/>
          <a:lstStyle/>
          <a:p>
            <a:r>
              <a:rPr lang="en-US" dirty="0"/>
              <a:t>3.Random Forest Classifier</a:t>
            </a:r>
            <a:endParaRPr lang="en-IN" dirty="0"/>
          </a:p>
        </p:txBody>
      </p:sp>
      <p:pic>
        <p:nvPicPr>
          <p:cNvPr id="3" name="Picture 2">
            <a:extLst>
              <a:ext uri="{FF2B5EF4-FFF2-40B4-BE49-F238E27FC236}">
                <a16:creationId xmlns:a16="http://schemas.microsoft.com/office/drawing/2014/main" id="{DA3A4261-D76F-42C6-AA73-5A7614AF5BAE}"/>
              </a:ext>
            </a:extLst>
          </p:cNvPr>
          <p:cNvPicPr>
            <a:picLocks noChangeAspect="1"/>
          </p:cNvPicPr>
          <p:nvPr/>
        </p:nvPicPr>
        <p:blipFill>
          <a:blip r:embed="rId2"/>
          <a:stretch>
            <a:fillRect/>
          </a:stretch>
        </p:blipFill>
        <p:spPr>
          <a:xfrm>
            <a:off x="467555" y="3105302"/>
            <a:ext cx="11256886" cy="1677206"/>
          </a:xfrm>
          <a:prstGeom prst="rect">
            <a:avLst/>
          </a:prstGeom>
        </p:spPr>
      </p:pic>
    </p:spTree>
    <p:extLst>
      <p:ext uri="{BB962C8B-B14F-4D97-AF65-F5344CB8AC3E}">
        <p14:creationId xmlns:p14="http://schemas.microsoft.com/office/powerpoint/2010/main" val="3879699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829F-D6AB-477F-8035-30DED209000C}"/>
              </a:ext>
            </a:extLst>
          </p:cNvPr>
          <p:cNvSpPr>
            <a:spLocks noGrp="1"/>
          </p:cNvSpPr>
          <p:nvPr>
            <p:ph type="title"/>
          </p:nvPr>
        </p:nvSpPr>
        <p:spPr/>
        <p:txBody>
          <a:bodyPr/>
          <a:lstStyle/>
          <a:p>
            <a:r>
              <a:rPr lang="en-US" dirty="0"/>
              <a:t>Accuracy of the model</a:t>
            </a:r>
            <a:endParaRPr lang="en-IN" dirty="0"/>
          </a:p>
        </p:txBody>
      </p:sp>
      <p:pic>
        <p:nvPicPr>
          <p:cNvPr id="3" name="Picture 2">
            <a:extLst>
              <a:ext uri="{FF2B5EF4-FFF2-40B4-BE49-F238E27FC236}">
                <a16:creationId xmlns:a16="http://schemas.microsoft.com/office/drawing/2014/main" id="{5302D231-6EC9-41E4-B667-1183F6F8A446}"/>
              </a:ext>
            </a:extLst>
          </p:cNvPr>
          <p:cNvPicPr>
            <a:picLocks noChangeAspect="1"/>
          </p:cNvPicPr>
          <p:nvPr/>
        </p:nvPicPr>
        <p:blipFill>
          <a:blip r:embed="rId2"/>
          <a:stretch>
            <a:fillRect/>
          </a:stretch>
        </p:blipFill>
        <p:spPr>
          <a:xfrm>
            <a:off x="1722036" y="2290300"/>
            <a:ext cx="8132178" cy="2139657"/>
          </a:xfrm>
          <a:prstGeom prst="rect">
            <a:avLst/>
          </a:prstGeom>
        </p:spPr>
      </p:pic>
      <p:sp>
        <p:nvSpPr>
          <p:cNvPr id="4" name="TextBox 3">
            <a:extLst>
              <a:ext uri="{FF2B5EF4-FFF2-40B4-BE49-F238E27FC236}">
                <a16:creationId xmlns:a16="http://schemas.microsoft.com/office/drawing/2014/main" id="{56B4917F-C2E2-4511-875E-83EA3DFA0092}"/>
              </a:ext>
            </a:extLst>
          </p:cNvPr>
          <p:cNvSpPr txBox="1"/>
          <p:nvPr/>
        </p:nvSpPr>
        <p:spPr>
          <a:xfrm>
            <a:off x="1189609" y="4971495"/>
            <a:ext cx="7625918" cy="923330"/>
          </a:xfrm>
          <a:prstGeom prst="rect">
            <a:avLst/>
          </a:prstGeom>
          <a:noFill/>
        </p:spPr>
        <p:txBody>
          <a:bodyPr wrap="square" rtlCol="0">
            <a:spAutoFit/>
          </a:bodyPr>
          <a:lstStyle/>
          <a:p>
            <a:r>
              <a:rPr lang="en-US" dirty="0"/>
              <a:t>The accuracy of the model using Random Forest classifier is nearly  51%.</a:t>
            </a:r>
          </a:p>
          <a:p>
            <a:endParaRPr lang="en-IN" dirty="0"/>
          </a:p>
        </p:txBody>
      </p:sp>
    </p:spTree>
    <p:extLst>
      <p:ext uri="{BB962C8B-B14F-4D97-AF65-F5344CB8AC3E}">
        <p14:creationId xmlns:p14="http://schemas.microsoft.com/office/powerpoint/2010/main" val="4156481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F931-3DAC-4069-9983-0F1FC8C69958}"/>
              </a:ext>
            </a:extLst>
          </p:cNvPr>
          <p:cNvSpPr>
            <a:spLocks noGrp="1"/>
          </p:cNvSpPr>
          <p:nvPr>
            <p:ph type="title"/>
          </p:nvPr>
        </p:nvSpPr>
        <p:spPr/>
        <p:txBody>
          <a:bodyPr/>
          <a:lstStyle/>
          <a:p>
            <a:r>
              <a:rPr lang="en-US" sz="2800" dirty="0"/>
              <a:t>Selection of the accurate model :</a:t>
            </a:r>
            <a:endParaRPr lang="en-IN" sz="2800" dirty="0"/>
          </a:p>
        </p:txBody>
      </p:sp>
      <p:sp>
        <p:nvSpPr>
          <p:cNvPr id="4" name="TextBox 3">
            <a:extLst>
              <a:ext uri="{FF2B5EF4-FFF2-40B4-BE49-F238E27FC236}">
                <a16:creationId xmlns:a16="http://schemas.microsoft.com/office/drawing/2014/main" id="{131075A0-5A93-49D5-90E3-309AE163492A}"/>
              </a:ext>
            </a:extLst>
          </p:cNvPr>
          <p:cNvSpPr txBox="1"/>
          <p:nvPr/>
        </p:nvSpPr>
        <p:spPr>
          <a:xfrm>
            <a:off x="2041863" y="2006355"/>
            <a:ext cx="7315199"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accuracy of KNN classifier on test set is :  40%</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accuracy of Logistic regression on test set is : 40.15%</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accuracy of Random Forest classifier on test set is : 51%</a:t>
            </a:r>
          </a:p>
          <a:p>
            <a:endParaRPr lang="en-US" sz="2000" dirty="0"/>
          </a:p>
          <a:p>
            <a:pPr marL="342900" indent="-342900">
              <a:buFont typeface="Wingdings" panose="05000000000000000000" pitchFamily="2" charset="2"/>
              <a:buChar char="Ø"/>
            </a:pPr>
            <a:r>
              <a:rPr lang="en-US" sz="2000" dirty="0"/>
              <a:t>So, We conclude that the accuracy among KNN , Logistic Regression , Random Forest Classifier the accuracy is greater for Random Forest with an accuracy of 51 percent.</a:t>
            </a:r>
            <a:endParaRPr lang="en-IN" sz="2000" dirty="0"/>
          </a:p>
        </p:txBody>
      </p:sp>
    </p:spTree>
    <p:extLst>
      <p:ext uri="{BB962C8B-B14F-4D97-AF65-F5344CB8AC3E}">
        <p14:creationId xmlns:p14="http://schemas.microsoft.com/office/powerpoint/2010/main" val="243111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989DC-1663-41C2-84EE-1ABEB2CECC10}"/>
              </a:ext>
            </a:extLst>
          </p:cNvPr>
          <p:cNvSpPr txBox="1"/>
          <p:nvPr/>
        </p:nvSpPr>
        <p:spPr>
          <a:xfrm flipH="1">
            <a:off x="825623" y="1118585"/>
            <a:ext cx="9188387" cy="646331"/>
          </a:xfrm>
          <a:prstGeom prst="rect">
            <a:avLst/>
          </a:prstGeom>
          <a:noFill/>
        </p:spPr>
        <p:txBody>
          <a:bodyPr wrap="square" rtlCol="0">
            <a:spAutoFit/>
          </a:bodyPr>
          <a:lstStyle/>
          <a:p>
            <a:pPr marL="342900" indent="-342900">
              <a:buFont typeface="Wingdings" panose="05000000000000000000" pitchFamily="2" charset="2"/>
              <a:buChar char="q"/>
            </a:pPr>
            <a:r>
              <a:rPr lang="en-US" dirty="0"/>
              <a:t>Online link generated using node-red-dashboard to access the model and make predictions.</a:t>
            </a:r>
            <a:endParaRPr lang="en-IN" dirty="0"/>
          </a:p>
        </p:txBody>
      </p:sp>
      <p:sp>
        <p:nvSpPr>
          <p:cNvPr id="6" name="Rectangle 5">
            <a:extLst>
              <a:ext uri="{FF2B5EF4-FFF2-40B4-BE49-F238E27FC236}">
                <a16:creationId xmlns:a16="http://schemas.microsoft.com/office/drawing/2014/main" id="{96447328-468C-4B46-9533-7AB5AE17622D}"/>
              </a:ext>
            </a:extLst>
          </p:cNvPr>
          <p:cNvSpPr/>
          <p:nvPr/>
        </p:nvSpPr>
        <p:spPr>
          <a:xfrm>
            <a:off x="1633490" y="1960841"/>
            <a:ext cx="6631619" cy="119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93C6FED-3F1E-47E1-8949-AAE8E3C7AE2F}"/>
              </a:ext>
            </a:extLst>
          </p:cNvPr>
          <p:cNvSpPr/>
          <p:nvPr/>
        </p:nvSpPr>
        <p:spPr>
          <a:xfrm>
            <a:off x="1830279" y="2097322"/>
            <a:ext cx="6096000" cy="923330"/>
          </a:xfrm>
          <a:prstGeom prst="rect">
            <a:avLst/>
          </a:prstGeom>
        </p:spPr>
        <p:txBody>
          <a:bodyPr wrap="square">
            <a:spAutoFit/>
          </a:bodyPr>
          <a:lstStyle/>
          <a:p>
            <a:r>
              <a:rPr lang="en-IN" dirty="0">
                <a:solidFill>
                  <a:schemeClr val="bg1"/>
                </a:solidFill>
              </a:rPr>
              <a:t>https://crimeratenodered.eu-gb.mybluemix.net/ui/#!/0?socketid=6W6hXxoV4q0b5Ak5AAAC</a:t>
            </a:r>
          </a:p>
        </p:txBody>
      </p:sp>
      <p:pic>
        <p:nvPicPr>
          <p:cNvPr id="2" name="Picture 1">
            <a:extLst>
              <a:ext uri="{FF2B5EF4-FFF2-40B4-BE49-F238E27FC236}">
                <a16:creationId xmlns:a16="http://schemas.microsoft.com/office/drawing/2014/main" id="{5EB4FA81-F6AD-476D-BDBC-A0A8E549915A}"/>
              </a:ext>
            </a:extLst>
          </p:cNvPr>
          <p:cNvPicPr>
            <a:picLocks noChangeAspect="1"/>
          </p:cNvPicPr>
          <p:nvPr/>
        </p:nvPicPr>
        <p:blipFill>
          <a:blip r:embed="rId2"/>
          <a:stretch>
            <a:fillRect/>
          </a:stretch>
        </p:blipFill>
        <p:spPr>
          <a:xfrm>
            <a:off x="8621325" y="1578567"/>
            <a:ext cx="3124200" cy="4733456"/>
          </a:xfrm>
          <a:prstGeom prst="rect">
            <a:avLst/>
          </a:prstGeom>
        </p:spPr>
      </p:pic>
    </p:spTree>
    <p:extLst>
      <p:ext uri="{BB962C8B-B14F-4D97-AF65-F5344CB8AC3E}">
        <p14:creationId xmlns:p14="http://schemas.microsoft.com/office/powerpoint/2010/main" val="2614049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740" y="1371600"/>
            <a:ext cx="4312399" cy="1446550"/>
          </a:xfrm>
          <a:prstGeom prst="rect">
            <a:avLst/>
          </a:prstGeom>
          <a:noFill/>
        </p:spPr>
        <p:txBody>
          <a:bodyPr wrap="none" rtlCol="0">
            <a:spAutoFit/>
          </a:bodyPr>
          <a:lstStyle/>
          <a:p>
            <a:r>
              <a:rPr lang="en-IN" sz="4400" dirty="0"/>
              <a:t>CONCLUSION:</a:t>
            </a:r>
            <a:br>
              <a:rPr lang="en-IN" sz="4400" dirty="0"/>
            </a:br>
            <a:endParaRPr lang="en-US" sz="4400" dirty="0"/>
          </a:p>
        </p:txBody>
      </p:sp>
      <p:sp>
        <p:nvSpPr>
          <p:cNvPr id="3" name="TextBox 2"/>
          <p:cNvSpPr txBox="1"/>
          <p:nvPr/>
        </p:nvSpPr>
        <p:spPr>
          <a:xfrm>
            <a:off x="1104181" y="3036499"/>
            <a:ext cx="10809651" cy="1292662"/>
          </a:xfrm>
          <a:prstGeom prst="rect">
            <a:avLst/>
          </a:prstGeom>
          <a:noFill/>
        </p:spPr>
        <p:txBody>
          <a:bodyPr wrap="square" rtlCol="0">
            <a:spAutoFit/>
          </a:bodyPr>
          <a:lstStyle/>
          <a:p>
            <a:r>
              <a:rPr lang="en-US" sz="2600" dirty="0"/>
              <a:t>T</a:t>
            </a:r>
            <a:r>
              <a:rPr lang="en-IN" sz="2600" dirty="0" err="1"/>
              <a:t>hroughout</a:t>
            </a:r>
            <a:r>
              <a:rPr lang="en-IN" sz="2600" dirty="0"/>
              <a:t> the research it has been evident that basic details of criminal activities in an area contains indicators that can be used by machine learning agents to classify a criminal activity </a:t>
            </a:r>
            <a:r>
              <a:rPr lang="en-IN" sz="2000" dirty="0"/>
              <a:t>.</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D7F784-2336-4A12-8872-2E9101A772E4}"/>
              </a:ext>
            </a:extLst>
          </p:cNvPr>
          <p:cNvSpPr/>
          <p:nvPr/>
        </p:nvSpPr>
        <p:spPr>
          <a:xfrm>
            <a:off x="3524435" y="2336561"/>
            <a:ext cx="5175682" cy="923330"/>
          </a:xfrm>
          <a:prstGeom prst="rect">
            <a:avLst/>
          </a:prstGeom>
        </p:spPr>
        <p:txBody>
          <a:bodyPr wrap="square">
            <a:spAutoFit/>
          </a:bodyPr>
          <a:lstStyle/>
          <a:p>
            <a:r>
              <a:rPr lang="en-US" sz="5400" b="1" dirty="0"/>
              <a:t>THANK YOU</a:t>
            </a:r>
            <a:endParaRPr lang="en-IN" sz="5400" b="1" dirty="0"/>
          </a:p>
        </p:txBody>
      </p:sp>
    </p:spTree>
    <p:extLst>
      <p:ext uri="{BB962C8B-B14F-4D97-AF65-F5344CB8AC3E}">
        <p14:creationId xmlns:p14="http://schemas.microsoft.com/office/powerpoint/2010/main" val="339921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B508-8930-40D1-8F1A-7A8F69546089}"/>
              </a:ext>
            </a:extLst>
          </p:cNvPr>
          <p:cNvSpPr>
            <a:spLocks noGrp="1"/>
          </p:cNvSpPr>
          <p:nvPr>
            <p:ph type="title"/>
          </p:nvPr>
        </p:nvSpPr>
        <p:spPr>
          <a:xfrm>
            <a:off x="427695" y="693121"/>
            <a:ext cx="8911687" cy="902849"/>
          </a:xfrm>
        </p:spPr>
        <p:txBody>
          <a:bodyPr/>
          <a:lstStyle/>
          <a:p>
            <a:r>
              <a:rPr lang="en-IN" sz="3600" b="1" dirty="0"/>
              <a:t>PROBLEM STATEMENT:</a:t>
            </a:r>
          </a:p>
        </p:txBody>
      </p:sp>
      <p:sp>
        <p:nvSpPr>
          <p:cNvPr id="3" name="Content Placeholder 2">
            <a:extLst>
              <a:ext uri="{FF2B5EF4-FFF2-40B4-BE49-F238E27FC236}">
                <a16:creationId xmlns:a16="http://schemas.microsoft.com/office/drawing/2014/main" id="{92146CC0-576F-46A9-A21C-7A8CB60B4B9F}"/>
              </a:ext>
            </a:extLst>
          </p:cNvPr>
          <p:cNvSpPr>
            <a:spLocks noGrp="1"/>
          </p:cNvSpPr>
          <p:nvPr>
            <p:ph idx="1"/>
          </p:nvPr>
        </p:nvSpPr>
        <p:spPr>
          <a:xfrm>
            <a:off x="1122721" y="1725368"/>
            <a:ext cx="10445302" cy="3433230"/>
          </a:xfrm>
        </p:spPr>
        <p:txBody>
          <a:bodyPr>
            <a:normAutofit/>
          </a:bodyPr>
          <a:lstStyle/>
          <a:p>
            <a:pPr>
              <a:buNone/>
            </a:pPr>
            <a:r>
              <a:rPr lang="en-US" sz="4400" dirty="0"/>
              <a:t> </a:t>
            </a:r>
            <a:r>
              <a:rPr lang="en-US" sz="3200" dirty="0"/>
              <a:t>				The idea behind the project is to develop a model that predicts the nature of crime that takes place for different set of attributes such as hour ,day ,district ...</a:t>
            </a:r>
          </a:p>
        </p:txBody>
      </p:sp>
    </p:spTree>
    <p:extLst>
      <p:ext uri="{BB962C8B-B14F-4D97-AF65-F5344CB8AC3E}">
        <p14:creationId xmlns:p14="http://schemas.microsoft.com/office/powerpoint/2010/main" val="72797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CD71-8472-465C-BAE8-BABC033C08BF}"/>
              </a:ext>
            </a:extLst>
          </p:cNvPr>
          <p:cNvSpPr>
            <a:spLocks noGrp="1"/>
          </p:cNvSpPr>
          <p:nvPr>
            <p:ph type="title"/>
          </p:nvPr>
        </p:nvSpPr>
        <p:spPr>
          <a:xfrm>
            <a:off x="995033" y="348065"/>
            <a:ext cx="8911687" cy="757016"/>
          </a:xfrm>
        </p:spPr>
        <p:txBody>
          <a:bodyPr/>
          <a:lstStyle/>
          <a:p>
            <a:r>
              <a:rPr lang="en-IN" sz="3600" b="1" dirty="0"/>
              <a:t>INTRODUCTION:</a:t>
            </a:r>
          </a:p>
        </p:txBody>
      </p:sp>
      <p:sp>
        <p:nvSpPr>
          <p:cNvPr id="3" name="Content Placeholder 2">
            <a:extLst>
              <a:ext uri="{FF2B5EF4-FFF2-40B4-BE49-F238E27FC236}">
                <a16:creationId xmlns:a16="http://schemas.microsoft.com/office/drawing/2014/main" id="{5918C82E-BF0F-47AE-8B0A-6DFE0457C4B5}"/>
              </a:ext>
            </a:extLst>
          </p:cNvPr>
          <p:cNvSpPr>
            <a:spLocks noGrp="1"/>
          </p:cNvSpPr>
          <p:nvPr>
            <p:ph idx="1"/>
          </p:nvPr>
        </p:nvSpPr>
        <p:spPr>
          <a:xfrm>
            <a:off x="1890472" y="1288571"/>
            <a:ext cx="8915400" cy="4596772"/>
          </a:xfrm>
        </p:spPr>
        <p:txBody>
          <a:bodyPr>
            <a:normAutofit/>
          </a:bodyPr>
          <a:lstStyle/>
          <a:p>
            <a:r>
              <a:rPr lang="en-US" sz="2300" dirty="0"/>
              <a:t>Criminal activities are present in every region of the world affecting quality of life and socio-economic development</a:t>
            </a:r>
            <a:endParaRPr lang="en-US" dirty="0"/>
          </a:p>
          <a:p>
            <a:endParaRPr lang="en-US" dirty="0"/>
          </a:p>
          <a:p>
            <a:r>
              <a:rPr lang="en-US" sz="2300" dirty="0"/>
              <a:t>Law enforcement agencies use different patrolling strategies based on the previous data.</a:t>
            </a:r>
            <a:endParaRPr lang="en-US" dirty="0"/>
          </a:p>
          <a:p>
            <a:pPr marL="0" indent="0">
              <a:buNone/>
            </a:pPr>
            <a:endParaRPr lang="en-US" sz="2600" dirty="0"/>
          </a:p>
          <a:p>
            <a:r>
              <a:rPr lang="en-US" sz="2600" dirty="0"/>
              <a:t>This analysis can be done by using</a:t>
            </a:r>
          </a:p>
          <a:p>
            <a:pPr marL="0" indent="0">
              <a:buNone/>
            </a:pPr>
            <a:r>
              <a:rPr lang="en-US" sz="2600" dirty="0"/>
              <a:t>Machine learning.</a:t>
            </a:r>
            <a:endParaRPr lang="en-IN" sz="2600" dirty="0"/>
          </a:p>
        </p:txBody>
      </p:sp>
      <p:pic>
        <p:nvPicPr>
          <p:cNvPr id="6" name="Picture 5">
            <a:extLst>
              <a:ext uri="{FF2B5EF4-FFF2-40B4-BE49-F238E27FC236}">
                <a16:creationId xmlns:a16="http://schemas.microsoft.com/office/drawing/2014/main" id="{65423933-C116-4A4C-BFD4-D2C6C0AAA639}"/>
              </a:ext>
            </a:extLst>
          </p:cNvPr>
          <p:cNvPicPr>
            <a:picLocks noChangeAspect="1"/>
          </p:cNvPicPr>
          <p:nvPr/>
        </p:nvPicPr>
        <p:blipFill>
          <a:blip r:embed="rId2"/>
          <a:stretch>
            <a:fillRect/>
          </a:stretch>
        </p:blipFill>
        <p:spPr>
          <a:xfrm>
            <a:off x="8331864" y="3764510"/>
            <a:ext cx="3558084" cy="2008119"/>
          </a:xfrm>
          <a:prstGeom prst="rect">
            <a:avLst/>
          </a:prstGeom>
        </p:spPr>
      </p:pic>
    </p:spTree>
    <p:extLst>
      <p:ext uri="{BB962C8B-B14F-4D97-AF65-F5344CB8AC3E}">
        <p14:creationId xmlns:p14="http://schemas.microsoft.com/office/powerpoint/2010/main" val="282288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69361-863E-42FA-BA4C-572FC78B1068}"/>
              </a:ext>
            </a:extLst>
          </p:cNvPr>
          <p:cNvSpPr>
            <a:spLocks noGrp="1"/>
          </p:cNvSpPr>
          <p:nvPr>
            <p:ph type="title"/>
          </p:nvPr>
        </p:nvSpPr>
        <p:spPr>
          <a:xfrm>
            <a:off x="755498" y="865649"/>
            <a:ext cx="8911687" cy="769684"/>
          </a:xfrm>
        </p:spPr>
        <p:txBody>
          <a:bodyPr/>
          <a:lstStyle/>
          <a:p>
            <a:r>
              <a:rPr lang="en-IN" sz="3600" b="1" i="1" dirty="0"/>
              <a:t>PYTHON PACKAGES USED:</a:t>
            </a:r>
          </a:p>
        </p:txBody>
      </p:sp>
      <p:sp>
        <p:nvSpPr>
          <p:cNvPr id="3" name="Content Placeholder 2"/>
          <p:cNvSpPr>
            <a:spLocks noGrp="1"/>
          </p:cNvSpPr>
          <p:nvPr>
            <p:ph idx="1"/>
          </p:nvPr>
        </p:nvSpPr>
        <p:spPr>
          <a:xfrm>
            <a:off x="2130928" y="2493034"/>
            <a:ext cx="9500149" cy="1552755"/>
          </a:xfrm>
        </p:spPr>
        <p:txBody>
          <a:bodyPr>
            <a:normAutofit fontScale="25000" lnSpcReduction="20000"/>
          </a:bodyPr>
          <a:lstStyle/>
          <a:p>
            <a:r>
              <a:rPr lang="en-IN" sz="7200" b="1" dirty="0"/>
              <a:t> </a:t>
            </a:r>
            <a:r>
              <a:rPr lang="en-IN" sz="8000" b="1" dirty="0" err="1"/>
              <a:t>Numpy</a:t>
            </a:r>
            <a:endParaRPr lang="en-IN" sz="8000" b="1" dirty="0"/>
          </a:p>
          <a:p>
            <a:r>
              <a:rPr lang="en-IN" sz="8000" b="1" dirty="0"/>
              <a:t> Pandas </a:t>
            </a:r>
          </a:p>
          <a:p>
            <a:r>
              <a:rPr lang="en-IN" sz="8000" b="1" dirty="0"/>
              <a:t> </a:t>
            </a:r>
            <a:r>
              <a:rPr lang="en-IN" sz="8000" b="1" dirty="0" err="1"/>
              <a:t>Sklearn</a:t>
            </a:r>
            <a:r>
              <a:rPr lang="en-IN" sz="8000" b="1" dirty="0"/>
              <a:t>-(</a:t>
            </a:r>
            <a:r>
              <a:rPr lang="en-US" sz="8000" b="1" dirty="0"/>
              <a:t>SCIKIT LEARN)</a:t>
            </a:r>
            <a:endParaRPr lang="en-IN" sz="8000" b="1" dirty="0"/>
          </a:p>
          <a:p>
            <a:r>
              <a:rPr lang="en-IN" sz="8000" b="1" dirty="0"/>
              <a:t> Stats model</a:t>
            </a:r>
          </a:p>
          <a:p>
            <a:r>
              <a:rPr lang="en-IN" sz="8000" b="1" dirty="0" err="1"/>
              <a:t>Seaborn</a:t>
            </a:r>
            <a:endParaRPr lang="en-IN" sz="8000" b="1" dirty="0"/>
          </a:p>
          <a:p>
            <a:r>
              <a:rPr lang="en-IN" sz="8000" b="1" dirty="0" err="1"/>
              <a:t>Matplotlib</a:t>
            </a:r>
            <a:r>
              <a:rPr lang="en-IN" sz="8000" b="1" dirty="0"/>
              <a:t> </a:t>
            </a:r>
          </a:p>
          <a:p>
            <a:endParaRPr lang="en-IN" sz="8000" dirty="0"/>
          </a:p>
        </p:txBody>
      </p:sp>
    </p:spTree>
    <p:extLst>
      <p:ext uri="{BB962C8B-B14F-4D97-AF65-F5344CB8AC3E}">
        <p14:creationId xmlns:p14="http://schemas.microsoft.com/office/powerpoint/2010/main" val="262766384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21DB-17C8-488D-8163-F53D004555C7}"/>
              </a:ext>
            </a:extLst>
          </p:cNvPr>
          <p:cNvSpPr>
            <a:spLocks noGrp="1"/>
          </p:cNvSpPr>
          <p:nvPr>
            <p:ph type="title"/>
          </p:nvPr>
        </p:nvSpPr>
        <p:spPr>
          <a:xfrm>
            <a:off x="2592925" y="624110"/>
            <a:ext cx="8911687" cy="618764"/>
          </a:xfrm>
        </p:spPr>
        <p:txBody>
          <a:bodyPr>
            <a:normAutofit/>
          </a:bodyPr>
          <a:lstStyle/>
          <a:p>
            <a:r>
              <a:rPr lang="en-IN" dirty="0"/>
              <a:t>About Packages:</a:t>
            </a:r>
          </a:p>
        </p:txBody>
      </p:sp>
      <p:sp>
        <p:nvSpPr>
          <p:cNvPr id="7" name="Content Placeholder 6">
            <a:extLst>
              <a:ext uri="{FF2B5EF4-FFF2-40B4-BE49-F238E27FC236}">
                <a16:creationId xmlns:a16="http://schemas.microsoft.com/office/drawing/2014/main" id="{1E981046-1A66-44BD-B6BB-6729D0081DCC}"/>
              </a:ext>
            </a:extLst>
          </p:cNvPr>
          <p:cNvSpPr>
            <a:spLocks noGrp="1"/>
          </p:cNvSpPr>
          <p:nvPr>
            <p:ph idx="1"/>
          </p:nvPr>
        </p:nvSpPr>
        <p:spPr>
          <a:xfrm>
            <a:off x="112144" y="1673526"/>
            <a:ext cx="11890075" cy="4237032"/>
          </a:xfrm>
        </p:spPr>
        <p:txBody>
          <a:bodyPr>
            <a:normAutofit fontScale="62500" lnSpcReduction="20000"/>
          </a:bodyPr>
          <a:lstStyle/>
          <a:p>
            <a:r>
              <a:rPr lang="en-US" sz="2300" dirty="0"/>
              <a:t>NUMPY:  </a:t>
            </a:r>
            <a:r>
              <a:rPr lang="en-US" sz="2300" dirty="0" err="1"/>
              <a:t>Numpy</a:t>
            </a:r>
            <a:r>
              <a:rPr lang="en-US" sz="2300" dirty="0"/>
              <a:t> is a library for the python programming language, adding  support for large, multidimensional arrays and matrices, along with a large collection of high-level mathematical functions to operate on these arrays.</a:t>
            </a:r>
          </a:p>
          <a:p>
            <a:pPr marL="0" indent="0">
              <a:buNone/>
            </a:pPr>
            <a:endParaRPr lang="en-US" sz="2300" dirty="0"/>
          </a:p>
          <a:p>
            <a:r>
              <a:rPr lang="en-US" sz="2300" dirty="0"/>
              <a:t>PANDAS: It is used for structured data operations, manipulations, used for </a:t>
            </a:r>
            <a:r>
              <a:rPr lang="en-US" sz="2300" dirty="0" err="1"/>
              <a:t>demunging</a:t>
            </a:r>
            <a:r>
              <a:rPr lang="en-US" sz="2300" dirty="0"/>
              <a:t> and preparation.</a:t>
            </a:r>
          </a:p>
          <a:p>
            <a:endParaRPr lang="en-US" sz="2300" dirty="0"/>
          </a:p>
          <a:p>
            <a:r>
              <a:rPr lang="en-US" sz="2300" dirty="0"/>
              <a:t>MATPLOTLIB: One of the greatest benefits of visualization is that it allows us visual access to huge amounts of data in easily </a:t>
            </a:r>
            <a:r>
              <a:rPr lang="en-US" sz="2300" dirty="0" err="1"/>
              <a:t>digestable</a:t>
            </a:r>
            <a:r>
              <a:rPr lang="en-US" sz="2300" dirty="0"/>
              <a:t> visuals. </a:t>
            </a:r>
            <a:r>
              <a:rPr lang="en-US" sz="2300" dirty="0" err="1"/>
              <a:t>Matplotlib</a:t>
            </a:r>
            <a:r>
              <a:rPr lang="en-US" sz="2300" dirty="0"/>
              <a:t> consists of several plots like </a:t>
            </a:r>
            <a:r>
              <a:rPr lang="en-US" sz="2300" dirty="0" err="1"/>
              <a:t>line,bar,scatter,histogram</a:t>
            </a:r>
            <a:r>
              <a:rPr lang="en-US" sz="2300" dirty="0"/>
              <a:t> etc,,.. </a:t>
            </a:r>
          </a:p>
          <a:p>
            <a:endParaRPr lang="en-US" sz="2300" dirty="0"/>
          </a:p>
          <a:p>
            <a:r>
              <a:rPr lang="en-US" sz="2300" dirty="0"/>
              <a:t>SCIKIT LEARN :Simple and efficient tools for data mining and data analysis . Accessible to everybody, and reusable in various contexts .Built on NumPy, SciPy, and matplotlib Open source, commercially usable - BSD license</a:t>
            </a:r>
          </a:p>
          <a:p>
            <a:endParaRPr lang="en-US" sz="2300" dirty="0"/>
          </a:p>
          <a:p>
            <a:r>
              <a:rPr lang="en-US" sz="2300" dirty="0"/>
              <a:t>STATS MODELS: It is used to perform statistical operations on the taken models.</a:t>
            </a:r>
          </a:p>
          <a:p>
            <a:endParaRPr lang="en-US" sz="1900" dirty="0"/>
          </a:p>
          <a:p>
            <a:r>
              <a:rPr lang="en-US" sz="2600" dirty="0"/>
              <a:t>SEABORN : It is similar to matplotlib but adds more visualization to the graphs</a:t>
            </a:r>
            <a:r>
              <a:rPr lang="en-US" sz="1900" dirty="0"/>
              <a:t>.</a:t>
            </a:r>
          </a:p>
          <a:p>
            <a:endParaRPr lang="en-US" dirty="0"/>
          </a:p>
          <a:p>
            <a:endParaRPr lang="en-IN" dirty="0"/>
          </a:p>
        </p:txBody>
      </p:sp>
    </p:spTree>
    <p:extLst>
      <p:ext uri="{BB962C8B-B14F-4D97-AF65-F5344CB8AC3E}">
        <p14:creationId xmlns:p14="http://schemas.microsoft.com/office/powerpoint/2010/main" val="15299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90A8-1894-4F47-8A58-BB21BA6A93DC}"/>
              </a:ext>
            </a:extLst>
          </p:cNvPr>
          <p:cNvSpPr>
            <a:spLocks noGrp="1"/>
          </p:cNvSpPr>
          <p:nvPr>
            <p:ph type="title"/>
          </p:nvPr>
        </p:nvSpPr>
        <p:spPr/>
        <p:txBody>
          <a:bodyPr/>
          <a:lstStyle/>
          <a:p>
            <a:r>
              <a:rPr lang="en-US" u="sng" dirty="0"/>
              <a:t>Types of classifiers used:</a:t>
            </a:r>
            <a:endParaRPr lang="en-IN" u="sng" dirty="0"/>
          </a:p>
        </p:txBody>
      </p:sp>
      <p:sp>
        <p:nvSpPr>
          <p:cNvPr id="3" name="Content Placeholder 2">
            <a:extLst>
              <a:ext uri="{FF2B5EF4-FFF2-40B4-BE49-F238E27FC236}">
                <a16:creationId xmlns:a16="http://schemas.microsoft.com/office/drawing/2014/main" id="{289BB1C3-7313-401F-8E30-04D660B8019F}"/>
              </a:ext>
            </a:extLst>
          </p:cNvPr>
          <p:cNvSpPr>
            <a:spLocks noGrp="1"/>
          </p:cNvSpPr>
          <p:nvPr>
            <p:ph idx="1"/>
          </p:nvPr>
        </p:nvSpPr>
        <p:spPr>
          <a:xfrm>
            <a:off x="1345924" y="1807361"/>
            <a:ext cx="9500149" cy="3536996"/>
          </a:xfrm>
        </p:spPr>
        <p:txBody>
          <a:bodyPr>
            <a:normAutofit lnSpcReduction="10000"/>
          </a:bodyPr>
          <a:lstStyle/>
          <a:p>
            <a:pPr marL="0" indent="0">
              <a:buNone/>
            </a:pPr>
            <a:r>
              <a:rPr lang="en-US" sz="2400" dirty="0"/>
              <a:t>1.KNN CLASSIFIER</a:t>
            </a:r>
          </a:p>
          <a:p>
            <a:pPr marL="0" indent="0">
              <a:buNone/>
            </a:pPr>
            <a:r>
              <a:rPr lang="en-US" dirty="0"/>
              <a:t>        In pattern recognition, the k-nearest neighbors algorithm (k-NN) is a non-parametric method used for classification and regression. In both cases, the input consists of the k closest training examples in the feature space.</a:t>
            </a:r>
          </a:p>
          <a:p>
            <a:pPr marL="0" indent="0">
              <a:buNone/>
            </a:pPr>
            <a:endParaRPr lang="en-US" dirty="0"/>
          </a:p>
          <a:p>
            <a:pPr marL="0" indent="0">
              <a:buNone/>
            </a:pPr>
            <a:endParaRPr lang="en-US" dirty="0"/>
          </a:p>
          <a:p>
            <a:pPr marL="0" indent="0">
              <a:buNone/>
            </a:pPr>
            <a:r>
              <a:rPr lang="en-US" sz="2400" dirty="0"/>
              <a:t>2. RANDOM FOREST</a:t>
            </a:r>
          </a:p>
          <a:p>
            <a:pPr marL="0" indent="0">
              <a:buNone/>
            </a:pPr>
            <a:r>
              <a:rPr lang="en-US" dirty="0"/>
              <a:t>        The Random Forest Algorithm Random Forest is a </a:t>
            </a:r>
            <a:r>
              <a:rPr lang="en-US" b="1" dirty="0"/>
              <a:t>flexible, easy to use machine learning algorithm</a:t>
            </a:r>
            <a:r>
              <a:rPr lang="en-US" dirty="0"/>
              <a:t> that </a:t>
            </a:r>
            <a:r>
              <a:rPr lang="en-US" b="1" dirty="0"/>
              <a:t>produces, even without hyper-parameter tuning</a:t>
            </a:r>
            <a:r>
              <a:rPr lang="en-US" dirty="0"/>
              <a:t>, a great result most of the time. </a:t>
            </a:r>
            <a:endParaRPr lang="en-IN" dirty="0"/>
          </a:p>
        </p:txBody>
      </p:sp>
    </p:spTree>
    <p:extLst>
      <p:ext uri="{BB962C8B-B14F-4D97-AF65-F5344CB8AC3E}">
        <p14:creationId xmlns:p14="http://schemas.microsoft.com/office/powerpoint/2010/main" val="297371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8C1C-0E84-4E9F-B85C-6BF3D0AF9E61}"/>
              </a:ext>
            </a:extLst>
          </p:cNvPr>
          <p:cNvSpPr>
            <a:spLocks noGrp="1"/>
          </p:cNvSpPr>
          <p:nvPr>
            <p:ph type="title"/>
          </p:nvPr>
        </p:nvSpPr>
        <p:spPr>
          <a:xfrm>
            <a:off x="112144" y="123778"/>
            <a:ext cx="11375216" cy="778562"/>
          </a:xfrm>
        </p:spPr>
        <p:txBody>
          <a:bodyPr/>
          <a:lstStyle/>
          <a:p>
            <a:r>
              <a:rPr lang="en-IN" dirty="0"/>
              <a:t>1.Gathering and Exploring Data:</a:t>
            </a:r>
          </a:p>
        </p:txBody>
      </p:sp>
      <p:sp>
        <p:nvSpPr>
          <p:cNvPr id="3" name="Content Placeholder 2">
            <a:extLst>
              <a:ext uri="{FF2B5EF4-FFF2-40B4-BE49-F238E27FC236}">
                <a16:creationId xmlns:a16="http://schemas.microsoft.com/office/drawing/2014/main" id="{C73740BB-BB7F-4A5F-AE1B-CF460783931B}"/>
              </a:ext>
            </a:extLst>
          </p:cNvPr>
          <p:cNvSpPr>
            <a:spLocks noGrp="1"/>
          </p:cNvSpPr>
          <p:nvPr>
            <p:ph idx="1"/>
          </p:nvPr>
        </p:nvSpPr>
        <p:spPr>
          <a:xfrm>
            <a:off x="820796" y="1285338"/>
            <a:ext cx="11031897" cy="914398"/>
          </a:xfrm>
        </p:spPr>
        <p:txBody>
          <a:bodyPr>
            <a:noAutofit/>
          </a:bodyPr>
          <a:lstStyle/>
          <a:p>
            <a:pPr>
              <a:buNone/>
            </a:pPr>
            <a:r>
              <a:rPr lang="en-US" sz="1600" b="1" dirty="0"/>
              <a:t>Gathering</a:t>
            </a:r>
            <a:r>
              <a:rPr lang="en-US" sz="1600" dirty="0"/>
              <a:t> the data involves bringing together all the different sets and types of data, organizing them into a table like format consisting of row and columns i.e.., in a CSV format.</a:t>
            </a:r>
          </a:p>
          <a:p>
            <a:pPr marL="0" indent="0">
              <a:buNone/>
            </a:pPr>
            <a:endParaRPr lang="en-US" sz="1600" dirty="0"/>
          </a:p>
          <a:p>
            <a:pPr marL="0" indent="0">
              <a:buNone/>
            </a:pPr>
            <a:r>
              <a:rPr lang="en-US" sz="1600" dirty="0"/>
              <a:t>     </a:t>
            </a:r>
          </a:p>
        </p:txBody>
      </p:sp>
      <p:pic>
        <p:nvPicPr>
          <p:cNvPr id="6" name="Picture 5">
            <a:extLst>
              <a:ext uri="{FF2B5EF4-FFF2-40B4-BE49-F238E27FC236}">
                <a16:creationId xmlns:a16="http://schemas.microsoft.com/office/drawing/2014/main" id="{B65BA9EF-89CF-42AA-883B-0C0AEA068738}"/>
              </a:ext>
            </a:extLst>
          </p:cNvPr>
          <p:cNvPicPr>
            <a:picLocks noChangeAspect="1"/>
          </p:cNvPicPr>
          <p:nvPr/>
        </p:nvPicPr>
        <p:blipFill>
          <a:blip r:embed="rId2"/>
          <a:stretch>
            <a:fillRect/>
          </a:stretch>
        </p:blipFill>
        <p:spPr>
          <a:xfrm>
            <a:off x="1876995" y="1784921"/>
            <a:ext cx="8580052" cy="4949301"/>
          </a:xfrm>
          <a:prstGeom prst="rect">
            <a:avLst/>
          </a:prstGeom>
        </p:spPr>
      </p:pic>
    </p:spTree>
    <p:extLst>
      <p:ext uri="{BB962C8B-B14F-4D97-AF65-F5344CB8AC3E}">
        <p14:creationId xmlns:p14="http://schemas.microsoft.com/office/powerpoint/2010/main" val="423544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605" y="1549487"/>
            <a:ext cx="11550770" cy="1477328"/>
          </a:xfrm>
          <a:prstGeom prst="rect">
            <a:avLst/>
          </a:prstGeom>
          <a:noFill/>
        </p:spPr>
        <p:txBody>
          <a:bodyPr wrap="square" rtlCol="0">
            <a:spAutoFit/>
          </a:bodyPr>
          <a:lstStyle/>
          <a:p>
            <a:endParaRPr lang="en-US" b="1" dirty="0"/>
          </a:p>
          <a:p>
            <a:r>
              <a:rPr lang="en-US" b="1" dirty="0"/>
              <a:t>  			Exploring</a:t>
            </a:r>
            <a:r>
              <a:rPr lang="en-US" dirty="0"/>
              <a:t> the data helps us to identify errors or spot inconsistencies which we might need to deal with early on. Furthermore, it allows us to decide the type of model or algorithm suitable for the problem at hand. let us inspect the volume and structure of the data using describe() method.</a:t>
            </a:r>
          </a:p>
        </p:txBody>
      </p:sp>
      <p:sp>
        <p:nvSpPr>
          <p:cNvPr id="5" name="TextBox 4"/>
          <p:cNvSpPr txBox="1"/>
          <p:nvPr/>
        </p:nvSpPr>
        <p:spPr>
          <a:xfrm>
            <a:off x="241540" y="4005071"/>
            <a:ext cx="11708920" cy="646331"/>
          </a:xfrm>
          <a:prstGeom prst="rect">
            <a:avLst/>
          </a:prstGeom>
          <a:noFill/>
        </p:spPr>
        <p:txBody>
          <a:bodyPr wrap="square" rtlCol="0">
            <a:spAutoFit/>
          </a:bodyPr>
          <a:lstStyle/>
          <a:p>
            <a:r>
              <a:rPr lang="en-US" dirty="0"/>
              <a:t>			The descriptive statistics portion allows us to understand the spread of our data, by using the describe() method:</a:t>
            </a:r>
          </a:p>
        </p:txBody>
      </p:sp>
      <p:sp>
        <p:nvSpPr>
          <p:cNvPr id="4" name="TextBox 3">
            <a:extLst>
              <a:ext uri="{FF2B5EF4-FFF2-40B4-BE49-F238E27FC236}">
                <a16:creationId xmlns:a16="http://schemas.microsoft.com/office/drawing/2014/main" id="{AFF4A35B-B19B-412E-9D29-D669BB11422E}"/>
              </a:ext>
            </a:extLst>
          </p:cNvPr>
          <p:cNvSpPr txBox="1"/>
          <p:nvPr/>
        </p:nvSpPr>
        <p:spPr>
          <a:xfrm>
            <a:off x="2183907" y="722151"/>
            <a:ext cx="6560598" cy="523220"/>
          </a:xfrm>
          <a:prstGeom prst="rect">
            <a:avLst/>
          </a:prstGeom>
          <a:noFill/>
        </p:spPr>
        <p:txBody>
          <a:bodyPr wrap="square" rtlCol="0">
            <a:spAutoFit/>
          </a:bodyPr>
          <a:lstStyle/>
          <a:p>
            <a:r>
              <a:rPr lang="en-US" sz="2800" b="1" dirty="0"/>
              <a:t>EXPLORATORY DATA ANALYSIS</a:t>
            </a:r>
            <a:endParaRPr lang="en-IN" sz="2800" b="1" dirty="0"/>
          </a:p>
        </p:txBody>
      </p:sp>
    </p:spTree>
  </p:cSld>
  <p:clrMapOvr>
    <a:masterClrMapping/>
  </p:clrMapOvr>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144</TotalTime>
  <Words>913</Words>
  <Application>Microsoft Office PowerPoint</Application>
  <PresentationFormat>Widescreen</PresentationFormat>
  <Paragraphs>132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Courier New</vt:lpstr>
      <vt:lpstr>Verdana</vt:lpstr>
      <vt:lpstr>Wingdings</vt:lpstr>
      <vt:lpstr>Wingdings 2</vt:lpstr>
      <vt:lpstr>Winter</vt:lpstr>
      <vt:lpstr>PowerPoint Presentation</vt:lpstr>
      <vt:lpstr>CONTENTS:</vt:lpstr>
      <vt:lpstr>PROBLEM STATEMENT:</vt:lpstr>
      <vt:lpstr>INTRODUCTION:</vt:lpstr>
      <vt:lpstr>PYTHON PACKAGES USED:</vt:lpstr>
      <vt:lpstr>About Packages:</vt:lpstr>
      <vt:lpstr>Types of classifiers used:</vt:lpstr>
      <vt:lpstr>1.Gathering and Exploring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Accuracy of the model</vt:lpstr>
      <vt:lpstr>2.Logistic Regression</vt:lpstr>
      <vt:lpstr>Accuracy of the model</vt:lpstr>
      <vt:lpstr>3.Random Forest Classifier</vt:lpstr>
      <vt:lpstr>Accuracy of the model</vt:lpstr>
      <vt:lpstr>Selection of the accurate model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PREDICTION</dc:title>
  <dc:creator>kodavali sreyagiridhar</dc:creator>
  <cp:lastModifiedBy>ajay kumar koppula</cp:lastModifiedBy>
  <cp:revision>108</cp:revision>
  <dcterms:created xsi:type="dcterms:W3CDTF">2019-05-24T15:45:07Z</dcterms:created>
  <dcterms:modified xsi:type="dcterms:W3CDTF">2019-06-22T04:26:47Z</dcterms:modified>
</cp:coreProperties>
</file>