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68" r:id="rId5"/>
    <p:sldId id="264" r:id="rId6"/>
    <p:sldId id="261" r:id="rId7"/>
    <p:sldId id="265" r:id="rId8"/>
    <p:sldId id="262" r:id="rId9"/>
    <p:sldId id="258" r:id="rId10"/>
    <p:sldId id="267" r:id="rId11"/>
    <p:sldId id="270" r:id="rId12"/>
    <p:sldId id="271" r:id="rId13"/>
    <p:sldId id="272" r:id="rId14"/>
    <p:sldId id="273" r:id="rId15"/>
    <p:sldId id="276" r:id="rId16"/>
    <p:sldId id="282" r:id="rId17"/>
    <p:sldId id="278" r:id="rId18"/>
    <p:sldId id="281" r:id="rId19"/>
    <p:sldId id="279" r:id="rId20"/>
    <p:sldId id="280" r:id="rId21"/>
    <p:sldId id="275" r:id="rId22"/>
    <p:sldId id="283" r:id="rId23"/>
    <p:sldId id="274" r:id="rId24"/>
    <p:sldId id="284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15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531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35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4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71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1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50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44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87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6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37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4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33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25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7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829A5B-9965-4448-A548-E49BD43A85BE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A87B22-3628-4D89-A17D-3F67A8BAF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A35FC7-68CD-45C8-9A62-C7C4B6C52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CHURN MODELLING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70D9E-9B76-4055-B309-8A356A9E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184093"/>
            <a:ext cx="10018713" cy="1752599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B7EF3B-CE7A-4A49-8076-759C2A25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844985"/>
            <a:ext cx="10018713" cy="4199766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Customers who left within the last month – the column is called </a:t>
            </a:r>
            <a:r>
              <a:rPr lang="en-US" dirty="0" smtClean="0"/>
              <a:t>Churn (OUTPUT)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Services that each customer has signed up for – phone, multiple lines, internet, online security, online backup, device protection, tech support, and streaming TV and movies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Customer </a:t>
            </a:r>
            <a:r>
              <a:rPr lang="en-US" dirty="0"/>
              <a:t>account information – how long they’ve been a customer, contract, payment method, paperless billing, monthly charges, and total charges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Demographic </a:t>
            </a:r>
            <a:r>
              <a:rPr lang="en-US" dirty="0"/>
              <a:t>info about customers – gender, age range, and if they have partners and </a:t>
            </a:r>
            <a:r>
              <a:rPr lang="en-US" dirty="0" smtClean="0"/>
              <a:t>dependents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Dataset contains information of about 7043 customers regarding all the above columns.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3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67" y="170917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COLUMN</a:t>
            </a:r>
            <a:r>
              <a:rPr lang="en-IN" b="1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7476" y="1577947"/>
            <a:ext cx="8586324" cy="496851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IN" sz="2000" dirty="0"/>
              <a:t>g</a:t>
            </a:r>
            <a:r>
              <a:rPr lang="en-IN" sz="2000" dirty="0" smtClean="0"/>
              <a:t>ender:			Whether </a:t>
            </a:r>
            <a:r>
              <a:rPr lang="en-IN" sz="2000" dirty="0"/>
              <a:t>the customer is a male or a female</a:t>
            </a:r>
          </a:p>
          <a:p>
            <a:pPr fontAlgn="base"/>
            <a:r>
              <a:rPr lang="en-IN" sz="2000" dirty="0" smtClean="0"/>
              <a:t>SeniorCitizen:		Whether </a:t>
            </a:r>
            <a:r>
              <a:rPr lang="en-IN" sz="2000" dirty="0"/>
              <a:t>the customer is a senior citizen or not (1, 0)</a:t>
            </a:r>
          </a:p>
          <a:p>
            <a:pPr fontAlgn="base"/>
            <a:r>
              <a:rPr lang="en-IN" sz="2000" dirty="0" smtClean="0"/>
              <a:t>Partner:			Whether </a:t>
            </a:r>
            <a:r>
              <a:rPr lang="en-IN" sz="2000" dirty="0"/>
              <a:t>the customer has a partner or not (Yes, No)</a:t>
            </a:r>
          </a:p>
          <a:p>
            <a:pPr fontAlgn="base"/>
            <a:r>
              <a:rPr lang="en-IN" sz="2000" dirty="0" smtClean="0"/>
              <a:t>Dependents:		Whether </a:t>
            </a:r>
            <a:r>
              <a:rPr lang="en-IN" sz="2000" dirty="0"/>
              <a:t>the customer has dependents or not (Yes, No)</a:t>
            </a:r>
          </a:p>
          <a:p>
            <a:pPr fontAlgn="base"/>
            <a:r>
              <a:rPr lang="en-IN" sz="2000" dirty="0"/>
              <a:t>t</a:t>
            </a:r>
            <a:r>
              <a:rPr lang="en-IN" sz="2000" dirty="0" smtClean="0"/>
              <a:t>enure:			Number </a:t>
            </a:r>
            <a:r>
              <a:rPr lang="en-IN" sz="2000" dirty="0"/>
              <a:t>of months the customer has stayed with the company</a:t>
            </a:r>
          </a:p>
          <a:p>
            <a:pPr fontAlgn="base"/>
            <a:r>
              <a:rPr lang="en-IN" sz="2000" dirty="0" smtClean="0"/>
              <a:t>PhoneService:		Whether </a:t>
            </a:r>
            <a:r>
              <a:rPr lang="en-IN" sz="2000" dirty="0"/>
              <a:t>the customer has a phone service or not (Yes, No)</a:t>
            </a:r>
          </a:p>
          <a:p>
            <a:pPr fontAlgn="base"/>
            <a:r>
              <a:rPr lang="en-IN" sz="2000" dirty="0" smtClean="0"/>
              <a:t>MultipleLines:		Whether </a:t>
            </a:r>
            <a:r>
              <a:rPr lang="en-IN" sz="2000" dirty="0"/>
              <a:t>the customer has multiple lines or not (Yes, No, No phone service</a:t>
            </a:r>
            <a:r>
              <a:rPr lang="en-IN" sz="2000" dirty="0" smtClean="0"/>
              <a:t>)</a:t>
            </a:r>
          </a:p>
          <a:p>
            <a:pPr fontAlgn="base"/>
            <a:r>
              <a:rPr lang="en-IN" sz="2000" dirty="0" smtClean="0"/>
              <a:t>OnlineSecurity:	Whether </a:t>
            </a:r>
            <a:r>
              <a:rPr lang="en-IN" sz="2000" dirty="0"/>
              <a:t>the customer has online security or not (Yes, No, No internet service)</a:t>
            </a:r>
          </a:p>
          <a:p>
            <a:pPr fontAlgn="base"/>
            <a:r>
              <a:rPr lang="en-IN" sz="2000" dirty="0" smtClean="0"/>
              <a:t>OnlineBackup:		Whether </a:t>
            </a:r>
            <a:r>
              <a:rPr lang="en-IN" sz="2000" dirty="0"/>
              <a:t>the customer has online backup or not (Yes, No, No internet service)</a:t>
            </a:r>
          </a:p>
          <a:p>
            <a:pPr fontAlgn="base"/>
            <a:r>
              <a:rPr lang="en-IN" sz="2000" dirty="0" smtClean="0"/>
              <a:t>DeviceProtection:	Whether </a:t>
            </a:r>
            <a:r>
              <a:rPr lang="en-IN" sz="2000" dirty="0"/>
              <a:t>the customer has device protection or not (Yes, No, No internet service)</a:t>
            </a:r>
          </a:p>
          <a:p>
            <a:pPr fontAlgn="base"/>
            <a:r>
              <a:rPr lang="en-IN" sz="2000" dirty="0" smtClean="0"/>
              <a:t>TechSupport:		Whether </a:t>
            </a:r>
            <a:r>
              <a:rPr lang="en-IN" sz="2000" dirty="0"/>
              <a:t>the customer has tech support or not (Yes, No, No internet service)</a:t>
            </a:r>
          </a:p>
          <a:p>
            <a:pPr fontAlgn="base"/>
            <a:r>
              <a:rPr lang="en-IN" sz="2000" dirty="0" smtClean="0"/>
              <a:t>StreamingTV:		Whether </a:t>
            </a:r>
            <a:r>
              <a:rPr lang="en-IN" sz="2000" dirty="0"/>
              <a:t>the customer has streaming TV or not (Yes, No, No internet service)</a:t>
            </a:r>
          </a:p>
          <a:p>
            <a:pPr fontAlgn="base"/>
            <a:r>
              <a:rPr lang="en-IN" sz="2000" dirty="0" smtClean="0"/>
              <a:t>StreamingMovies:	Whether </a:t>
            </a:r>
            <a:r>
              <a:rPr lang="en-IN" sz="2000" dirty="0"/>
              <a:t>the customer has streaming movies or not (Yes, No, No internet service)</a:t>
            </a:r>
          </a:p>
          <a:p>
            <a:pPr fontAlgn="base"/>
            <a:r>
              <a:rPr lang="en-IN" sz="2000" dirty="0" smtClean="0"/>
              <a:t>Contract:		The </a:t>
            </a:r>
            <a:r>
              <a:rPr lang="en-IN" sz="2000" dirty="0"/>
              <a:t>contract term of the customer (Month-to-month, One year, Two year)</a:t>
            </a:r>
          </a:p>
          <a:p>
            <a:pPr fontAlgn="base"/>
            <a:r>
              <a:rPr lang="en-IN" sz="2000" dirty="0" smtClean="0"/>
              <a:t>PaperlessBilling:	Whether </a:t>
            </a:r>
            <a:r>
              <a:rPr lang="en-IN" sz="2000" dirty="0"/>
              <a:t>the customer has paperless billing or not (Yes, No</a:t>
            </a:r>
            <a:r>
              <a:rPr lang="en-IN" sz="2000" dirty="0" smtClean="0"/>
              <a:t>)</a:t>
            </a:r>
          </a:p>
          <a:p>
            <a:pPr fontAlgn="base"/>
            <a:r>
              <a:rPr lang="en-IN" sz="2000" dirty="0" smtClean="0"/>
              <a:t>MonthlyCharges:	The </a:t>
            </a:r>
            <a:r>
              <a:rPr lang="en-IN" sz="2000" dirty="0"/>
              <a:t>amount charged to the customer </a:t>
            </a:r>
            <a:r>
              <a:rPr lang="en-IN" sz="2000" dirty="0" smtClean="0"/>
              <a:t>monthly</a:t>
            </a:r>
          </a:p>
          <a:p>
            <a:pPr fontAlgn="base"/>
            <a:r>
              <a:rPr lang="en-IN" sz="2000" dirty="0" smtClean="0"/>
              <a:t>Churn:			Whether </a:t>
            </a:r>
            <a:r>
              <a:rPr lang="en-IN" sz="2000" dirty="0"/>
              <a:t>the customer churned or not (Yes or No)</a:t>
            </a:r>
          </a:p>
        </p:txBody>
      </p:sp>
    </p:spTree>
    <p:extLst>
      <p:ext uri="{BB962C8B-B14F-4D97-AF65-F5344CB8AC3E}">
        <p14:creationId xmlns:p14="http://schemas.microsoft.com/office/powerpoint/2010/main" val="25844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18762"/>
            <a:ext cx="10018713" cy="175259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TECHNICAL DESCRIPTION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performed EDA to understand and analyze the data. Then used classifiers to improve accuracy of the </a:t>
            </a:r>
            <a:r>
              <a:rPr lang="en-US" dirty="0" smtClean="0"/>
              <a:t>model.</a:t>
            </a:r>
          </a:p>
          <a:p>
            <a:endParaRPr lang="en-US" dirty="0"/>
          </a:p>
          <a:p>
            <a:r>
              <a:rPr lang="en-US" dirty="0"/>
              <a:t>In EDA we used describe , </a:t>
            </a:r>
            <a:r>
              <a:rPr lang="en-US" dirty="0" smtClean="0"/>
              <a:t>corr, cov </a:t>
            </a:r>
            <a:r>
              <a:rPr lang="en-US" dirty="0"/>
              <a:t>and plotted graphs to analyze the </a:t>
            </a:r>
            <a:r>
              <a:rPr lang="en-US" dirty="0" smtClean="0"/>
              <a:t>data.</a:t>
            </a:r>
          </a:p>
          <a:p>
            <a:endParaRPr lang="en-US" dirty="0"/>
          </a:p>
          <a:p>
            <a:r>
              <a:rPr lang="en-US" dirty="0"/>
              <a:t>We have used KNN, logistic regression, decision tree, SVM and random forest classification to improve </a:t>
            </a:r>
            <a:r>
              <a:rPr lang="en-US" dirty="0" smtClean="0"/>
              <a:t>accuracy.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52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559" y="365125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EXPLORATORY DATA ANALYSIS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290" y="1577947"/>
            <a:ext cx="9921510" cy="4968510"/>
          </a:xfrm>
        </p:spPr>
        <p:txBody>
          <a:bodyPr>
            <a:normAutofit fontScale="925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Number of Churns in the company: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b="1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b="1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0" indent="0" fontAlgn="base">
              <a:buNone/>
            </a:pPr>
            <a:endParaRPr lang="en-IN" sz="2000" dirty="0" smtClean="0"/>
          </a:p>
          <a:p>
            <a:pPr marL="0" lvl="0" indent="0">
              <a:buNone/>
            </a:pPr>
            <a:r>
              <a:rPr lang="en-IN" sz="2000" dirty="0" smtClean="0"/>
              <a:t> So, 5174(73%) customers out of  7043 customers are </a:t>
            </a:r>
            <a:r>
              <a:rPr lang="en-IN" sz="2000" dirty="0"/>
              <a:t>willing to continue to get the services of this </a:t>
            </a:r>
            <a:r>
              <a:rPr lang="en-IN" sz="2000" dirty="0" smtClean="0"/>
              <a:t>  company </a:t>
            </a:r>
            <a:r>
              <a:rPr lang="en-IN" sz="2000" dirty="0"/>
              <a:t>(who are not churns</a:t>
            </a:r>
            <a:r>
              <a:rPr lang="en-IN" sz="2000" dirty="0" smtClean="0"/>
              <a:t>),</a:t>
            </a:r>
            <a:r>
              <a:rPr lang="en-IN" sz="2000" dirty="0"/>
              <a:t> While the rest 27% are willing to discontinue their services </a:t>
            </a:r>
            <a:r>
              <a:rPr lang="en-IN" sz="2000" dirty="0" smtClean="0"/>
              <a:t>of </a:t>
            </a:r>
            <a:r>
              <a:rPr lang="en-IN" sz="2000" dirty="0"/>
              <a:t>this company (who are churns) i.e., 1869 out of 7043.</a:t>
            </a:r>
          </a:p>
          <a:p>
            <a:pPr marL="0" lvl="0" indent="0" fontAlgn="base">
              <a:buNone/>
            </a:pPr>
            <a:endParaRPr lang="en-IN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0" indent="0" fontAlgn="base">
              <a:buNone/>
            </a:pP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301" y="2418360"/>
            <a:ext cx="27813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559" y="365125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Contd..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290" y="1577947"/>
            <a:ext cx="9921510" cy="4968510"/>
          </a:xfrm>
        </p:spPr>
        <p:txBody>
          <a:bodyPr>
            <a:normAutofit fontScale="700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Correlation Matrix: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b="1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b="1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0" indent="0" fontAlgn="base">
              <a:buNone/>
            </a:pPr>
            <a:endParaRPr lang="en-IN" sz="2000" dirty="0" smtClean="0"/>
          </a:p>
          <a:p>
            <a:pPr lvl="0"/>
            <a:endParaRPr lang="en-IN" sz="2000" dirty="0" smtClean="0"/>
          </a:p>
          <a:p>
            <a:pPr lvl="0"/>
            <a:endParaRPr lang="en-IN" sz="2000" dirty="0"/>
          </a:p>
          <a:p>
            <a:pPr lvl="0"/>
            <a:endParaRPr lang="en-IN" sz="2000" dirty="0" smtClean="0"/>
          </a:p>
          <a:p>
            <a:pPr lvl="0"/>
            <a:endParaRPr lang="en-IN" sz="2000" dirty="0"/>
          </a:p>
          <a:p>
            <a:pPr lvl="0"/>
            <a:endParaRPr lang="en-IN" sz="2000" dirty="0" smtClean="0"/>
          </a:p>
          <a:p>
            <a:pPr lvl="0"/>
            <a:endParaRPr lang="en-IN" sz="2000" dirty="0" smtClean="0"/>
          </a:p>
          <a:p>
            <a:pPr lvl="0"/>
            <a:r>
              <a:rPr lang="en-IN" sz="2000" dirty="0" smtClean="0"/>
              <a:t> Highest Positive correlation is for StreamingMovies and MonthlyCharges i.e., 0.629603</a:t>
            </a:r>
          </a:p>
          <a:p>
            <a:pPr lvl="0"/>
            <a:r>
              <a:rPr lang="en-IN" sz="2000" dirty="0" smtClean="0"/>
              <a:t> Highest Negative correlation is for tenure and churn i.e., -0.352228</a:t>
            </a:r>
          </a:p>
          <a:p>
            <a:pPr lvl="0"/>
            <a:r>
              <a:rPr lang="en-IN" sz="2000" dirty="0" smtClean="0"/>
              <a:t>Churn is strong positively correlated with Paperless Billing.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32" y="2071561"/>
            <a:ext cx="6043693" cy="312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523" y="2071561"/>
            <a:ext cx="4200443" cy="31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939" y="179009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CLASSIFICATION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973" y="1577947"/>
            <a:ext cx="8278827" cy="4968510"/>
          </a:xfrm>
        </p:spPr>
        <p:txBody>
          <a:bodyPr>
            <a:normAutofit fontScale="850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K-NEAREST NEIGHBOURS:</a:t>
            </a: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 latinLnBrk="1"/>
            <a:r>
              <a:rPr lang="en-IN" sz="1800" dirty="0"/>
              <a:t>Accuracy score: 77.337110</a:t>
            </a:r>
          </a:p>
          <a:p>
            <a:pPr fontAlgn="base" latinLnBrk="1"/>
            <a:r>
              <a:rPr lang="en-IN" sz="1800" dirty="0"/>
              <a:t>Recall score: 54.166667</a:t>
            </a:r>
          </a:p>
          <a:p>
            <a:pPr fontAlgn="base" latinLnBrk="1"/>
            <a:r>
              <a:rPr lang="en-IN" sz="1800" dirty="0"/>
              <a:t>ROC score: 70.079442</a:t>
            </a:r>
          </a:p>
          <a:p>
            <a:pPr fontAlgn="base" latinLnBrk="1"/>
            <a:r>
              <a:rPr lang="en-IN" sz="1800" dirty="0"/>
              <a:t> </a:t>
            </a:r>
          </a:p>
          <a:p>
            <a:pPr fontAlgn="base" latinLnBrk="1"/>
            <a:r>
              <a:rPr lang="en-IN" sz="1800" dirty="0"/>
              <a:t>[[221 36]</a:t>
            </a:r>
          </a:p>
          <a:p>
            <a:pPr fontAlgn="base" latinLnBrk="1"/>
            <a:r>
              <a:rPr lang="en-IN" sz="1800" dirty="0"/>
              <a:t> [44 52</a:t>
            </a:r>
            <a:r>
              <a:rPr lang="en-IN" sz="1800" dirty="0" smtClean="0"/>
              <a:t>]]</a:t>
            </a:r>
          </a:p>
          <a:p>
            <a:pPr fontAlgn="base" latinLnBrk="1"/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Confusion </a:t>
            </a:r>
            <a:r>
              <a:rPr lang="en-IN" sz="1800" dirty="0"/>
              <a:t>matrix:</a:t>
            </a:r>
          </a:p>
          <a:p>
            <a:pPr lvl="0"/>
            <a:r>
              <a:rPr lang="en-IN" sz="1800" dirty="0" smtClean="0"/>
              <a:t>221 </a:t>
            </a:r>
            <a:r>
              <a:rPr lang="en-IN" sz="1800" dirty="0"/>
              <a:t>out of 353 customers are detected by the model as churns and they are actually churns</a:t>
            </a:r>
          </a:p>
          <a:p>
            <a:pPr lvl="0"/>
            <a:r>
              <a:rPr lang="en-IN" sz="1800" dirty="0" smtClean="0"/>
              <a:t>36 </a:t>
            </a:r>
            <a:r>
              <a:rPr lang="en-IN" sz="1800" dirty="0"/>
              <a:t>out of 353 customers are detected by the model as they churns but they are actually not churns</a:t>
            </a:r>
          </a:p>
          <a:p>
            <a:pPr lvl="0"/>
            <a:r>
              <a:rPr lang="en-IN" sz="1800" dirty="0" smtClean="0"/>
              <a:t>44 </a:t>
            </a:r>
            <a:r>
              <a:rPr lang="en-IN" sz="1800" dirty="0"/>
              <a:t>out of 353 customers are detected by the model as they are not churns but those customers are churns actually</a:t>
            </a:r>
          </a:p>
          <a:p>
            <a:pPr lvl="0"/>
            <a:r>
              <a:rPr lang="en-IN" sz="1800" dirty="0" smtClean="0"/>
              <a:t>52 </a:t>
            </a:r>
            <a:r>
              <a:rPr lang="en-IN" sz="1800" dirty="0"/>
              <a:t>out of 353 customers are detected by the model as they are not churns and the customers are also not churns in </a:t>
            </a:r>
            <a:r>
              <a:rPr lang="en-IN" sz="1800" dirty="0" smtClean="0"/>
              <a:t>reality</a:t>
            </a:r>
            <a:endParaRPr lang="en-IN" sz="2000" dirty="0" smtClean="0"/>
          </a:p>
          <a:p>
            <a:pPr marL="0" lv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1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162824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CONTD…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782" y="1577947"/>
            <a:ext cx="8999018" cy="4968510"/>
          </a:xfrm>
        </p:spPr>
        <p:txBody>
          <a:bodyPr>
            <a:normAutofit fontScale="850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LOGISTIC REGRESSION:</a:t>
            </a: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 latinLnBrk="1"/>
            <a:r>
              <a:rPr lang="en-IN" sz="1800" dirty="0"/>
              <a:t>Accuracy score: </a:t>
            </a:r>
            <a:r>
              <a:rPr lang="en-IN" sz="1800" dirty="0" smtClean="0"/>
              <a:t>82.436261</a:t>
            </a:r>
          </a:p>
          <a:p>
            <a:pPr fontAlgn="base" latinLnBrk="1"/>
            <a:r>
              <a:rPr lang="en-IN" sz="1800" dirty="0" smtClean="0"/>
              <a:t>Recall </a:t>
            </a:r>
            <a:r>
              <a:rPr lang="en-IN" sz="1800" dirty="0"/>
              <a:t>score: </a:t>
            </a:r>
            <a:r>
              <a:rPr lang="en-IN" sz="1800" dirty="0" smtClean="0"/>
              <a:t>58.510638</a:t>
            </a:r>
          </a:p>
          <a:p>
            <a:pPr fontAlgn="base" latinLnBrk="1"/>
            <a:r>
              <a:rPr lang="en-IN" sz="1800" dirty="0" smtClean="0"/>
              <a:t>ROC </a:t>
            </a:r>
            <a:r>
              <a:rPr lang="en-IN" sz="1800" dirty="0"/>
              <a:t>score: 74.815165 </a:t>
            </a:r>
          </a:p>
          <a:p>
            <a:pPr fontAlgn="base" latinLnBrk="1"/>
            <a:r>
              <a:rPr lang="en-IN" sz="1800" dirty="0" smtClean="0"/>
              <a:t>[[236 23]</a:t>
            </a:r>
            <a:endParaRPr lang="en-IN" sz="1800" dirty="0"/>
          </a:p>
          <a:p>
            <a:pPr fontAlgn="base" latinLnBrk="1"/>
            <a:r>
              <a:rPr lang="en-IN" sz="1800" dirty="0"/>
              <a:t> </a:t>
            </a:r>
            <a:r>
              <a:rPr lang="en-IN" sz="1800" dirty="0" smtClean="0"/>
              <a:t>[39 55]]</a:t>
            </a:r>
          </a:p>
          <a:p>
            <a:pPr fontAlgn="base" latinLnBrk="1"/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Confusion </a:t>
            </a:r>
            <a:r>
              <a:rPr lang="en-IN" sz="1800" dirty="0"/>
              <a:t>matrix:</a:t>
            </a:r>
          </a:p>
          <a:p>
            <a:pPr lvl="0"/>
            <a:r>
              <a:rPr lang="en-IN" sz="1800" dirty="0" smtClean="0"/>
              <a:t>236 out </a:t>
            </a:r>
            <a:r>
              <a:rPr lang="en-IN" sz="1800" dirty="0"/>
              <a:t>of 353 customers are detected by the model as churns and they are actually churns</a:t>
            </a:r>
          </a:p>
          <a:p>
            <a:pPr lvl="0"/>
            <a:r>
              <a:rPr lang="en-IN" sz="1800" dirty="0" smtClean="0"/>
              <a:t>23 out </a:t>
            </a:r>
            <a:r>
              <a:rPr lang="en-IN" sz="1800" dirty="0"/>
              <a:t>of 353 customers are detected by the model as they churns but they are actually not churns</a:t>
            </a:r>
          </a:p>
          <a:p>
            <a:pPr lvl="0"/>
            <a:r>
              <a:rPr lang="en-IN" sz="1800" dirty="0" smtClean="0"/>
              <a:t>39 out </a:t>
            </a:r>
            <a:r>
              <a:rPr lang="en-IN" sz="1800" dirty="0"/>
              <a:t>of 353 customers are detected by the model as they are not churns but those customers are churns actually</a:t>
            </a:r>
          </a:p>
          <a:p>
            <a:pPr lvl="0"/>
            <a:r>
              <a:rPr lang="en-IN" sz="1800" dirty="0" smtClean="0"/>
              <a:t>55 out </a:t>
            </a:r>
            <a:r>
              <a:rPr lang="en-IN" sz="1800" dirty="0"/>
              <a:t>of 353 customers are detected by the model as they are not churns and the customers are also not churns in </a:t>
            </a:r>
            <a:r>
              <a:rPr lang="en-IN" sz="1800" dirty="0" smtClean="0"/>
              <a:t>reality</a:t>
            </a:r>
            <a:endParaRPr lang="en-IN" sz="2000" dirty="0" smtClean="0"/>
          </a:p>
          <a:p>
            <a:pPr marL="0" lv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46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559" y="187101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CONTD…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230" y="1577947"/>
            <a:ext cx="9047570" cy="4968510"/>
          </a:xfrm>
        </p:spPr>
        <p:txBody>
          <a:bodyPr>
            <a:normAutofit fontScale="850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SUPPORT VECTOR CLASSIFICATION:</a:t>
            </a: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 latinLnBrk="1"/>
            <a:r>
              <a:rPr lang="en-IN" sz="1800" dirty="0"/>
              <a:t>Accuracy score: </a:t>
            </a:r>
            <a:r>
              <a:rPr lang="en-IN" sz="1800" dirty="0" smtClean="0"/>
              <a:t>78.470255</a:t>
            </a:r>
          </a:p>
          <a:p>
            <a:pPr fontAlgn="base" latinLnBrk="1"/>
            <a:r>
              <a:rPr lang="en-IN" sz="1800" dirty="0" smtClean="0"/>
              <a:t>Recall </a:t>
            </a:r>
            <a:r>
              <a:rPr lang="en-IN" sz="1800" dirty="0"/>
              <a:t>score: </a:t>
            </a:r>
            <a:r>
              <a:rPr lang="en-IN" sz="1800" dirty="0" smtClean="0"/>
              <a:t>58.510638</a:t>
            </a:r>
          </a:p>
          <a:p>
            <a:pPr fontAlgn="base" latinLnBrk="1"/>
            <a:r>
              <a:rPr lang="en-IN" sz="1800" dirty="0" smtClean="0"/>
              <a:t>ROC </a:t>
            </a:r>
            <a:r>
              <a:rPr lang="en-IN" sz="1800" dirty="0"/>
              <a:t>score: 72.112462 </a:t>
            </a:r>
          </a:p>
          <a:p>
            <a:pPr fontAlgn="base" latinLnBrk="1"/>
            <a:r>
              <a:rPr lang="en-IN" sz="1800" dirty="0" smtClean="0"/>
              <a:t>[[222 37]</a:t>
            </a:r>
            <a:endParaRPr lang="en-IN" sz="1800" dirty="0"/>
          </a:p>
          <a:p>
            <a:pPr fontAlgn="base" latinLnBrk="1"/>
            <a:r>
              <a:rPr lang="en-IN" sz="1800" dirty="0"/>
              <a:t> </a:t>
            </a:r>
            <a:r>
              <a:rPr lang="en-IN" sz="1800" dirty="0" smtClean="0"/>
              <a:t>[39 55]]</a:t>
            </a:r>
          </a:p>
          <a:p>
            <a:pPr fontAlgn="base" latinLnBrk="1"/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Confusion </a:t>
            </a:r>
            <a:r>
              <a:rPr lang="en-IN" sz="1800" dirty="0"/>
              <a:t>matrix:</a:t>
            </a:r>
          </a:p>
          <a:p>
            <a:pPr lvl="0"/>
            <a:r>
              <a:rPr lang="en-IN" sz="1800" dirty="0" smtClean="0"/>
              <a:t>222 </a:t>
            </a:r>
            <a:r>
              <a:rPr lang="en-IN" sz="1800" dirty="0"/>
              <a:t>out of 353 customers are detected by the model as churns and they are actually churns</a:t>
            </a:r>
          </a:p>
          <a:p>
            <a:pPr lvl="0"/>
            <a:r>
              <a:rPr lang="en-IN" sz="1800" dirty="0" smtClean="0"/>
              <a:t>37 </a:t>
            </a:r>
            <a:r>
              <a:rPr lang="en-IN" sz="1800" dirty="0"/>
              <a:t>out of 353 customers are detected by the model as they churns but they are actually not churns</a:t>
            </a:r>
          </a:p>
          <a:p>
            <a:pPr lvl="0"/>
            <a:r>
              <a:rPr lang="en-IN" sz="1800" dirty="0" smtClean="0"/>
              <a:t>39 </a:t>
            </a:r>
            <a:r>
              <a:rPr lang="en-IN" sz="1800" dirty="0"/>
              <a:t>out of 353 customers are detected by the model as they are not churns but those customers are churns actually</a:t>
            </a:r>
          </a:p>
          <a:p>
            <a:pPr lvl="0"/>
            <a:r>
              <a:rPr lang="en-IN" sz="1800" dirty="0" smtClean="0"/>
              <a:t>55 </a:t>
            </a:r>
            <a:r>
              <a:rPr lang="en-IN" sz="1800" dirty="0"/>
              <a:t>out of 353 customers are detected by the model as they are not churns and the customers are also not churns in </a:t>
            </a:r>
            <a:r>
              <a:rPr lang="en-IN" sz="1800" dirty="0" smtClean="0"/>
              <a:t>reality</a:t>
            </a:r>
            <a:endParaRPr lang="en-IN" sz="2000" dirty="0" smtClean="0"/>
          </a:p>
          <a:p>
            <a:pPr marL="0" lv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874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32" y="179009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CONTD…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255" y="1577947"/>
            <a:ext cx="8869545" cy="4968510"/>
          </a:xfrm>
        </p:spPr>
        <p:txBody>
          <a:bodyPr>
            <a:normAutofit fontScale="850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NAÏVE BAYES CLASSIFICATION:</a:t>
            </a: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 latinLnBrk="1"/>
            <a:r>
              <a:rPr lang="en-IN" sz="1800" dirty="0"/>
              <a:t>Accuracy score: 77.337110</a:t>
            </a:r>
            <a:endParaRPr lang="en-IN" sz="1800" dirty="0" smtClean="0"/>
          </a:p>
          <a:p>
            <a:pPr fontAlgn="base" latinLnBrk="1"/>
            <a:r>
              <a:rPr lang="en-IN" sz="1800" dirty="0" smtClean="0"/>
              <a:t>Recall </a:t>
            </a:r>
            <a:r>
              <a:rPr lang="en-IN" sz="1800" dirty="0"/>
              <a:t>score: </a:t>
            </a:r>
            <a:r>
              <a:rPr lang="en-IN" sz="1800" dirty="0" smtClean="0"/>
              <a:t>79.787234</a:t>
            </a:r>
          </a:p>
          <a:p>
            <a:pPr fontAlgn="base" latinLnBrk="1"/>
            <a:r>
              <a:rPr lang="en-IN" sz="1800" dirty="0" smtClean="0"/>
              <a:t>ROC </a:t>
            </a:r>
            <a:r>
              <a:rPr lang="en-IN" sz="1800" dirty="0"/>
              <a:t>score: 78.117555</a:t>
            </a:r>
          </a:p>
          <a:p>
            <a:pPr fontAlgn="base" latinLnBrk="1"/>
            <a:r>
              <a:rPr lang="en-IN" sz="1800" dirty="0"/>
              <a:t> </a:t>
            </a:r>
          </a:p>
          <a:p>
            <a:pPr fontAlgn="base" latinLnBrk="1"/>
            <a:r>
              <a:rPr lang="en-IN" sz="1800" dirty="0" smtClean="0"/>
              <a:t>[[198 61]</a:t>
            </a:r>
            <a:endParaRPr lang="en-IN" sz="1800" dirty="0"/>
          </a:p>
          <a:p>
            <a:pPr fontAlgn="base" latinLnBrk="1"/>
            <a:r>
              <a:rPr lang="en-IN" sz="1800" dirty="0"/>
              <a:t> </a:t>
            </a:r>
            <a:r>
              <a:rPr lang="en-IN" sz="1800" dirty="0" smtClean="0"/>
              <a:t>[19  75]]</a:t>
            </a:r>
          </a:p>
          <a:p>
            <a:pPr fontAlgn="base" latinLnBrk="1"/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Confusion </a:t>
            </a:r>
            <a:r>
              <a:rPr lang="en-IN" sz="1800" dirty="0"/>
              <a:t>matrix:</a:t>
            </a:r>
          </a:p>
          <a:p>
            <a:pPr lvl="0"/>
            <a:r>
              <a:rPr lang="en-IN" sz="1800" dirty="0" smtClean="0"/>
              <a:t>198 out </a:t>
            </a:r>
            <a:r>
              <a:rPr lang="en-IN" sz="1800" dirty="0"/>
              <a:t>of 353 customers are detected by the model as churns and they are actually churns</a:t>
            </a:r>
          </a:p>
          <a:p>
            <a:pPr lvl="0"/>
            <a:r>
              <a:rPr lang="en-IN" sz="1800" dirty="0" smtClean="0"/>
              <a:t>61 out </a:t>
            </a:r>
            <a:r>
              <a:rPr lang="en-IN" sz="1800" dirty="0"/>
              <a:t>of 353 customers are detected by the model as they churns but they are actually not churns</a:t>
            </a:r>
          </a:p>
          <a:p>
            <a:pPr lvl="0"/>
            <a:r>
              <a:rPr lang="en-IN" sz="1800" dirty="0" smtClean="0"/>
              <a:t>19 out </a:t>
            </a:r>
            <a:r>
              <a:rPr lang="en-IN" sz="1800" dirty="0"/>
              <a:t>of 353 customers are detected by the model as they are not churns but those customers are churns actually</a:t>
            </a:r>
          </a:p>
          <a:p>
            <a:pPr lvl="0"/>
            <a:r>
              <a:rPr lang="en-IN" sz="1800" dirty="0" smtClean="0"/>
              <a:t>75 out </a:t>
            </a:r>
            <a:r>
              <a:rPr lang="en-IN" sz="1800" dirty="0"/>
              <a:t>of 353 customers are detected by the model as they are not churns and the customers are also not churns in </a:t>
            </a:r>
            <a:r>
              <a:rPr lang="en-IN" sz="1800" dirty="0" smtClean="0"/>
              <a:t>reality</a:t>
            </a:r>
            <a:endParaRPr lang="en-IN" sz="2000" dirty="0" smtClean="0"/>
          </a:p>
          <a:p>
            <a:pPr marL="0" lv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70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860" y="195193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CONTD…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335" y="1577947"/>
            <a:ext cx="8950465" cy="4968510"/>
          </a:xfrm>
        </p:spPr>
        <p:txBody>
          <a:bodyPr>
            <a:normAutofit fontScale="850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DECISION TREE CLASSIFICATION:</a:t>
            </a: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 latinLnBrk="1"/>
            <a:r>
              <a:rPr lang="en-IN" sz="1800" dirty="0"/>
              <a:t>Accuracy score: </a:t>
            </a:r>
            <a:r>
              <a:rPr lang="en-IN" sz="1800" dirty="0" smtClean="0"/>
              <a:t>73.937677</a:t>
            </a:r>
          </a:p>
          <a:p>
            <a:pPr fontAlgn="base" latinLnBrk="1"/>
            <a:r>
              <a:rPr lang="en-IN" sz="1800" dirty="0" smtClean="0"/>
              <a:t>Recall </a:t>
            </a:r>
            <a:r>
              <a:rPr lang="en-IN" sz="1800" dirty="0"/>
              <a:t>score: </a:t>
            </a:r>
            <a:r>
              <a:rPr lang="en-IN" sz="1800" dirty="0" smtClean="0"/>
              <a:t>57.446809</a:t>
            </a:r>
          </a:p>
          <a:p>
            <a:pPr fontAlgn="base" latinLnBrk="1"/>
            <a:r>
              <a:rPr lang="en-IN" sz="1800" dirty="0" smtClean="0"/>
              <a:t>ROC </a:t>
            </a:r>
            <a:r>
              <a:rPr lang="en-IN" sz="1800" dirty="0"/>
              <a:t>score: 68.684794 </a:t>
            </a:r>
          </a:p>
          <a:p>
            <a:pPr fontAlgn="base" latinLnBrk="1"/>
            <a:r>
              <a:rPr lang="en-IN" sz="1800" dirty="0" smtClean="0"/>
              <a:t>[[207 52]</a:t>
            </a:r>
            <a:endParaRPr lang="en-IN" sz="1800" dirty="0"/>
          </a:p>
          <a:p>
            <a:pPr fontAlgn="base" latinLnBrk="1"/>
            <a:r>
              <a:rPr lang="en-IN" sz="1800" dirty="0"/>
              <a:t> [</a:t>
            </a:r>
            <a:r>
              <a:rPr lang="en-IN" sz="1800" dirty="0" smtClean="0"/>
              <a:t>40 54]]</a:t>
            </a:r>
          </a:p>
          <a:p>
            <a:pPr fontAlgn="base" latinLnBrk="1"/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Confusion </a:t>
            </a:r>
            <a:r>
              <a:rPr lang="en-IN" sz="1800" dirty="0"/>
              <a:t>matrix:</a:t>
            </a:r>
          </a:p>
          <a:p>
            <a:pPr lvl="0"/>
            <a:r>
              <a:rPr lang="en-IN" sz="1800" dirty="0" smtClean="0"/>
              <a:t>207 out </a:t>
            </a:r>
            <a:r>
              <a:rPr lang="en-IN" sz="1800" dirty="0"/>
              <a:t>of 353 customers are detected by the model as churns and they are actually churns</a:t>
            </a:r>
          </a:p>
          <a:p>
            <a:pPr lvl="0"/>
            <a:r>
              <a:rPr lang="en-IN" sz="1800" dirty="0" smtClean="0"/>
              <a:t>52 out </a:t>
            </a:r>
            <a:r>
              <a:rPr lang="en-IN" sz="1800" dirty="0"/>
              <a:t>of 353 customers are detected by the model as they churns but they are actually not churns</a:t>
            </a:r>
          </a:p>
          <a:p>
            <a:pPr lvl="0"/>
            <a:r>
              <a:rPr lang="en-IN" sz="1800" dirty="0" smtClean="0"/>
              <a:t>40 out </a:t>
            </a:r>
            <a:r>
              <a:rPr lang="en-IN" sz="1800" dirty="0"/>
              <a:t>of 353 customers are detected by the model as they are not churns but those customers are churns actually</a:t>
            </a:r>
          </a:p>
          <a:p>
            <a:pPr lvl="0"/>
            <a:r>
              <a:rPr lang="en-IN" sz="1800" dirty="0" smtClean="0"/>
              <a:t>54 out </a:t>
            </a:r>
            <a:r>
              <a:rPr lang="en-IN" sz="1800" dirty="0"/>
              <a:t>of 353 customers are detected by the model as they are not churns and the customers are also not churns in </a:t>
            </a:r>
            <a:r>
              <a:rPr lang="en-IN" sz="1800" dirty="0" smtClean="0"/>
              <a:t>reality</a:t>
            </a:r>
            <a:endParaRPr lang="en-IN" sz="2000" dirty="0" smtClean="0"/>
          </a:p>
          <a:p>
            <a:pPr marL="0" lv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021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8F5C9-CCF6-47EA-A757-1F817938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0" y="418762"/>
            <a:ext cx="10018713" cy="175259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Team Name:</a:t>
            </a:r>
            <a:r>
              <a:rPr lang="en-IN" b="1" dirty="0"/>
              <a:t>  </a:t>
            </a:r>
            <a:r>
              <a:rPr lang="en-IN" b="1" dirty="0" smtClean="0"/>
              <a:t>   AVENGERS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E14952-E828-407F-BD67-7DE5B29A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43" y="158666"/>
            <a:ext cx="270013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Team Leader: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Team Members: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7F38DC6-E02F-4F68-AA58-BF420E32AAC2}"/>
              </a:ext>
            </a:extLst>
          </p:cNvPr>
          <p:cNvSpPr txBox="1">
            <a:spLocks/>
          </p:cNvSpPr>
          <p:nvPr/>
        </p:nvSpPr>
        <p:spPr>
          <a:xfrm>
            <a:off x="5733119" y="1882269"/>
            <a:ext cx="3932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Chandu Hima Vamsi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Anirudh PKV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Varshith 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Sai Pranay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Himaja</a:t>
            </a:r>
          </a:p>
        </p:txBody>
      </p:sp>
    </p:spTree>
    <p:extLst>
      <p:ext uri="{BB962C8B-B14F-4D97-AF65-F5344CB8AC3E}">
        <p14:creationId xmlns:p14="http://schemas.microsoft.com/office/powerpoint/2010/main" val="31604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860" y="187100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CONTD…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096" y="1577947"/>
            <a:ext cx="8707704" cy="4968510"/>
          </a:xfrm>
        </p:spPr>
        <p:txBody>
          <a:bodyPr>
            <a:normAutofit fontScale="850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000" b="1" dirty="0" smtClean="0"/>
              <a:t>RANDOM FOREST CLASSIFICATION:</a:t>
            </a:r>
            <a:endParaRPr lang="en-IN" sz="2000" dirty="0" smtClean="0"/>
          </a:p>
          <a:p>
            <a:pPr marL="0" indent="0" fontAlgn="base">
              <a:buNone/>
            </a:pPr>
            <a:endParaRPr lang="en-IN" sz="2000" dirty="0"/>
          </a:p>
          <a:p>
            <a:pPr fontAlgn="base" latinLnBrk="1"/>
            <a:r>
              <a:rPr lang="en-IN" sz="1800" dirty="0"/>
              <a:t>Accuracy score: </a:t>
            </a:r>
            <a:r>
              <a:rPr lang="en-IN" sz="1800" dirty="0" smtClean="0"/>
              <a:t>81.586402</a:t>
            </a:r>
          </a:p>
          <a:p>
            <a:pPr fontAlgn="base" latinLnBrk="1"/>
            <a:r>
              <a:rPr lang="en-IN" sz="1800" dirty="0" smtClean="0"/>
              <a:t>Recall </a:t>
            </a:r>
            <a:r>
              <a:rPr lang="en-IN" sz="1800" dirty="0"/>
              <a:t>score: </a:t>
            </a:r>
            <a:r>
              <a:rPr lang="en-IN" sz="1800" dirty="0" smtClean="0"/>
              <a:t>57.446809</a:t>
            </a:r>
          </a:p>
          <a:p>
            <a:pPr fontAlgn="base" latinLnBrk="1"/>
            <a:r>
              <a:rPr lang="en-IN" sz="1800" dirty="0" smtClean="0"/>
              <a:t>ROC </a:t>
            </a:r>
            <a:r>
              <a:rPr lang="en-IN" sz="1800" dirty="0"/>
              <a:t>score: 73.897149 </a:t>
            </a:r>
          </a:p>
          <a:p>
            <a:pPr fontAlgn="base" latinLnBrk="1"/>
            <a:r>
              <a:rPr lang="en-IN" sz="1800" dirty="0" smtClean="0"/>
              <a:t>[[</a:t>
            </a:r>
            <a:r>
              <a:rPr lang="en-IN" sz="1800" dirty="0"/>
              <a:t>234 </a:t>
            </a:r>
            <a:r>
              <a:rPr lang="en-IN" sz="1800" dirty="0" smtClean="0"/>
              <a:t>25]</a:t>
            </a:r>
            <a:endParaRPr lang="en-IN" sz="1800" dirty="0"/>
          </a:p>
          <a:p>
            <a:pPr fontAlgn="base" latinLnBrk="1"/>
            <a:r>
              <a:rPr lang="en-IN" sz="1800" dirty="0"/>
              <a:t> </a:t>
            </a:r>
            <a:r>
              <a:rPr lang="en-IN" sz="1800" dirty="0" smtClean="0"/>
              <a:t>[40 54]]</a:t>
            </a:r>
          </a:p>
          <a:p>
            <a:pPr fontAlgn="base" latinLnBrk="1"/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Confusion </a:t>
            </a:r>
            <a:r>
              <a:rPr lang="en-IN" sz="1800" dirty="0"/>
              <a:t>matrix:</a:t>
            </a:r>
          </a:p>
          <a:p>
            <a:pPr lvl="0"/>
            <a:r>
              <a:rPr lang="en-IN" sz="1800" dirty="0" smtClean="0"/>
              <a:t>234 out </a:t>
            </a:r>
            <a:r>
              <a:rPr lang="en-IN" sz="1800" dirty="0"/>
              <a:t>of 353 customers are detected by the model as churns and they are actually churns</a:t>
            </a:r>
          </a:p>
          <a:p>
            <a:pPr lvl="0"/>
            <a:r>
              <a:rPr lang="en-IN" sz="1800" dirty="0" smtClean="0"/>
              <a:t>25 out </a:t>
            </a:r>
            <a:r>
              <a:rPr lang="en-IN" sz="1800" dirty="0"/>
              <a:t>of 353 customers are detected by the model as they churns but they are actually not churns</a:t>
            </a:r>
          </a:p>
          <a:p>
            <a:pPr lvl="0"/>
            <a:r>
              <a:rPr lang="en-IN" sz="1800" dirty="0" smtClean="0"/>
              <a:t>40 </a:t>
            </a:r>
            <a:r>
              <a:rPr lang="en-IN" sz="1800" dirty="0"/>
              <a:t>out of 353 customers are detected by the model as they are not churns but those customers are churns actually</a:t>
            </a:r>
          </a:p>
          <a:p>
            <a:pPr lvl="0"/>
            <a:r>
              <a:rPr lang="en-IN" sz="1800" dirty="0" smtClean="0"/>
              <a:t>54 </a:t>
            </a:r>
            <a:r>
              <a:rPr lang="en-IN" sz="1800" dirty="0"/>
              <a:t>out of 353 customers are detected by the model as they are not churns and the customers are also not churns in </a:t>
            </a:r>
            <a:r>
              <a:rPr lang="en-IN" sz="1800" dirty="0" smtClean="0"/>
              <a:t>reality</a:t>
            </a:r>
            <a:endParaRPr lang="en-IN" sz="2000" dirty="0" smtClean="0"/>
          </a:p>
          <a:p>
            <a:pPr marL="0" lv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58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7896" y="5304423"/>
            <a:ext cx="48875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en-IN" sz="1600" b="1" dirty="0"/>
              <a:t>Boxplot for Monthly Charges with Streaming </a:t>
            </a:r>
            <a:r>
              <a:rPr lang="en-IN" sz="1600" b="1" dirty="0" smtClean="0"/>
              <a:t>Movies</a:t>
            </a:r>
            <a:endParaRPr lang="en-IN" sz="1600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7232072" y="4339779"/>
            <a:ext cx="4738255" cy="73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573323" y="-58668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DATA VISUALISATION: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6443774" y="5299107"/>
            <a:ext cx="5148262" cy="363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IN" sz="1600" b="1" dirty="0"/>
              <a:t>Boxplot for Monthly Charges by Online Security</a:t>
            </a:r>
          </a:p>
        </p:txBody>
      </p:sp>
      <p:pic>
        <p:nvPicPr>
          <p:cNvPr id="10" name="Picture 9" descr="C:\Users\Hp\Desktop\Data_Sets\captures\box_monthly_movi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11" y="1620431"/>
            <a:ext cx="4632960" cy="345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958340" y="1594523"/>
            <a:ext cx="4338141" cy="34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65589" y="5358225"/>
            <a:ext cx="48875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 for MonthlyCharges by Churn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7" descr="box_monthly_chu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64" y="1866592"/>
            <a:ext cx="4353515" cy="330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7232072" y="4339779"/>
            <a:ext cx="4738255" cy="73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" name="Picture 6" descr="C:\Users\Hp\Desktop\Data_Sets\box_tenure_chur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09" y="1866593"/>
            <a:ext cx="4127748" cy="33029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2559" y="365125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Contd..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53739" y="5345432"/>
            <a:ext cx="5148625" cy="36414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IN" sz="1600" b="1" dirty="0"/>
              <a:t>Boxplot for </a:t>
            </a:r>
            <a:r>
              <a:rPr lang="en-IN" sz="1600" b="1" dirty="0" smtClean="0"/>
              <a:t>tenure by </a:t>
            </a:r>
            <a:r>
              <a:rPr lang="en-IN" sz="1600" b="1" dirty="0"/>
              <a:t>Churn</a:t>
            </a:r>
            <a:r>
              <a:rPr lang="en-IN" sz="1600" b="1" dirty="0" smtClean="0"/>
              <a:t>: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256646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559" y="0"/>
            <a:ext cx="1060124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Contd..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382" y="1577947"/>
            <a:ext cx="9913418" cy="4968510"/>
          </a:xfrm>
        </p:spPr>
        <p:txBody>
          <a:bodyPr>
            <a:normAutofit fontScale="250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6200" b="1" dirty="0" smtClean="0"/>
              <a:t>Histogram of tenure: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b="1" dirty="0"/>
          </a:p>
          <a:p>
            <a:pPr marL="0" indent="0" fontAlgn="base">
              <a:buNone/>
            </a:pPr>
            <a:endParaRPr lang="en-IN" sz="6200" b="1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b="1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b="1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6200" dirty="0" smtClean="0"/>
          </a:p>
          <a:p>
            <a:pPr marL="857250" lvl="2" indent="-857250" fontAlgn="base">
              <a:spcBef>
                <a:spcPts val="1000"/>
              </a:spcBef>
            </a:pPr>
            <a:r>
              <a:rPr lang="en-IN" sz="6200" dirty="0" smtClean="0"/>
              <a:t>Majority </a:t>
            </a:r>
            <a:r>
              <a:rPr lang="en-IN" sz="6200" dirty="0"/>
              <a:t>of the customers have a tenure of </a:t>
            </a:r>
            <a:r>
              <a:rPr lang="en-IN" sz="6200" dirty="0" smtClean="0"/>
              <a:t>7 months (</a:t>
            </a:r>
            <a:r>
              <a:rPr lang="en-IN" sz="6200" dirty="0"/>
              <a:t>1600) and the least are of tenure 43 to </a:t>
            </a:r>
            <a:r>
              <a:rPr lang="en-IN" sz="6200" dirty="0" smtClean="0"/>
              <a:t>51 months(450). </a:t>
            </a:r>
          </a:p>
          <a:p>
            <a:pPr marL="857250" lvl="2" indent="-857250" fontAlgn="base">
              <a:spcBef>
                <a:spcPts val="1000"/>
              </a:spcBef>
            </a:pPr>
            <a:r>
              <a:rPr lang="en-IN" sz="6200" dirty="0" smtClean="0"/>
              <a:t>The </a:t>
            </a:r>
            <a:r>
              <a:rPr lang="en-IN" sz="6200" dirty="0"/>
              <a:t>maximum tenure is of 72 years.</a:t>
            </a:r>
          </a:p>
          <a:p>
            <a:pPr marL="0" indent="0" fontAlgn="base">
              <a:buNone/>
            </a:pPr>
            <a:endParaRPr lang="en-IN" sz="6200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0" indent="0" fontAlgn="base">
              <a:buNone/>
            </a:pPr>
            <a:endParaRPr lang="en-IN" sz="2000" dirty="0" smtClean="0"/>
          </a:p>
          <a:p>
            <a:pPr marL="0" lvl="0" indent="0">
              <a:buNone/>
            </a:pPr>
            <a:r>
              <a:rPr lang="en-IN" sz="2000" dirty="0" smtClean="0"/>
              <a:t>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0" indent="0" fontAlgn="base">
              <a:buNone/>
            </a:pP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4" name="Picture 3" descr="C:\Users\Hp\Desktop\Data_Sets\hist_ten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90" y="2262162"/>
            <a:ext cx="3840480" cy="2430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4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FINDINGS AND SUGGESTIONS: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Customers with high monthly charges are becoming churns i.e., discontinue their services with the company. Hence to reduce the loss of customers, the company should decease the monthly charges. </a:t>
            </a:r>
            <a:endParaRPr lang="en-IN" dirty="0" smtClean="0"/>
          </a:p>
          <a:p>
            <a:pPr lvl="0"/>
            <a:endParaRPr lang="en-IN" dirty="0"/>
          </a:p>
          <a:p>
            <a:pPr lvl="0"/>
            <a:r>
              <a:rPr lang="en-IN" dirty="0"/>
              <a:t>Since customers who are streaming movies and having online security are paying high monthly charges, by reducing the charges on streaming movies, there is a chance of reducing loss of customers.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137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F5015D-7351-4CB2-972E-F592DA5A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E2239B-AE8C-4F8A-97D8-BA6E374D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Churn </a:t>
            </a:r>
            <a:r>
              <a:rPr lang="en-IN" dirty="0" smtClean="0"/>
              <a:t>Modelling </a:t>
            </a:r>
            <a:r>
              <a:rPr lang="en-IN" dirty="0"/>
              <a:t>helps to find the number of customer loosing in a time period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Logistic Regression is the best model so far with highest Accuracy score among all the other classification models. </a:t>
            </a:r>
          </a:p>
          <a:p>
            <a:endParaRPr lang="en-IN" dirty="0"/>
          </a:p>
          <a:p>
            <a:r>
              <a:rPr lang="en-IN" dirty="0" smtClean="0"/>
              <a:t>So, this can be used for predicting the churns of the company and so by said to be the solution of their problem</a:t>
            </a:r>
          </a:p>
        </p:txBody>
      </p:sp>
    </p:spTree>
    <p:extLst>
      <p:ext uri="{BB962C8B-B14F-4D97-AF65-F5344CB8AC3E}">
        <p14:creationId xmlns:p14="http://schemas.microsoft.com/office/powerpoint/2010/main" val="7616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53E53-4B9E-4225-8493-DF1DDDFB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18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A91E7-7AE5-48A7-8B9A-E400227D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735" y="1456565"/>
            <a:ext cx="10515600" cy="4855221"/>
          </a:xfrm>
        </p:spPr>
        <p:txBody>
          <a:bodyPr>
            <a:normAutofit/>
          </a:bodyPr>
          <a:lstStyle/>
          <a:p>
            <a:r>
              <a:rPr lang="en-US" b="1" dirty="0" smtClean="0"/>
              <a:t>Churn:  </a:t>
            </a:r>
            <a:r>
              <a:rPr lang="en-US" dirty="0" smtClean="0"/>
              <a:t>A customer is called a churn when he discontinues the services/subscriptions offered by the respective company.</a:t>
            </a:r>
          </a:p>
          <a:p>
            <a:endParaRPr lang="en-US" b="1" dirty="0" smtClean="0"/>
          </a:p>
          <a:p>
            <a:r>
              <a:rPr lang="en-US" b="1" dirty="0" smtClean="0"/>
              <a:t>Churn </a:t>
            </a:r>
            <a:r>
              <a:rPr lang="en-US" b="1" dirty="0"/>
              <a:t>Model:</a:t>
            </a:r>
            <a:r>
              <a:rPr lang="en-US" dirty="0"/>
              <a:t> </a:t>
            </a:r>
            <a:r>
              <a:rPr lang="en-US" dirty="0" smtClean="0"/>
              <a:t>It </a:t>
            </a:r>
            <a:r>
              <a:rPr lang="en-US" dirty="0"/>
              <a:t>is a tool that defines the steps and stages of customer churn, or a customer leaving your service or product. Having a predictive </a:t>
            </a:r>
            <a:r>
              <a:rPr lang="en-US" b="1" dirty="0"/>
              <a:t>churn model</a:t>
            </a:r>
            <a:r>
              <a:rPr lang="en-US" dirty="0"/>
              <a:t> gives you awareness and quantifiable metrics to fight against in your retention efforts</a:t>
            </a:r>
            <a:r>
              <a:rPr lang="en-US" dirty="0" smtClean="0"/>
              <a:t>.</a:t>
            </a:r>
          </a:p>
          <a:p>
            <a:endParaRPr lang="en-US" sz="2400" dirty="0" smtClean="0"/>
          </a:p>
          <a:p>
            <a:r>
              <a:rPr lang="en-IN" sz="2400" b="1" dirty="0" smtClean="0"/>
              <a:t> </a:t>
            </a:r>
            <a:r>
              <a:rPr lang="en-US" b="1" dirty="0" smtClean="0"/>
              <a:t>Churn Rate: </a:t>
            </a:r>
            <a:r>
              <a:rPr lang="en-US" dirty="0" smtClean="0"/>
              <a:t>Churn rate is calculated by dividing the number of customer cancellations within a time period by the number of active customers at the start of that period.</a:t>
            </a:r>
            <a:r>
              <a:rPr lang="en-IN" b="1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013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53E53-4B9E-4225-8493-DF1DDDFB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180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Churn Prediction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A91E7-7AE5-48A7-8B9A-E400227D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655" y="1375645"/>
            <a:ext cx="10515600" cy="4855221"/>
          </a:xfrm>
        </p:spPr>
        <p:txBody>
          <a:bodyPr>
            <a:normAutofit/>
          </a:bodyPr>
          <a:lstStyle/>
          <a:p>
            <a:r>
              <a:rPr lang="en-IN" dirty="0" smtClean="0"/>
              <a:t>Churn Prediction is one of the most popular Big Data used cases in Business.</a:t>
            </a:r>
          </a:p>
          <a:p>
            <a:r>
              <a:rPr lang="en-IN" dirty="0" smtClean="0"/>
              <a:t>It consists of detecting customers who are likely to cancel a subscription to a service.</a:t>
            </a:r>
          </a:p>
          <a:p>
            <a:r>
              <a:rPr lang="en-IN" dirty="0" smtClean="0"/>
              <a:t>This concerns business of all sizes, including start-ups.</a:t>
            </a:r>
          </a:p>
          <a:p>
            <a:r>
              <a:rPr lang="en-IN" dirty="0" smtClean="0"/>
              <a:t>Churn is important because it directly affects your service’s profitability that might lead business owners in order to grow their customer base.</a:t>
            </a:r>
          </a:p>
          <a:p>
            <a:r>
              <a:rPr lang="en-IN" dirty="0" smtClean="0"/>
              <a:t>Churn Prediction helps companies to forecast their churns from the used cases and update their services to decrease the churns to the maximum extent.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8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C469D-4283-4014-9C26-9FD9DBCB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7910"/>
            <a:ext cx="10018713" cy="175259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Churn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87F2A3-4166-4770-9701-93B3D8E6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0509"/>
            <a:ext cx="10018713" cy="42213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Companies use churn analytics to measure the rate at which customers quit the product, site, or service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Lower churn rates lead to happier customers, larger margins, and higher profits. To prevent churn, teams must first measure it with analytics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Churn analytics helps companies plug the leak in their customer bucket, to borrow a common analogy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 smtClean="0"/>
              <a:t>It </a:t>
            </a:r>
            <a:r>
              <a:rPr lang="en-IN" dirty="0"/>
              <a:t>helps to predict the </a:t>
            </a:r>
            <a:r>
              <a:rPr lang="en-IN" dirty="0" smtClean="0"/>
              <a:t>Customer Churn which is the percentage of customers who stopped using the company’s products/ services during a certain timeframe.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6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82A02-68A8-47D2-9F2F-C29CE923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523" y="248830"/>
            <a:ext cx="10018713" cy="175259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Types of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03E7B4-3884-469D-8FE0-FC8FB232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24238"/>
            <a:ext cx="10018713" cy="3434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Contractual: </a:t>
            </a:r>
            <a:r>
              <a:rPr lang="en-IN" dirty="0"/>
              <a:t>Costumers make purchase at discrete intervals, on a contract. </a:t>
            </a:r>
          </a:p>
          <a:p>
            <a:pPr marL="0" indent="0">
              <a:buNone/>
            </a:pPr>
            <a:r>
              <a:rPr lang="en-IN" dirty="0"/>
              <a:t>	 Ex: Netflix.</a:t>
            </a:r>
          </a:p>
          <a:p>
            <a:pPr marL="0" indent="0">
              <a:buNone/>
            </a:pPr>
            <a:r>
              <a:rPr lang="en-IN" b="1" dirty="0"/>
              <a:t>Non-Contractual: </a:t>
            </a:r>
            <a:r>
              <a:rPr lang="en-IN" dirty="0"/>
              <a:t>Customers are free to buy. </a:t>
            </a:r>
          </a:p>
          <a:p>
            <a:pPr marL="0" indent="0">
              <a:buNone/>
            </a:pPr>
            <a:r>
              <a:rPr lang="en-IN" dirty="0"/>
              <a:t>	Ex: Online Shopping.</a:t>
            </a:r>
          </a:p>
          <a:p>
            <a:pPr marL="0" indent="0">
              <a:buNone/>
            </a:pPr>
            <a:r>
              <a:rPr lang="en-IN" b="1" dirty="0"/>
              <a:t>Voluntary: </a:t>
            </a:r>
            <a:r>
              <a:rPr lang="en-IN" dirty="0"/>
              <a:t>Customers make the choice to leave the company.</a:t>
            </a:r>
          </a:p>
          <a:p>
            <a:pPr marL="0" indent="0">
              <a:buNone/>
            </a:pPr>
            <a:r>
              <a:rPr lang="en-IN" b="1" dirty="0"/>
              <a:t>Involuntary: </a:t>
            </a:r>
            <a:r>
              <a:rPr lang="en-IN" dirty="0"/>
              <a:t>Customers are forced to leave the company. </a:t>
            </a:r>
          </a:p>
          <a:p>
            <a:pPr marL="0" indent="0">
              <a:buNone/>
            </a:pPr>
            <a:r>
              <a:rPr lang="en-IN" dirty="0"/>
              <a:t>	Ex: Credit card expiration.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6E7C4-ABB3-498F-B45A-EB7A314E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Python is the preferred language for Machine Learning?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087A34-88ED-4484-8798-7218DEFE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It’s simple to learn. As compared to C, C++ and Java the syntax is simpler and Python also consists of a lot of code libraries for ease of use.</a:t>
            </a:r>
          </a:p>
          <a:p>
            <a:r>
              <a:rPr lang="en-US" dirty="0"/>
              <a:t>Though it is slower than some of the other languages, the data handling capacity is great.</a:t>
            </a:r>
          </a:p>
          <a:p>
            <a:r>
              <a:rPr lang="en-US" dirty="0"/>
              <a:t>Open Source! – Python along with R is gaining momentum and popularity in the Analytics domain since both of these languages are open source.</a:t>
            </a:r>
          </a:p>
          <a:p>
            <a:r>
              <a:rPr lang="en-US" dirty="0"/>
              <a:t>Capability of interacting with almost all the third party languages and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6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F37E70-84BD-45BD-91DA-FA97E014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278"/>
            <a:ext cx="10018713" cy="1752599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OBJECTIVE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772FF-3560-40CB-9841-8CFE6C2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7335"/>
            <a:ext cx="10018713" cy="360433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Main objective of this model is to reduce the loss of customer to a company.</a:t>
            </a:r>
          </a:p>
          <a:p>
            <a:r>
              <a:rPr lang="en-IN" dirty="0"/>
              <a:t>This can be done by knowing the reason for loosing costumers and in return providing offers to attract the costumer.</a:t>
            </a:r>
          </a:p>
          <a:p>
            <a:r>
              <a:rPr lang="en-IN" dirty="0"/>
              <a:t>Customers </a:t>
            </a:r>
            <a:r>
              <a:rPr lang="en-IN" dirty="0" smtClean="0"/>
              <a:t>won’t leave </a:t>
            </a:r>
            <a:r>
              <a:rPr lang="en-IN" dirty="0"/>
              <a:t>the company if </a:t>
            </a:r>
            <a:r>
              <a:rPr lang="en-IN" dirty="0" smtClean="0"/>
              <a:t>this company provide </a:t>
            </a:r>
            <a:r>
              <a:rPr lang="en-IN" dirty="0"/>
              <a:t>better benefits than all another </a:t>
            </a:r>
            <a:r>
              <a:rPr lang="en-IN" dirty="0" smtClean="0"/>
              <a:t>companies.</a:t>
            </a:r>
            <a:endParaRPr lang="en-IN" dirty="0"/>
          </a:p>
          <a:p>
            <a:r>
              <a:rPr lang="en-IN" dirty="0"/>
              <a:t>So, company should focus on competition in market and upgrade the company time to time. So, loosing costumers will be reduced.</a:t>
            </a:r>
          </a:p>
          <a:p>
            <a:r>
              <a:rPr lang="en-IN" dirty="0"/>
              <a:t>Company should focus on inconvenience found in customers and should able to reduce the inconvenience as soon as possible.</a:t>
            </a:r>
          </a:p>
        </p:txBody>
      </p:sp>
    </p:spTree>
    <p:extLst>
      <p:ext uri="{BB962C8B-B14F-4D97-AF65-F5344CB8AC3E}">
        <p14:creationId xmlns:p14="http://schemas.microsoft.com/office/powerpoint/2010/main" val="36709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EAF15-5B28-409C-A677-A9AFC2D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4486"/>
            <a:ext cx="10018713" cy="175259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7D9A7A-BA95-4EBD-B68F-DC9A386D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23009"/>
            <a:ext cx="10018713" cy="427259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Main disadvantage of any company or business is loosing their customer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Due to </a:t>
            </a:r>
            <a:r>
              <a:rPr lang="en-IN" dirty="0" smtClean="0"/>
              <a:t>increase in churn rate, the company may lose it’s profits or may shut down in the worst case.</a:t>
            </a:r>
          </a:p>
          <a:p>
            <a:endParaRPr lang="en-IN" dirty="0"/>
          </a:p>
          <a:p>
            <a:r>
              <a:rPr lang="en-IN" dirty="0"/>
              <a:t>With the help of churn </a:t>
            </a:r>
            <a:r>
              <a:rPr lang="en-IN" dirty="0" smtClean="0"/>
              <a:t>rate, </a:t>
            </a:r>
            <a:r>
              <a:rPr lang="en-IN" dirty="0"/>
              <a:t>company can </a:t>
            </a:r>
            <a:r>
              <a:rPr lang="en-IN" dirty="0" smtClean="0"/>
              <a:t>know the </a:t>
            </a:r>
            <a:r>
              <a:rPr lang="en-IN" dirty="0"/>
              <a:t>number of </a:t>
            </a:r>
            <a:r>
              <a:rPr lang="en-IN" dirty="0" smtClean="0"/>
              <a:t>customers leaving</a:t>
            </a:r>
            <a:r>
              <a:rPr lang="en-IN" dirty="0"/>
              <a:t>. So, company can know the reason </a:t>
            </a:r>
            <a:r>
              <a:rPr lang="en-IN" dirty="0" smtClean="0"/>
              <a:t>and </a:t>
            </a:r>
            <a:r>
              <a:rPr lang="en-IN" dirty="0"/>
              <a:t>attract the customers by giving new offers and improving their drawbacks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US" dirty="0"/>
              <a:t>For example, if Netflix knew a segment of customers who were at risk of churning they could proactively engage them with special offers instead of simply losing them.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6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624</TotalTime>
  <Words>1122</Words>
  <Application>Microsoft Office PowerPoint</Application>
  <PresentationFormat>Widescreen</PresentationFormat>
  <Paragraphs>244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Corbel</vt:lpstr>
      <vt:lpstr>Times New Roman</vt:lpstr>
      <vt:lpstr>Wingdings</vt:lpstr>
      <vt:lpstr>Parallax</vt:lpstr>
      <vt:lpstr>CHURN MODELLING</vt:lpstr>
      <vt:lpstr>Team Name:     AVENGERS</vt:lpstr>
      <vt:lpstr>Introduction</vt:lpstr>
      <vt:lpstr>Churn Prediction</vt:lpstr>
      <vt:lpstr>Churn Analytics</vt:lpstr>
      <vt:lpstr>Types of Churn</vt:lpstr>
      <vt:lpstr>Why Python is the preferred language for Machine Learning? </vt:lpstr>
      <vt:lpstr>OBJECTIVE</vt:lpstr>
      <vt:lpstr>Problem Statement</vt:lpstr>
      <vt:lpstr>CONTENT</vt:lpstr>
      <vt:lpstr>COLUMNS</vt:lpstr>
      <vt:lpstr>TECHNICAL DESCRIPTION</vt:lpstr>
      <vt:lpstr>EXPLORATORY DATA ANALYSIS</vt:lpstr>
      <vt:lpstr>Contd..</vt:lpstr>
      <vt:lpstr>CLASSIFICATION </vt:lpstr>
      <vt:lpstr>CONTD…</vt:lpstr>
      <vt:lpstr>CONTD…</vt:lpstr>
      <vt:lpstr>CONTD…</vt:lpstr>
      <vt:lpstr>CONTD…</vt:lpstr>
      <vt:lpstr>CONTD…</vt:lpstr>
      <vt:lpstr>DATA VISUALISATION:</vt:lpstr>
      <vt:lpstr>Contd..</vt:lpstr>
      <vt:lpstr>Contd..</vt:lpstr>
      <vt:lpstr>FINDINGS AND SUGGESTIONS: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Modelling</dc:title>
  <dc:creator>Pranay Reddy</dc:creator>
  <cp:lastModifiedBy>Vamsi Chandu</cp:lastModifiedBy>
  <cp:revision>43</cp:revision>
  <dcterms:created xsi:type="dcterms:W3CDTF">2019-06-20T05:27:02Z</dcterms:created>
  <dcterms:modified xsi:type="dcterms:W3CDTF">2019-06-22T06:51:42Z</dcterms:modified>
</cp:coreProperties>
</file>