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3"/>
  </p:notesMasterIdLst>
  <p:sldIdLst>
    <p:sldId id="293" r:id="rId2"/>
    <p:sldId id="257" r:id="rId3"/>
    <p:sldId id="258" r:id="rId4"/>
    <p:sldId id="260" r:id="rId5"/>
    <p:sldId id="271" r:id="rId6"/>
    <p:sldId id="272" r:id="rId7"/>
    <p:sldId id="273" r:id="rId8"/>
    <p:sldId id="274" r:id="rId9"/>
    <p:sldId id="275" r:id="rId10"/>
    <p:sldId id="276" r:id="rId11"/>
    <p:sldId id="277" r:id="rId12"/>
    <p:sldId id="282" r:id="rId13"/>
    <p:sldId id="283" r:id="rId14"/>
    <p:sldId id="284" r:id="rId15"/>
    <p:sldId id="286" r:id="rId16"/>
    <p:sldId id="288" r:id="rId17"/>
    <p:sldId id="289" r:id="rId18"/>
    <p:sldId id="290" r:id="rId19"/>
    <p:sldId id="269" r:id="rId20"/>
    <p:sldId id="292"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6/21/2019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B02557A-7053-4340-A874-8AB926A8EDA1}" type="datetimeFigureOut">
              <a:rPr lang="en-US" smtClean="0"/>
              <a:pPr/>
              <a:t>6/21/2019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AEF9944-A4F6-4C59-AEBD-678D6480B8EA}"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F9944-A4F6-4C59-AEBD-678D6480B8EA}"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F9944-A4F6-4C59-AEBD-678D6480B8EA}"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F9944-A4F6-4C59-AEBD-678D6480B8E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EF9944-A4F6-4C59-AEBD-678D6480B8EA}"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F9944-A4F6-4C59-AEBD-678D6480B8E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AEF9944-A4F6-4C59-AEBD-678D6480B8E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AEF9944-A4F6-4C59-AEBD-678D6480B8E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B02557A-7053-4340-A874-8AB926A8EDA1}" type="datetimeFigureOut">
              <a:rPr lang="en-US" smtClean="0"/>
              <a:pPr/>
              <a:t>6/21/2019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AEF9944-A4F6-4C59-AEBD-678D6480B8EA}" type="slidenum">
              <a:rPr lang="en-US" smtClean="0"/>
              <a:pPr/>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B02557A-7053-4340-A874-8AB926A8EDA1}" type="datetimeFigureOut">
              <a:rPr lang="en-US" smtClean="0"/>
              <a:pPr/>
              <a:t>6/21/2019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AEF9944-A4F6-4C59-AEBD-678D6480B8E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B02557A-7053-4340-A874-8AB926A8EDA1}" type="datetimeFigureOut">
              <a:rPr lang="en-US" smtClean="0"/>
              <a:pPr/>
              <a:t>6/21/2019</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AEF9944-A4F6-4C59-AEBD-678D6480B8EA}"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B02557A-7053-4340-A874-8AB926A8EDA1}" type="datetimeFigureOut">
              <a:rPr lang="en-US" smtClean="0"/>
              <a:pPr/>
              <a:t>6/21/2019</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FAEF9944-A4F6-4C59-AEBD-678D6480B8E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smtClean="0"/>
              <a:t>  </a:t>
            </a:r>
            <a:r>
              <a:rPr lang="en-US" b="1" dirty="0" smtClean="0"/>
              <a:t>BY </a:t>
            </a:r>
          </a:p>
          <a:p>
            <a:pPr>
              <a:buNone/>
            </a:pPr>
            <a:r>
              <a:rPr lang="en-US" dirty="0" smtClean="0"/>
              <a:t> </a:t>
            </a:r>
            <a:r>
              <a:rPr lang="en-US" dirty="0" smtClean="0"/>
              <a:t>    KHAJA MOHIDDIN</a:t>
            </a:r>
          </a:p>
          <a:p>
            <a:pPr>
              <a:buNone/>
            </a:pPr>
            <a:r>
              <a:rPr lang="en-US" dirty="0" smtClean="0"/>
              <a:t> </a:t>
            </a:r>
            <a:r>
              <a:rPr lang="en-US" dirty="0" smtClean="0"/>
              <a:t>    MIR NASAR ALI</a:t>
            </a:r>
          </a:p>
          <a:p>
            <a:pPr>
              <a:buNone/>
            </a:pPr>
            <a:r>
              <a:rPr lang="en-US" dirty="0" smtClean="0"/>
              <a:t> </a:t>
            </a:r>
            <a:r>
              <a:rPr lang="en-US" dirty="0" smtClean="0"/>
              <a:t>    SANDEEP</a:t>
            </a:r>
          </a:p>
          <a:p>
            <a:pPr>
              <a:buNone/>
            </a:pPr>
            <a:r>
              <a:rPr lang="en-US" dirty="0" smtClean="0"/>
              <a:t> </a:t>
            </a:r>
            <a:r>
              <a:rPr lang="en-US" dirty="0" smtClean="0"/>
              <a:t>    CHAITHANYA</a:t>
            </a:r>
          </a:p>
          <a:p>
            <a:pPr>
              <a:buNone/>
            </a:pPr>
            <a:r>
              <a:rPr lang="en-US" dirty="0" smtClean="0"/>
              <a:t> </a:t>
            </a:r>
            <a:r>
              <a:rPr lang="en-US" dirty="0" smtClean="0"/>
              <a:t>    RAVI</a:t>
            </a:r>
          </a:p>
          <a:p>
            <a:pPr>
              <a:buNone/>
            </a:pPr>
            <a:endParaRPr lang="en-US" dirty="0" smtClean="0"/>
          </a:p>
          <a:p>
            <a:pPr>
              <a:buNone/>
            </a:pPr>
            <a:r>
              <a:rPr lang="en-US" dirty="0" smtClean="0"/>
              <a:t>                                                                              BATCH-5</a:t>
            </a:r>
            <a:endParaRPr lang="en-US" dirty="0"/>
          </a:p>
        </p:txBody>
      </p:sp>
      <p:sp>
        <p:nvSpPr>
          <p:cNvPr id="2" name="Title 1"/>
          <p:cNvSpPr>
            <a:spLocks noGrp="1"/>
          </p:cNvSpPr>
          <p:nvPr>
            <p:ph type="title"/>
          </p:nvPr>
        </p:nvSpPr>
        <p:spPr/>
        <p:txBody>
          <a:bodyPr/>
          <a:lstStyle/>
          <a:p>
            <a:r>
              <a:rPr lang="en-US" dirty="0" smtClean="0"/>
              <a:t>VEHICLE RESALE PREDICTION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5707380" cy="641985"/>
          </a:xfrm>
        </p:spPr>
        <p:txBody>
          <a:bodyPr>
            <a:normAutofit/>
          </a:bodyPr>
          <a:lstStyle/>
          <a:p>
            <a:r>
              <a:rPr lang="en-US"/>
              <a:t>Make the Neural Network</a:t>
            </a:r>
          </a:p>
        </p:txBody>
      </p:sp>
      <p:sp>
        <p:nvSpPr>
          <p:cNvPr id="4" name="Text Placeholder 3"/>
          <p:cNvSpPr>
            <a:spLocks noGrp="1"/>
          </p:cNvSpPr>
          <p:nvPr>
            <p:ph type="body" idx="2"/>
          </p:nvPr>
        </p:nvSpPr>
        <p:spPr>
          <a:xfrm>
            <a:off x="840317" y="1271905"/>
            <a:ext cx="3932767" cy="3811588"/>
          </a:xfrm>
        </p:spPr>
        <p:txBody>
          <a:bodyPr/>
          <a:lstStyle/>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To make the Neural Network we have to import the library function called keras which is tensorflow backend.</a:t>
            </a:r>
          </a:p>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And, Then we have define a sequential model.</a:t>
            </a:r>
          </a:p>
        </p:txBody>
      </p:sp>
      <p:pic>
        <p:nvPicPr>
          <p:cNvPr id="5" name="Content Placeholder 4"/>
          <p:cNvPicPr>
            <a:picLocks noGrp="1" noChangeAspect="1"/>
          </p:cNvPicPr>
          <p:nvPr>
            <p:ph sz="half" idx="1"/>
          </p:nvPr>
        </p:nvPicPr>
        <p:blipFill>
          <a:blip r:embed="rId2"/>
          <a:stretch>
            <a:fillRect/>
          </a:stretch>
        </p:blipFill>
        <p:spPr>
          <a:xfrm>
            <a:off x="4362680" y="1555876"/>
            <a:ext cx="3685715" cy="20095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916305" y="1167130"/>
            <a:ext cx="6655435" cy="978535"/>
          </a:xfrm>
          <a:prstGeom prst="rect">
            <a:avLst/>
          </a:prstGeom>
        </p:spPr>
      </p:pic>
      <p:pic>
        <p:nvPicPr>
          <p:cNvPr id="7" name="Content Placeholder 6"/>
          <p:cNvPicPr>
            <a:picLocks noGrp="1" noChangeAspect="1"/>
          </p:cNvPicPr>
          <p:nvPr>
            <p:ph sz="half" idx="2"/>
          </p:nvPr>
        </p:nvPicPr>
        <p:blipFill>
          <a:blip r:embed="rId3"/>
          <a:stretch>
            <a:fillRect/>
          </a:stretch>
        </p:blipFill>
        <p:spPr>
          <a:xfrm>
            <a:off x="916305" y="3656330"/>
            <a:ext cx="6655435" cy="1685925"/>
          </a:xfrm>
          <a:prstGeom prst="rect">
            <a:avLst/>
          </a:prstGeom>
        </p:spPr>
      </p:pic>
      <p:sp>
        <p:nvSpPr>
          <p:cNvPr id="2" name="Title 1"/>
          <p:cNvSpPr>
            <a:spLocks noGrp="1"/>
          </p:cNvSpPr>
          <p:nvPr>
            <p:ph type="title"/>
          </p:nvPr>
        </p:nvSpPr>
        <p:spPr/>
        <p:txBody>
          <a:bodyPr/>
          <a:lstStyle/>
          <a:p>
            <a:r>
              <a:rPr lang="en-US"/>
              <a:t>Make the Input layer of ANN model</a:t>
            </a:r>
          </a:p>
        </p:txBody>
      </p:sp>
      <p:sp>
        <p:nvSpPr>
          <p:cNvPr id="6" name="Text Box 5"/>
          <p:cNvSpPr txBox="1"/>
          <p:nvPr/>
        </p:nvSpPr>
        <p:spPr>
          <a:xfrm>
            <a:off x="609600" y="2538730"/>
            <a:ext cx="7279005" cy="583565"/>
          </a:xfrm>
          <a:prstGeom prst="rect">
            <a:avLst/>
          </a:prstGeom>
          <a:noFill/>
        </p:spPr>
        <p:txBody>
          <a:bodyPr wrap="square" rtlCol="0" anchor="t">
            <a:spAutoFit/>
          </a:bodyPr>
          <a:lstStyle/>
          <a:p>
            <a:r>
              <a:rPr lang="en-US" sz="3200">
                <a:sym typeface="+mn-ea"/>
              </a:rPr>
              <a:t>Make the Hideen layer of ANN model</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827405" y="954405"/>
            <a:ext cx="7021830" cy="1052195"/>
          </a:xfrm>
          <a:prstGeom prst="rect">
            <a:avLst/>
          </a:prstGeom>
        </p:spPr>
      </p:pic>
      <p:pic>
        <p:nvPicPr>
          <p:cNvPr id="7" name="Content Placeholder 6"/>
          <p:cNvPicPr>
            <a:picLocks noGrp="1" noChangeAspect="1"/>
          </p:cNvPicPr>
          <p:nvPr>
            <p:ph sz="half" idx="2"/>
          </p:nvPr>
        </p:nvPicPr>
        <p:blipFill>
          <a:blip r:embed="rId4"/>
          <a:stretch>
            <a:fillRect/>
          </a:stretch>
        </p:blipFill>
        <p:spPr>
          <a:xfrm>
            <a:off x="827405" y="2576195"/>
            <a:ext cx="7021830" cy="735330"/>
          </a:xfrm>
          <a:prstGeom prst="rect">
            <a:avLst/>
          </a:prstGeom>
        </p:spPr>
      </p:pic>
      <p:sp>
        <p:nvSpPr>
          <p:cNvPr id="2" name="Title 1"/>
          <p:cNvSpPr>
            <a:spLocks noGrp="1"/>
          </p:cNvSpPr>
          <p:nvPr>
            <p:ph type="title"/>
          </p:nvPr>
        </p:nvSpPr>
        <p:spPr/>
        <p:txBody>
          <a:bodyPr/>
          <a:lstStyle/>
          <a:p>
            <a:r>
              <a:rPr lang="en-US"/>
              <a:t>Make of out put layer of ANN model</a:t>
            </a:r>
          </a:p>
        </p:txBody>
      </p:sp>
      <p:sp>
        <p:nvSpPr>
          <p:cNvPr id="6" name="Text Box 5"/>
          <p:cNvSpPr txBox="1"/>
          <p:nvPr/>
        </p:nvSpPr>
        <p:spPr>
          <a:xfrm>
            <a:off x="827405" y="2006600"/>
            <a:ext cx="5445125" cy="583565"/>
          </a:xfrm>
          <a:prstGeom prst="rect">
            <a:avLst/>
          </a:prstGeom>
          <a:noFill/>
        </p:spPr>
        <p:txBody>
          <a:bodyPr wrap="none" rtlCol="0" anchor="t">
            <a:spAutoFit/>
          </a:bodyPr>
          <a:lstStyle/>
          <a:p>
            <a:r>
              <a:rPr lang="en-US" sz="3200">
                <a:sym typeface="+mn-ea"/>
              </a:rPr>
              <a:t>Now, compile the ANN model</a:t>
            </a:r>
            <a:endParaRPr lang="en-US" sz="3200"/>
          </a:p>
        </p:txBody>
      </p:sp>
      <p:sp>
        <p:nvSpPr>
          <p:cNvPr id="8" name="Text Box 7"/>
          <p:cNvSpPr txBox="1"/>
          <p:nvPr/>
        </p:nvSpPr>
        <p:spPr>
          <a:xfrm>
            <a:off x="927100" y="3244850"/>
            <a:ext cx="6739890" cy="583565"/>
          </a:xfrm>
          <a:prstGeom prst="rect">
            <a:avLst/>
          </a:prstGeom>
          <a:noFill/>
        </p:spPr>
        <p:txBody>
          <a:bodyPr wrap="square" rtlCol="0" anchor="t">
            <a:spAutoFit/>
          </a:bodyPr>
          <a:lstStyle/>
          <a:p>
            <a:r>
              <a:rPr lang="en-US" sz="3200">
                <a:sym typeface="+mn-ea"/>
              </a:rPr>
              <a:t>Now, Train the ANN model</a:t>
            </a:r>
            <a:endParaRPr lang="en-US" sz="3200"/>
          </a:p>
        </p:txBody>
      </p:sp>
      <p:pic>
        <p:nvPicPr>
          <p:cNvPr id="9" name="Picture 8"/>
          <p:cNvPicPr>
            <a:picLocks noChangeAspect="1"/>
          </p:cNvPicPr>
          <p:nvPr/>
        </p:nvPicPr>
        <p:blipFill>
          <a:blip r:embed="rId5"/>
          <a:srcRect r="7647" b="27087"/>
          <a:stretch>
            <a:fillRect/>
          </a:stretch>
        </p:blipFill>
        <p:spPr>
          <a:xfrm>
            <a:off x="827405" y="3828415"/>
            <a:ext cx="7484745" cy="26733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609600" y="1871344"/>
            <a:ext cx="5384800" cy="374555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09600" y="5321300"/>
            <a:ext cx="5688330" cy="1104900"/>
          </a:xfrm>
          <a:prstGeom prst="rect">
            <a:avLst/>
          </a:prstGeom>
        </p:spPr>
      </p:pic>
      <p:sp>
        <p:nvSpPr>
          <p:cNvPr id="2" name="Title 1"/>
          <p:cNvSpPr>
            <a:spLocks noGrp="1"/>
          </p:cNvSpPr>
          <p:nvPr>
            <p:ph type="title"/>
          </p:nvPr>
        </p:nvSpPr>
        <p:spPr/>
        <p:txBody>
          <a:bodyPr/>
          <a:lstStyle/>
          <a:p>
            <a:r>
              <a:rPr lang="en-US"/>
              <a:t>Predict the model</a:t>
            </a:r>
          </a:p>
        </p:txBody>
      </p:sp>
      <p:sp>
        <p:nvSpPr>
          <p:cNvPr id="6" name="Text Box 5"/>
          <p:cNvSpPr txBox="1"/>
          <p:nvPr/>
        </p:nvSpPr>
        <p:spPr>
          <a:xfrm>
            <a:off x="609600" y="4737735"/>
            <a:ext cx="3481705" cy="583565"/>
          </a:xfrm>
          <a:prstGeom prst="rect">
            <a:avLst/>
          </a:prstGeom>
          <a:noFill/>
        </p:spPr>
        <p:txBody>
          <a:bodyPr wrap="none" rtlCol="0" anchor="t">
            <a:spAutoFit/>
          </a:bodyPr>
          <a:lstStyle/>
          <a:p>
            <a:pPr algn="l"/>
            <a:r>
              <a:rPr lang="en-US" sz="3200">
                <a:sym typeface="+mn-ea"/>
              </a:rPr>
              <a:t>analyse the model</a:t>
            </a:r>
            <a:endParaRPr 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609600" y="1813971"/>
            <a:ext cx="5384800" cy="3860296"/>
          </a:xfrm>
          <a:prstGeom prst="rect">
            <a:avLst/>
          </a:prstGeom>
        </p:spPr>
      </p:pic>
      <p:pic>
        <p:nvPicPr>
          <p:cNvPr id="7" name="Content Placeholder 6"/>
          <p:cNvPicPr>
            <a:picLocks noGrp="1" noChangeAspect="1"/>
          </p:cNvPicPr>
          <p:nvPr>
            <p:ph sz="half" idx="2"/>
          </p:nvPr>
        </p:nvPicPr>
        <p:blipFill>
          <a:blip r:embed="rId4"/>
          <a:stretch>
            <a:fillRect/>
          </a:stretch>
        </p:blipFill>
        <p:spPr>
          <a:xfrm>
            <a:off x="609600" y="5581015"/>
            <a:ext cx="4818380" cy="753745"/>
          </a:xfrm>
          <a:prstGeom prst="rect">
            <a:avLst/>
          </a:prstGeom>
        </p:spPr>
      </p:pic>
      <p:sp>
        <p:nvSpPr>
          <p:cNvPr id="2" name="Title 1"/>
          <p:cNvSpPr>
            <a:spLocks noGrp="1"/>
          </p:cNvSpPr>
          <p:nvPr>
            <p:ph type="title"/>
          </p:nvPr>
        </p:nvSpPr>
        <p:spPr/>
        <p:txBody>
          <a:bodyPr/>
          <a:lstStyle/>
          <a:p>
            <a:r>
              <a:rPr lang="en-US"/>
              <a:t>Plot the Graph</a:t>
            </a:r>
          </a:p>
        </p:txBody>
      </p:sp>
      <p:sp>
        <p:nvSpPr>
          <p:cNvPr id="6" name="Text Box 5"/>
          <p:cNvSpPr txBox="1"/>
          <p:nvPr/>
        </p:nvSpPr>
        <p:spPr>
          <a:xfrm>
            <a:off x="609600" y="4931410"/>
            <a:ext cx="4023360" cy="583565"/>
          </a:xfrm>
          <a:prstGeom prst="rect">
            <a:avLst/>
          </a:prstGeom>
          <a:noFill/>
        </p:spPr>
        <p:txBody>
          <a:bodyPr wrap="none" rtlCol="0" anchor="t">
            <a:spAutoFit/>
          </a:bodyPr>
          <a:lstStyle/>
          <a:p>
            <a:r>
              <a:rPr lang="en-US" sz="3200"/>
              <a:t>Now, Save the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840105" y="770255"/>
            <a:ext cx="9305925" cy="5272405"/>
          </a:xfrm>
        </p:spPr>
        <p:txBody>
          <a:bodyPr>
            <a:normAutofit/>
          </a:bodyPr>
          <a:lstStyle/>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Go to the catlog , then we have the AI categorie in tha categorie we found the watson studio and machine learing in that we need to create the individual server's. </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Then we have to acess the watson studio in machine learing. </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In that create a project and in that project create a jupyter notebook. </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Then we have to add the file which we have already done in jupyter notebook and set the language as python 3.5 free.</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After we have to import the data set file into that note book.</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After that we have to install the Watson Machine Learning Client and we need to import the WatsonMachineLearningAPIClient.</a:t>
            </a:r>
          </a:p>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After that we need to add the servies credentials of watson stuido, then we have to deployment the creation and we have to create the scoring endpoint link.</a:t>
            </a:r>
          </a:p>
        </p:txBody>
      </p:sp>
      <p:sp>
        <p:nvSpPr>
          <p:cNvPr id="5" name="Title 4"/>
          <p:cNvSpPr>
            <a:spLocks noGrp="1"/>
          </p:cNvSpPr>
          <p:nvPr>
            <p:ph type="title"/>
          </p:nvPr>
        </p:nvSpPr>
        <p:spPr>
          <a:xfrm>
            <a:off x="840105" y="457200"/>
            <a:ext cx="6210935" cy="313055"/>
          </a:xfrm>
        </p:spPr>
        <p:txBody>
          <a:bodyPr>
            <a:normAutofit fontScale="90000"/>
          </a:bodyPr>
          <a:lstStyle/>
          <a:p>
            <a:r>
              <a:rPr lang="en-US"/>
              <a:t>How to create a UA application?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40105" y="987425"/>
            <a:ext cx="9507855" cy="3655060"/>
          </a:xfrm>
        </p:spPr>
        <p:txBody>
          <a:bodyPr>
            <a:normAutofit/>
          </a:bodyPr>
          <a:lstStyle/>
          <a:p>
            <a:pPr marL="285750" indent="-285750" algn="just">
              <a:buFont typeface="Wingdings" panose="05000000000000000000" charset="0"/>
              <a:buChar char="§"/>
            </a:pPr>
            <a:r>
              <a:rPr lang="en-US" sz="2400">
                <a:latin typeface="Times New Roman" panose="02020603050405020304" charset="0"/>
                <a:cs typeface="Times New Roman" panose="02020603050405020304" charset="0"/>
              </a:rPr>
              <a:t>Go to the search box and type Node-RED that we found the Node-RED Starter cloud foundary app then we have to create a app.</a:t>
            </a:r>
          </a:p>
          <a:p>
            <a:pPr marL="285750" indent="-285750" algn="just">
              <a:buFont typeface="Wingdings" panose="05000000000000000000" charset="0"/>
              <a:buChar char="§"/>
            </a:pPr>
            <a:r>
              <a:rPr lang="en-US" sz="2400">
                <a:latin typeface="Times New Roman" panose="02020603050405020304" charset="0"/>
                <a:cs typeface="Times New Roman" panose="02020603050405020304" charset="0"/>
              </a:rPr>
              <a:t>After creating the app. Then we have to click the visit app url.</a:t>
            </a:r>
          </a:p>
          <a:p>
            <a:pPr marL="285750" indent="-285750" algn="just">
              <a:buFont typeface="Wingdings" panose="05000000000000000000" charset="0"/>
              <a:buChar char="§"/>
            </a:pPr>
            <a:r>
              <a:rPr lang="en-US" sz="2400">
                <a:latin typeface="Times New Roman" panose="02020603050405020304" charset="0"/>
                <a:cs typeface="Times New Roman" panose="02020603050405020304" charset="0"/>
              </a:rPr>
              <a:t>Then click the Node-RED floe editor.</a:t>
            </a:r>
          </a:p>
          <a:p>
            <a:pPr marL="285750" indent="-285750" algn="just">
              <a:buFont typeface="Wingdings" panose="05000000000000000000" charset="0"/>
              <a:buChar char="§"/>
            </a:pPr>
            <a:r>
              <a:rPr lang="en-US" sz="2400">
                <a:latin typeface="Times New Roman" panose="02020603050405020304" charset="0"/>
                <a:cs typeface="Times New Roman" panose="02020603050405020304" charset="0"/>
              </a:rPr>
              <a:t>Then we have install the required function in the node-RED flow. Then we have to import the json file or we have to create the flow by using the node's input, output, debug , text, function,... etc.</a:t>
            </a:r>
          </a:p>
          <a:p>
            <a:pPr marL="285750" indent="-285750" algn="just">
              <a:buFont typeface="Wingdings" panose="05000000000000000000" charset="0"/>
              <a:buChar char="§"/>
            </a:pPr>
            <a:r>
              <a:rPr lang="en-US" sz="2400">
                <a:latin typeface="Times New Roman" panose="02020603050405020304" charset="0"/>
                <a:cs typeface="Times New Roman" panose="02020603050405020304" charset="0"/>
              </a:rPr>
              <a:t>After creating a flow we need to deploy it, then we out the output of it by that we can enter the value and predict the value which we want.</a:t>
            </a:r>
          </a:p>
        </p:txBody>
      </p:sp>
      <p:sp>
        <p:nvSpPr>
          <p:cNvPr id="2" name="Title 1"/>
          <p:cNvSpPr>
            <a:spLocks noGrp="1"/>
          </p:cNvSpPr>
          <p:nvPr>
            <p:ph type="title"/>
          </p:nvPr>
        </p:nvSpPr>
        <p:spPr>
          <a:xfrm>
            <a:off x="840105" y="457200"/>
            <a:ext cx="7781925" cy="530225"/>
          </a:xfrm>
        </p:spPr>
        <p:txBody>
          <a:bodyPr>
            <a:normAutofit fontScale="90000"/>
          </a:bodyPr>
          <a:lstStyle/>
          <a:p>
            <a:r>
              <a:rPr lang="en-US"/>
              <a:t>How to create a Node-RED app?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srcRect t="14853" b="14853"/>
          <a:stretch>
            <a:fillRect/>
          </a:stretch>
        </p:blipFill>
        <p:spPr>
          <a:prstGeom prst="rect">
            <a:avLst/>
          </a:prstGeom>
        </p:spPr>
      </p:pic>
      <p:sp>
        <p:nvSpPr>
          <p:cNvPr id="2" name="Title 1"/>
          <p:cNvSpPr>
            <a:spLocks noGrp="1"/>
          </p:cNvSpPr>
          <p:nvPr>
            <p:ph type="title"/>
          </p:nvPr>
        </p:nvSpPr>
        <p:spPr>
          <a:xfrm>
            <a:off x="840105" y="457200"/>
            <a:ext cx="3932555" cy="530225"/>
          </a:xfrm>
        </p:spPr>
        <p:txBody>
          <a:bodyPr>
            <a:normAutofit fontScale="90000"/>
          </a:bodyPr>
          <a:lstStyle/>
          <a:p>
            <a:r>
              <a:rPr lang="en-US"/>
              <a:t>Node-RED flow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stretch>
            <a:fillRect/>
          </a:stretch>
        </p:blipFill>
        <p:spPr>
          <a:xfrm>
            <a:off x="954405" y="999490"/>
            <a:ext cx="4490085" cy="5127625"/>
          </a:xfrm>
          <a:prstGeom prst="rect">
            <a:avLst/>
          </a:prstGeom>
        </p:spPr>
      </p:pic>
      <p:pic>
        <p:nvPicPr>
          <p:cNvPr id="8" name="Content Placeholder 7"/>
          <p:cNvPicPr>
            <a:picLocks noGrp="1" noChangeAspect="1"/>
          </p:cNvPicPr>
          <p:nvPr>
            <p:ph sz="half" idx="2"/>
          </p:nvPr>
        </p:nvPicPr>
        <p:blipFill>
          <a:blip r:embed="rId3"/>
          <a:stretch>
            <a:fillRect/>
          </a:stretch>
        </p:blipFill>
        <p:spPr>
          <a:xfrm>
            <a:off x="6172200" y="2946400"/>
            <a:ext cx="4523740" cy="1739265"/>
          </a:xfrm>
          <a:prstGeom prst="rect">
            <a:avLst/>
          </a:prstGeom>
        </p:spPr>
      </p:pic>
      <p:sp>
        <p:nvSpPr>
          <p:cNvPr id="2" name="Title 1"/>
          <p:cNvSpPr>
            <a:spLocks noGrp="1"/>
          </p:cNvSpPr>
          <p:nvPr>
            <p:ph type="title"/>
          </p:nvPr>
        </p:nvSpPr>
        <p:spPr/>
        <p:txBody>
          <a:bodyPr/>
          <a:lstStyle/>
          <a:p>
            <a:r>
              <a:rPr lang="en-US"/>
              <a:t>In put and Out put of Node-RED flow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How we connect UA appliction and Node-RED?</a:t>
            </a:r>
          </a:p>
        </p:txBody>
      </p:sp>
      <p:sp>
        <p:nvSpPr>
          <p:cNvPr id="4" name="Text Placeholder 3"/>
          <p:cNvSpPr>
            <a:spLocks noGrp="1"/>
          </p:cNvSpPr>
          <p:nvPr>
            <p:ph type="body" idx="1"/>
          </p:nvPr>
        </p:nvSpPr>
        <p:spPr>
          <a:xfrm>
            <a:off x="840105" y="1681480"/>
            <a:ext cx="3729355" cy="3352800"/>
          </a:xfrm>
        </p:spPr>
        <p:txBody>
          <a:bodyPr>
            <a:normAutofit lnSpcReduction="10000"/>
          </a:bodyPr>
          <a:lstStyle/>
          <a:p>
            <a:pPr marL="342900" indent="-342900" algn="just">
              <a:buFont typeface="Wingdings" panose="05000000000000000000" charset="0"/>
              <a:buChar char="§"/>
            </a:pPr>
            <a:r>
              <a:rPr lang="en-US" sz="2400">
                <a:latin typeface="Times New Roman" panose="02020603050405020304" charset="0"/>
                <a:cs typeface="Times New Roman" panose="02020603050405020304" charset="0"/>
              </a:rPr>
              <a:t>For the UA application we have to create a scoring endpoint link then that link will use as the connection between the UA application and  Node-RED application.</a:t>
            </a:r>
          </a:p>
          <a:p>
            <a:pPr marL="342900" indent="-342900" algn="just">
              <a:buFont typeface="Wingdings" panose="05000000000000000000" charset="0"/>
              <a:buChar char="§"/>
            </a:pPr>
            <a:r>
              <a:rPr lang="en-US" sz="2400">
                <a:latin typeface="Times New Roman" panose="02020603050405020304" charset="0"/>
                <a:cs typeface="Times New Roman" panose="02020603050405020304" charset="0"/>
              </a:rPr>
              <a:t>we have to add the link in the http request node.</a:t>
            </a:r>
          </a:p>
        </p:txBody>
      </p:sp>
      <p:pic>
        <p:nvPicPr>
          <p:cNvPr id="9" name="Content Placeholder 2"/>
          <p:cNvPicPr>
            <a:picLocks noGrp="1" noChangeAspect="1"/>
          </p:cNvPicPr>
          <p:nvPr>
            <p:ph sz="quarter" idx="2"/>
          </p:nvPr>
        </p:nvPicPr>
        <p:blipFill>
          <a:blip r:embed="rId2"/>
          <a:stretch>
            <a:fillRect/>
          </a:stretch>
        </p:blipFill>
        <p:spPr>
          <a:xfrm>
            <a:off x="1824990" y="5579745"/>
            <a:ext cx="1647825" cy="647700"/>
          </a:xfrm>
          <a:prstGeom prst="rect">
            <a:avLst/>
          </a:prstGeom>
          <a:noFill/>
          <a:ln w="9525">
            <a:noFill/>
          </a:ln>
        </p:spPr>
      </p:pic>
      <p:pic>
        <p:nvPicPr>
          <p:cNvPr id="5" name="Content Placeholder 4"/>
          <p:cNvPicPr>
            <a:picLocks noGrp="1" noChangeAspect="1"/>
          </p:cNvPicPr>
          <p:nvPr>
            <p:ph sz="quarter" idx="4"/>
          </p:nvPr>
        </p:nvPicPr>
        <p:blipFill>
          <a:blip r:embed="rId3"/>
          <a:stretch>
            <a:fillRect/>
          </a:stretch>
        </p:blipFill>
        <p:spPr>
          <a:xfrm>
            <a:off x="5010785" y="1433195"/>
            <a:ext cx="6344920" cy="452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9043" y="1136470"/>
            <a:ext cx="9866630" cy="4878614"/>
          </a:xfrm>
        </p:spPr>
        <p:txBody>
          <a:bodyPr>
            <a:normAutofit fontScale="92500" lnSpcReduction="10000"/>
          </a:bodyPr>
          <a:lstStyle/>
          <a:p>
            <a:r>
              <a:rPr lang="en-US" dirty="0"/>
              <a:t>Regression analysis consists of a set of machine learning methods that allow us to predict a continuous outcome variable (y) based on the value of one or multiple predictor variables (x).</a:t>
            </a:r>
          </a:p>
          <a:p>
            <a:r>
              <a:rPr lang="en-US" dirty="0"/>
              <a:t>Briefly, the goal of regression model is to build a mathematical equation that defines y as a function of the x variables. Next, this equation can be used to predict the outcome (y) on the basis of new values of the predictor variables (x).</a:t>
            </a:r>
          </a:p>
          <a:p>
            <a:r>
              <a:rPr lang="en-US" dirty="0"/>
              <a:t>Linear regression is the most simple and popular technique for predicting a continuous variable. It assumes a linear relationship between the outcome and the predictor variables.</a:t>
            </a:r>
          </a:p>
        </p:txBody>
      </p:sp>
      <p:sp>
        <p:nvSpPr>
          <p:cNvPr id="2" name="Title 1"/>
          <p:cNvSpPr>
            <a:spLocks noGrp="1"/>
          </p:cNvSpPr>
          <p:nvPr>
            <p:ph type="title"/>
          </p:nvPr>
        </p:nvSpPr>
        <p:spPr>
          <a:xfrm>
            <a:off x="0" y="0"/>
            <a:ext cx="10646180" cy="1064512"/>
          </a:xfrm>
        </p:spPr>
        <p:txBody>
          <a:bodyPr/>
          <a:lstStyle/>
          <a:p>
            <a:r>
              <a:rPr lang="en-US" dirty="0" smtClean="0"/>
              <a:t>                        INTRODUCTION  </a:t>
            </a:r>
            <a:endParaRPr lang="en-US"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2085"/>
            <a:ext cx="10972800" cy="4685665"/>
          </a:xfrm>
        </p:spPr>
        <p:txBody>
          <a:bodyPr/>
          <a:lstStyle/>
          <a:p>
            <a:pPr marL="0" indent="0" algn="just">
              <a:buNone/>
            </a:pPr>
            <a:r>
              <a:rPr lang="en-US" sz="2400">
                <a:latin typeface="Times New Roman" panose="02020603050405020304" charset="0"/>
                <a:cs typeface="Times New Roman" panose="02020603050405020304" charset="0"/>
              </a:rPr>
              <a:t>	By using the regression we can easily predict the future values of any product like from stock market we need predict the future market price of the products from the present price.In this project we need predict the price of the car (Independent variable) from the length, height, width, wheel base, horsepower of the car(dependent variables).</a:t>
            </a:r>
          </a:p>
        </p:txBody>
      </p:sp>
      <p:sp>
        <p:nvSpPr>
          <p:cNvPr id="2" name="Title 1"/>
          <p:cNvSpPr>
            <a:spLocks noGrp="1"/>
          </p:cNvSpPr>
          <p:nvPr>
            <p:ph type="title"/>
          </p:nvPr>
        </p:nvSpPr>
        <p:spPr/>
        <p:txBody>
          <a:bodyPr/>
          <a:lstStyle/>
          <a:p>
            <a:r>
              <a:rPr lang="en-US"/>
              <a:t>Conclusion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Grp="1" noRot="1" noChangeAspect="1" noMove="1" noResize="1" noEditPoints="1" noAdjustHandles="1" noChangeArrowheads="1" noChangeShapeType="1" noCrop="1"/>
          </p:cNvPicPr>
          <p:nvPr/>
        </p:nvPicPr>
        <p:blipFill>
          <a:blip r:embed="rId2">
            <a:duotone>
              <a:srgbClr val="484A56"/>
              <a:srgbClr val="484A56"/>
            </a:duotone>
            <a:extLst>
              <a:ext uri="{28A0092B-C50C-407E-A947-70E740481C1C}">
                <a14:useLocalDpi xmlns:a14="http://schemas.microsoft.com/office/drawing/2010/main" xmlns="" val="0"/>
              </a:ext>
            </a:extLst>
          </a:blip>
          <a:stretch>
            <a:fillRect/>
          </a:stretch>
        </p:blipFill>
        <p:spPr>
          <a:xfrm>
            <a:off x="2368" y="0"/>
            <a:ext cx="12187263" cy="6858000"/>
          </a:xfrm>
          <a:prstGeom prst="rect">
            <a:avLst/>
          </a:prstGeom>
        </p:spPr>
      </p:pic>
      <p:sp>
        <p:nvSpPr>
          <p:cNvPr id="13" name="Rectangle: Rounded Corners 12"/>
          <p:cNvSpPr>
            <a:spLocks noGrp="1" noRot="1" noChangeAspect="1" noMove="1" noResize="1" noEditPoints="1" noAdjustHandles="1" noChangeArrowheads="1" noChangeShapeType="1" noTextEdit="1"/>
          </p:cNvSpPr>
          <p:nvPr/>
        </p:nvSpPr>
        <p:spPr>
          <a:xfrm>
            <a:off x="518160" y="512064"/>
            <a:ext cx="11155680" cy="5833872"/>
          </a:xfrm>
          <a:prstGeom prst="roundRect">
            <a:avLst>
              <a:gd name="adj" fmla="val 61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20"/>
          <p:cNvSpPr>
            <a:spLocks noGrp="1" noRot="1" noChangeAspect="1" noMove="1" noResize="1" noEditPoints="1" noAdjustHandles="1" noChangeArrowheads="1" noChangeShapeType="1" noTextEdit="1"/>
          </p:cNvSpPr>
          <p:nvPr/>
        </p:nvSpPr>
        <p:spPr>
          <a:xfrm>
            <a:off x="685061" y="678046"/>
            <a:ext cx="10821878" cy="5501909"/>
          </a:xfrm>
          <a:prstGeom prst="roundRect">
            <a:avLst>
              <a:gd name="adj" fmla="val 4760"/>
            </a:avLst>
          </a:prstGeom>
          <a:solidFill>
            <a:srgbClr val="FFFFFF"/>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88104750-thank-you-vector-lettering-on-blurred-lights-background"/>
          <p:cNvPicPr>
            <a:picLocks noChangeAspect="1"/>
          </p:cNvPicPr>
          <p:nvPr/>
        </p:nvPicPr>
        <p:blipFill>
          <a:blip r:embed="rId3"/>
          <a:stretch>
            <a:fillRect/>
          </a:stretch>
        </p:blipFill>
        <p:spPr>
          <a:xfrm>
            <a:off x="685800" y="678180"/>
            <a:ext cx="10820400" cy="5501640"/>
          </a:xfrm>
          <a:prstGeom prst="rect">
            <a:avLst/>
          </a:prstGeo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09600" y="1174750"/>
            <a:ext cx="5490845" cy="5920105"/>
          </a:xfrm>
        </p:spPr>
        <p:txBody>
          <a:bodyPr>
            <a:normAutofit/>
          </a:bodyPr>
          <a:lstStyle/>
          <a:p>
            <a:pPr>
              <a:lnSpc>
                <a:spcPct val="101000"/>
              </a:lnSpc>
            </a:pPr>
            <a:r>
              <a:rPr lang="en-US" sz="2200"/>
              <a:t>Regression analysis is all about data. It helps businesses understand the data points they have and use them – specifically the relationships between data points – to make better decisions, including anything from predicting sales to understanding inventory levels and supply and demand.</a:t>
            </a:r>
          </a:p>
          <a:p>
            <a:pPr>
              <a:lnSpc>
                <a:spcPct val="101000"/>
              </a:lnSpc>
            </a:pPr>
            <a:r>
              <a:rPr lang="en-US" sz="2200"/>
              <a:t> Of all the business analysis techniques, regression analysis is often referred to as one of the most significant. </a:t>
            </a:r>
          </a:p>
        </p:txBody>
      </p:sp>
      <p:pic>
        <p:nvPicPr>
          <p:cNvPr id="4" name="Content Placeholder 3" descr="EstimateMultipleLinearRegressionCoefficientsExample_01"/>
          <p:cNvPicPr>
            <a:picLocks noGrp="1" noChangeAspect="1"/>
          </p:cNvPicPr>
          <p:nvPr>
            <p:ph sz="half" idx="2"/>
          </p:nvPr>
        </p:nvPicPr>
        <p:blipFill>
          <a:blip r:embed="rId2"/>
          <a:stretch>
            <a:fillRect/>
          </a:stretch>
        </p:blipFill>
        <p:spPr>
          <a:xfrm>
            <a:off x="6223000" y="1743869"/>
            <a:ext cx="5334000" cy="4000500"/>
          </a:xfrm>
          <a:prstGeom prst="rect">
            <a:avLst/>
          </a:prstGeom>
        </p:spPr>
      </p:pic>
      <p:sp>
        <p:nvSpPr>
          <p:cNvPr id="2" name="Title 1"/>
          <p:cNvSpPr>
            <a:spLocks noGrp="1"/>
          </p:cNvSpPr>
          <p:nvPr>
            <p:ph type="title"/>
          </p:nvPr>
        </p:nvSpPr>
        <p:spPr>
          <a:xfrm>
            <a:off x="956945" y="591820"/>
            <a:ext cx="10972800" cy="582613"/>
          </a:xfrm>
        </p:spPr>
        <p:txBody>
          <a:bodyPr>
            <a:normAutofit fontScale="90000"/>
          </a:bodyPr>
          <a:lstStyle/>
          <a:p>
            <a:r>
              <a:rPr lang="en-US" sz="3100"/>
              <a:t>Why Regression is important?</a:t>
            </a:r>
            <a:br>
              <a:rPr lang="en-US" sz="3100"/>
            </a:br>
            <a:endParaRPr lang="en-US" sz="3100"/>
          </a:p>
        </p:txBody>
      </p:sp>
      <p:cxnSp>
        <p:nvCxnSpPr>
          <p:cNvPr id="19" name="Straight Connector 18"/>
          <p:cNvCxnSpPr>
            <a:cxnSpLocks noGrp="1" noRot="1" noChangeAspect="1" noMove="1" noResize="1" noEditPoints="1" noAdjustHandles="1" noChangeArrowheads="1" noChangeShapeType="1"/>
          </p:cNvCxnSpPr>
          <p:nvPr/>
        </p:nvCxnSpPr>
        <p:spPr>
          <a:xfrm>
            <a:off x="6400800" y="2176009"/>
            <a:ext cx="53034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This Problem Is Solved Using ANN</a:t>
            </a:r>
          </a:p>
          <a:p>
            <a:r>
              <a:rPr lang="en-US" sz="2400" dirty="0"/>
              <a:t>In This The Dataset That We`ve taken was Pre Processed And Then ANN Was Applied</a:t>
            </a:r>
          </a:p>
          <a:p>
            <a:r>
              <a:rPr lang="en-US" sz="2400" dirty="0"/>
              <a:t>For The UI Application We`ve Used Node_RED Which Is Already A Library File In Python Which helps Us To Provide the User Interface For The Written Code</a:t>
            </a:r>
          </a:p>
        </p:txBody>
      </p:sp>
      <p:sp>
        <p:nvSpPr>
          <p:cNvPr id="2" name="Title 1"/>
          <p:cNvSpPr>
            <a:spLocks noGrp="1"/>
          </p:cNvSpPr>
          <p:nvPr>
            <p:ph type="title"/>
          </p:nvPr>
        </p:nvSpPr>
        <p:spPr/>
        <p:txBody>
          <a:bodyPr/>
          <a:lstStyle/>
          <a:p>
            <a:r>
              <a:rPr lang="en-US" dirty="0"/>
              <a:t>Problem Process</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42308" y="232289"/>
            <a:ext cx="5695406" cy="473105"/>
          </a:xfrm>
        </p:spPr>
        <p:txBody>
          <a:bodyPr/>
          <a:lstStyle/>
          <a:p>
            <a:r>
              <a:rPr lang="en-US" dirty="0" smtClean="0"/>
              <a:t>Important libraries in dataset</a:t>
            </a:r>
            <a:endParaRPr lang="en-US" dirty="0"/>
          </a:p>
        </p:txBody>
      </p:sp>
      <p:sp>
        <p:nvSpPr>
          <p:cNvPr id="6" name="Text Placeholder 5"/>
          <p:cNvSpPr>
            <a:spLocks noGrp="1"/>
          </p:cNvSpPr>
          <p:nvPr>
            <p:ph type="body" idx="2"/>
          </p:nvPr>
        </p:nvSpPr>
        <p:spPr>
          <a:xfrm>
            <a:off x="5495836" y="938712"/>
            <a:ext cx="6116955" cy="5697220"/>
          </a:xfrm>
        </p:spPr>
        <p:txBody>
          <a:bodyPr>
            <a:normAutofit/>
          </a:bodyPr>
          <a:lstStyle/>
          <a:p>
            <a:pPr marL="342900" indent="-342900" algn="l">
              <a:buFont typeface="Arial" pitchFamily="34" charset="0"/>
              <a:buChar char="•"/>
            </a:pPr>
            <a:r>
              <a:rPr lang="en-US" sz="2400" dirty="0" err="1">
                <a:latin typeface="Times New Roman" panose="02020603050405020304" charset="0"/>
                <a:cs typeface="Times New Roman" panose="02020603050405020304" charset="0"/>
              </a:rPr>
              <a:t>Numpy</a:t>
            </a:r>
            <a:r>
              <a:rPr lang="en-US" sz="2400" dirty="0">
                <a:latin typeface="Times New Roman" panose="02020603050405020304" charset="0"/>
                <a:cs typeface="Times New Roman" panose="02020603050405020304" charset="0"/>
              </a:rPr>
              <a:t> provides a high-performance multidimensional array and basic tools to compute with and manipulate these arrays</a:t>
            </a:r>
          </a:p>
          <a:p>
            <a:pPr marL="342900" indent="-342900" algn="l">
              <a:buFont typeface="Arial" pitchFamily="34" charset="0"/>
              <a:buChar char="•"/>
            </a:pPr>
            <a:r>
              <a:rPr lang="en-US" sz="2400" dirty="0">
                <a:latin typeface="Times New Roman" panose="02020603050405020304" charset="0"/>
                <a:cs typeface="Times New Roman" panose="02020603050405020304" charset="0"/>
              </a:rPr>
              <a:t>Pandas is an open-source, BSD-licensed Python library providing high-performance, easy-to-use data structures and data analysis tools for the Python programming language</a:t>
            </a:r>
          </a:p>
          <a:p>
            <a:pPr marL="342900" indent="-342900" algn="l">
              <a:buFont typeface="Arial" pitchFamily="34" charset="0"/>
              <a:buChar char="•"/>
            </a:pPr>
            <a:r>
              <a:rPr lang="en-US" sz="2400" dirty="0" err="1">
                <a:latin typeface="Times New Roman" panose="02020603050405020304" charset="0"/>
                <a:cs typeface="Times New Roman" panose="02020603050405020304" charset="0"/>
              </a:rPr>
              <a:t>sklearn</a:t>
            </a:r>
            <a:r>
              <a:rPr lang="en-US" sz="2400" dirty="0">
                <a:latin typeface="Times New Roman" panose="02020603050405020304" charset="0"/>
                <a:cs typeface="Times New Roman" panose="02020603050405020304" charset="0"/>
              </a:rPr>
              <a:t> is used for doing </a:t>
            </a:r>
            <a:r>
              <a:rPr lang="en-US" sz="2400" dirty="0" err="1">
                <a:latin typeface="Times New Roman" panose="02020603050405020304" charset="0"/>
                <a:cs typeface="Times New Roman" panose="02020603050405020304" charset="0"/>
              </a:rPr>
              <a:t>preprossing</a:t>
            </a:r>
            <a:r>
              <a:rPr lang="en-US" sz="2400" dirty="0">
                <a:latin typeface="Times New Roman" panose="02020603050405020304" charset="0"/>
                <a:cs typeface="Times New Roman" panose="02020603050405020304" charset="0"/>
              </a:rPr>
              <a:t> and </a:t>
            </a:r>
            <a:r>
              <a:rPr lang="en-US" sz="2400" dirty="0" err="1">
                <a:latin typeface="Times New Roman" panose="02020603050405020304" charset="0"/>
                <a:cs typeface="Times New Roman" panose="02020603050405020304" charset="0"/>
              </a:rPr>
              <a:t>OneHotEncoder</a:t>
            </a:r>
            <a:r>
              <a:rPr lang="en-US" sz="2400" dirty="0">
                <a:latin typeface="Times New Roman" panose="02020603050405020304" charset="0"/>
                <a:cs typeface="Times New Roman" panose="02020603050405020304" charset="0"/>
              </a:rPr>
              <a:t> </a:t>
            </a:r>
          </a:p>
          <a:p>
            <a:pPr marL="342900" indent="-342900" algn="l">
              <a:buFont typeface="Arial" pitchFamily="34" charset="0"/>
              <a:buChar char="•"/>
            </a:pPr>
            <a:r>
              <a:rPr lang="en-US" sz="2400" dirty="0" err="1">
                <a:latin typeface="Times New Roman" panose="02020603050405020304" charset="0"/>
                <a:cs typeface="Times New Roman" panose="02020603050405020304" charset="0"/>
              </a:rPr>
              <a:t>matplotlib.pyplot</a:t>
            </a:r>
            <a:r>
              <a:rPr lang="en-US" sz="2400" dirty="0">
                <a:latin typeface="Times New Roman" panose="02020603050405020304" charset="0"/>
                <a:cs typeface="Times New Roman" panose="02020603050405020304" charset="0"/>
              </a:rPr>
              <a:t> is used for to predict the graph between the dependent and independent </a:t>
            </a:r>
            <a:r>
              <a:rPr lang="en-US" sz="2400" dirty="0" smtClean="0">
                <a:latin typeface="Times New Roman" panose="02020603050405020304" charset="0"/>
                <a:cs typeface="Times New Roman" panose="02020603050405020304" charset="0"/>
              </a:rPr>
              <a:t>variables</a:t>
            </a:r>
            <a:endParaRPr lang="en-US" sz="2400" dirty="0">
              <a:latin typeface="Times New Roman" panose="02020603050405020304" charset="0"/>
              <a:cs typeface="Times New Roman" panose="02020603050405020304" charset="0"/>
            </a:endParaRPr>
          </a:p>
        </p:txBody>
      </p:sp>
      <p:pic>
        <p:nvPicPr>
          <p:cNvPr id="8" name="Content Placeholder 7"/>
          <p:cNvPicPr>
            <a:picLocks noGrp="1" noChangeAspect="1"/>
          </p:cNvPicPr>
          <p:nvPr>
            <p:ph sz="half" idx="1"/>
          </p:nvPr>
        </p:nvPicPr>
        <p:blipFill>
          <a:blip r:embed="rId2"/>
          <a:stretch>
            <a:fillRect/>
          </a:stretch>
        </p:blipFill>
        <p:spPr>
          <a:xfrm>
            <a:off x="500470" y="2493555"/>
            <a:ext cx="4385945" cy="181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863904" y="2453642"/>
            <a:ext cx="4876191" cy="2580953"/>
          </a:xfrm>
          <a:prstGeom prst="rect">
            <a:avLst/>
          </a:prstGeom>
        </p:spPr>
      </p:pic>
      <p:sp>
        <p:nvSpPr>
          <p:cNvPr id="2" name="Title 1"/>
          <p:cNvSpPr>
            <a:spLocks noGrp="1"/>
          </p:cNvSpPr>
          <p:nvPr>
            <p:ph type="title"/>
          </p:nvPr>
        </p:nvSpPr>
        <p:spPr/>
        <p:txBody>
          <a:bodyPr/>
          <a:lstStyle/>
          <a:p>
            <a:r>
              <a:rPr lang="en-US"/>
              <a:t>The Data Set of Automobile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158115"/>
            <a:ext cx="7294245" cy="924560"/>
          </a:xfrm>
        </p:spPr>
        <p:txBody>
          <a:bodyPr/>
          <a:lstStyle/>
          <a:p>
            <a:r>
              <a:rPr lang="en-US"/>
              <a:t>Why do preprocessing?</a:t>
            </a:r>
          </a:p>
        </p:txBody>
      </p:sp>
      <p:sp>
        <p:nvSpPr>
          <p:cNvPr id="4" name="Text Placeholder 3"/>
          <p:cNvSpPr>
            <a:spLocks noGrp="1"/>
          </p:cNvSpPr>
          <p:nvPr>
            <p:ph type="body" idx="2"/>
          </p:nvPr>
        </p:nvSpPr>
        <p:spPr>
          <a:xfrm>
            <a:off x="840105" y="1304290"/>
            <a:ext cx="5927090" cy="998220"/>
          </a:xfrm>
        </p:spPr>
        <p:txBody>
          <a:bodyPr>
            <a:normAutofit/>
          </a:bodyPr>
          <a:lstStyle/>
          <a:p>
            <a:pPr marL="342900" indent="-342900">
              <a:buFont typeface="Arial" panose="020B0604020202020204" pitchFamily="34" charset="0"/>
              <a:buChar char="•"/>
            </a:pPr>
            <a:r>
              <a:rPr lang="en-US" sz="2400">
                <a:latin typeface="Times New Roman" panose="02020603050405020304" charset="0"/>
                <a:cs typeface="Times New Roman" panose="02020603050405020304" charset="0"/>
              </a:rPr>
              <a:t>To change the string values into the int values we use preprocessing.</a:t>
            </a:r>
          </a:p>
        </p:txBody>
      </p:sp>
      <p:pic>
        <p:nvPicPr>
          <p:cNvPr id="5" name="Content Placeholder 4"/>
          <p:cNvPicPr>
            <a:picLocks noGrp="1" noChangeAspect="1"/>
          </p:cNvPicPr>
          <p:nvPr>
            <p:ph sz="half" idx="1"/>
          </p:nvPr>
        </p:nvPicPr>
        <p:blipFill>
          <a:blip r:embed="rId2"/>
          <a:stretch>
            <a:fillRect/>
          </a:stretch>
        </p:blipFill>
        <p:spPr>
          <a:xfrm>
            <a:off x="3662680" y="1017781"/>
            <a:ext cx="5085715" cy="30857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6320155" cy="799465"/>
          </a:xfrm>
        </p:spPr>
        <p:txBody>
          <a:bodyPr>
            <a:normAutofit/>
          </a:bodyPr>
          <a:lstStyle/>
          <a:p>
            <a:r>
              <a:rPr lang="en-US"/>
              <a:t>Why to do OneHotEncoder?</a:t>
            </a:r>
          </a:p>
        </p:txBody>
      </p:sp>
      <p:sp>
        <p:nvSpPr>
          <p:cNvPr id="4" name="Text Placeholder 3"/>
          <p:cNvSpPr>
            <a:spLocks noGrp="1"/>
          </p:cNvSpPr>
          <p:nvPr>
            <p:ph type="body" idx="2"/>
          </p:nvPr>
        </p:nvSpPr>
        <p:spPr>
          <a:xfrm>
            <a:off x="840317" y="1523365"/>
            <a:ext cx="3932767" cy="3811588"/>
          </a:xfrm>
        </p:spPr>
        <p:txBody>
          <a:bodyPr/>
          <a:lstStyle/>
          <a:p>
            <a:pPr marL="285750" indent="-285750" algn="just">
              <a:buFont typeface="Arial" panose="020B0604020202020204" pitchFamily="34" charset="0"/>
              <a:buChar char="•"/>
            </a:pPr>
            <a:r>
              <a:rPr lang="en-US" sz="2400">
                <a:latin typeface="Times New Roman" panose="02020603050405020304" charset="0"/>
                <a:cs typeface="Times New Roman" panose="02020603050405020304" charset="0"/>
              </a:rPr>
              <a:t>By using OneHotEncoder we can change the total DataFrame into Spalse Matrix and then by using categorical total data frame into array formate and then we have to remove the dummy variable.</a:t>
            </a:r>
          </a:p>
        </p:txBody>
      </p:sp>
      <p:pic>
        <p:nvPicPr>
          <p:cNvPr id="5" name="Content Placeholder 4"/>
          <p:cNvPicPr>
            <a:picLocks noGrp="1" noChangeAspect="1"/>
          </p:cNvPicPr>
          <p:nvPr>
            <p:ph sz="half" idx="1"/>
          </p:nvPr>
        </p:nvPicPr>
        <p:blipFill>
          <a:blip r:embed="rId2"/>
          <a:stretch>
            <a:fillRect/>
          </a:stretch>
        </p:blipFill>
        <p:spPr>
          <a:xfrm>
            <a:off x="3357918" y="989209"/>
            <a:ext cx="5695238" cy="31428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9775825" cy="861695"/>
          </a:xfrm>
        </p:spPr>
        <p:txBody>
          <a:bodyPr>
            <a:normAutofit/>
          </a:bodyPr>
          <a:lstStyle/>
          <a:p>
            <a:r>
              <a:rPr lang="en-US"/>
              <a:t>Now, Split the combined dataframe to trainning data and test data</a:t>
            </a:r>
          </a:p>
        </p:txBody>
      </p:sp>
      <p:pic>
        <p:nvPicPr>
          <p:cNvPr id="6" name="Content Placeholder 5"/>
          <p:cNvPicPr>
            <a:picLocks noGrp="1" noChangeAspect="1"/>
          </p:cNvPicPr>
          <p:nvPr>
            <p:ph sz="half" idx="1"/>
          </p:nvPr>
        </p:nvPicPr>
        <p:blipFill>
          <a:blip r:embed="rId2"/>
          <a:stretch>
            <a:fillRect/>
          </a:stretch>
        </p:blipFill>
        <p:spPr>
          <a:xfrm>
            <a:off x="1219200" y="396135"/>
            <a:ext cx="9972675" cy="432900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1545</TotalTime>
  <Words>704</Words>
  <Application>Microsoft Office PowerPoint</Application>
  <PresentationFormat>Custom</PresentationFormat>
  <Paragraphs>64</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Concourse</vt:lpstr>
      <vt:lpstr>VEHICLE RESALE PREDICTION</vt:lpstr>
      <vt:lpstr>                        INTRODUCTION  </vt:lpstr>
      <vt:lpstr>Why Regression is important? </vt:lpstr>
      <vt:lpstr>Problem Process</vt:lpstr>
      <vt:lpstr>Important libraries in dataset</vt:lpstr>
      <vt:lpstr>The Data Set of Automobile </vt:lpstr>
      <vt:lpstr>Why do preprocessing?</vt:lpstr>
      <vt:lpstr>Why to do OneHotEncoder?</vt:lpstr>
      <vt:lpstr>Now, Split the combined dataframe to trainning data and test data</vt:lpstr>
      <vt:lpstr>Make the Neural Network</vt:lpstr>
      <vt:lpstr>Make the Input layer of ANN model</vt:lpstr>
      <vt:lpstr>Make of out put layer of ANN model</vt:lpstr>
      <vt:lpstr>Predict the model</vt:lpstr>
      <vt:lpstr>Plot the Graph</vt:lpstr>
      <vt:lpstr>How to create a UA application?</vt:lpstr>
      <vt:lpstr>How to create a Node-RED app?</vt:lpstr>
      <vt:lpstr>Node-RED flow</vt:lpstr>
      <vt:lpstr>In put and Out put of Node-RED flow</vt:lpstr>
      <vt:lpstr>How we connect UA appliction and Node-RED?</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BASED ON FLIGHT REVIEWS</dc:title>
  <dc:creator>R.Nihanth sai mani</dc:creator>
  <cp:lastModifiedBy>kings</cp:lastModifiedBy>
  <cp:revision>61</cp:revision>
  <dcterms:created xsi:type="dcterms:W3CDTF">2019-06-01T05:02:00Z</dcterms:created>
  <dcterms:modified xsi:type="dcterms:W3CDTF">2019-06-22T06:34:05Z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