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57" r:id="rId4"/>
    <p:sldId id="268" r:id="rId5"/>
    <p:sldId id="258" r:id="rId6"/>
    <p:sldId id="259" r:id="rId7"/>
    <p:sldId id="260" r:id="rId8"/>
    <p:sldId id="262" r:id="rId9"/>
    <p:sldId id="263" r:id="rId10"/>
    <p:sldId id="285" r:id="rId11"/>
    <p:sldId id="286" r:id="rId12"/>
    <p:sldId id="275" r:id="rId13"/>
    <p:sldId id="269" r:id="rId14"/>
    <p:sldId id="270" r:id="rId15"/>
    <p:sldId id="276" r:id="rId16"/>
    <p:sldId id="277" r:id="rId17"/>
    <p:sldId id="278" r:id="rId18"/>
    <p:sldId id="265" r:id="rId19"/>
    <p:sldId id="280" r:id="rId20"/>
    <p:sldId id="271" r:id="rId21"/>
    <p:sldId id="281" r:id="rId22"/>
    <p:sldId id="283" r:id="rId23"/>
    <p:sldId id="282" r:id="rId24"/>
    <p:sldId id="284" r:id="rId25"/>
    <p:sldId id="272" r:id="rId26"/>
    <p:sldId id="288" r:id="rId27"/>
    <p:sldId id="266" r:id="rId28"/>
    <p:sldId id="267" r:id="rId29"/>
    <p:sldId id="274"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8B1115-08B2-4620-9F82-21C78331194C}" type="datetimeFigureOut">
              <a:rPr lang="en-IN" smtClean="0"/>
              <a:t>22-06-2019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227113402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8B1115-08B2-4620-9F82-21C78331194C}"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22905937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8B1115-08B2-4620-9F82-21C78331194C}"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274802872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8B1115-08B2-4620-9F82-21C78331194C}"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B0166-97A1-4316-AF93-AD7C6568DCB5}"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28487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8B1115-08B2-4620-9F82-21C78331194C}"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909676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38B1115-08B2-4620-9F82-21C78331194C}"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11078822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38B1115-08B2-4620-9F82-21C78331194C}"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384207016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B1115-08B2-4620-9F82-21C78331194C}"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41162655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B1115-08B2-4620-9F82-21C78331194C}"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44959464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8B1115-08B2-4620-9F82-21C78331194C}"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351109334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8B1115-08B2-4620-9F82-21C78331194C}" type="datetimeFigureOut">
              <a:rPr lang="en-IN" smtClean="0"/>
              <a:t>22-06-2019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3832107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8B1115-08B2-4620-9F82-21C78331194C}"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76609773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38B1115-08B2-4620-9F82-21C78331194C}" type="datetimeFigureOut">
              <a:rPr lang="en-IN" smtClean="0"/>
              <a:t>22-06-2019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20974644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B1115-08B2-4620-9F82-21C78331194C}" type="datetimeFigureOut">
              <a:rPr lang="en-IN" smtClean="0"/>
              <a:t>22-06-2019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386359683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B1115-08B2-4620-9F82-21C78331194C}" type="datetimeFigureOut">
              <a:rPr lang="en-IN" smtClean="0"/>
              <a:t>22-06-2019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68465936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8B1115-08B2-4620-9F82-21C78331194C}"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381293061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8B1115-08B2-4620-9F82-21C78331194C}" type="datetimeFigureOut">
              <a:rPr lang="en-IN" smtClean="0"/>
              <a:t>22-06-2019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9B0166-97A1-4316-AF93-AD7C6568DCB5}" type="slidenum">
              <a:rPr lang="en-IN" smtClean="0"/>
              <a:t>‹#›</a:t>
            </a:fld>
            <a:endParaRPr lang="en-IN"/>
          </a:p>
        </p:txBody>
      </p:sp>
    </p:spTree>
    <p:extLst>
      <p:ext uri="{BB962C8B-B14F-4D97-AF65-F5344CB8AC3E}">
        <p14:creationId xmlns:p14="http://schemas.microsoft.com/office/powerpoint/2010/main" val="24038736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8B1115-08B2-4620-9F82-21C78331194C}" type="datetimeFigureOut">
              <a:rPr lang="en-IN" smtClean="0"/>
              <a:t>22-06-2019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9B0166-97A1-4316-AF93-AD7C6568DCB5}" type="slidenum">
              <a:rPr lang="en-IN" smtClean="0"/>
              <a:t>‹#›</a:t>
            </a:fld>
            <a:endParaRPr lang="en-IN"/>
          </a:p>
        </p:txBody>
      </p:sp>
    </p:spTree>
    <p:extLst>
      <p:ext uri="{BB962C8B-B14F-4D97-AF65-F5344CB8AC3E}">
        <p14:creationId xmlns:p14="http://schemas.microsoft.com/office/powerpoint/2010/main" val="19958112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archive.ics.uci.edu/ml/datasets/ILPD+(Indian+Liver+Patient+Dataset)" TargetMode="External"/><Relationship Id="rId2" Type="http://schemas.openxmlformats.org/officeDocument/2006/relationships/hyperlink" Target="http://www.kaggle.com/" TargetMode="External"/><Relationship Id="rId1" Type="http://schemas.openxmlformats.org/officeDocument/2006/relationships/slideLayout" Target="../slideLayouts/slideLayout2.xml"/><Relationship Id="rId4" Type="http://schemas.openxmlformats.org/officeDocument/2006/relationships/hyperlink" Target="https://www.emedicinehealth.com/liver_blood_tests/article_em.htm#what_are_the_symptoms_of_abnormal_levels_of_liver_enzym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30564" y="1408834"/>
            <a:ext cx="10515600" cy="3292475"/>
          </a:xfrm>
        </p:spPr>
        <p:txBody>
          <a:bodyPr>
            <a:normAutofit/>
          </a:bodyPr>
          <a:lstStyle/>
          <a:p>
            <a:pPr algn="ctr"/>
            <a:r>
              <a:rPr lang="en-IN" sz="6000" b="1" cap="none" dirty="0" smtClean="0">
                <a:ln w="9525">
                  <a:solidFill>
                    <a:schemeClr val="bg1"/>
                  </a:solidFill>
                  <a:prstDash val="solid"/>
                </a:ln>
                <a:effectLst>
                  <a:outerShdw blurRad="12700" dist="38100" dir="2700000" algn="tl" rotWithShape="0">
                    <a:schemeClr val="bg1">
                      <a:lumMod val="50000"/>
                    </a:schemeClr>
                  </a:outerShdw>
                </a:effectLst>
              </a:rPr>
              <a:t>LIVER PATIENT DATA ANALYSIS</a:t>
            </a:r>
            <a:endParaRPr lang="en-IN" sz="6000" b="1" cap="none"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63262375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8511" t="36629" r="5967" b="18255"/>
          <a:stretch/>
        </p:blipFill>
        <p:spPr>
          <a:xfrm>
            <a:off x="1025949" y="2429597"/>
            <a:ext cx="10270124" cy="3795712"/>
          </a:xfrm>
        </p:spPr>
      </p:pic>
      <p:sp>
        <p:nvSpPr>
          <p:cNvPr id="5" name="TextBox 4"/>
          <p:cNvSpPr txBox="1"/>
          <p:nvPr/>
        </p:nvSpPr>
        <p:spPr>
          <a:xfrm>
            <a:off x="1246909" y="757382"/>
            <a:ext cx="9744364" cy="1200329"/>
          </a:xfrm>
          <a:prstGeom prst="rect">
            <a:avLst/>
          </a:prstGeom>
          <a:noFill/>
        </p:spPr>
        <p:txBody>
          <a:bodyPr wrap="square" rtlCol="0">
            <a:spAutoFit/>
          </a:bodyPr>
          <a:lstStyle/>
          <a:p>
            <a:pPr algn="just"/>
            <a:r>
              <a:rPr lang="en-IN" sz="2400" u="sng" dirty="0" smtClean="0"/>
              <a:t>Describe</a:t>
            </a:r>
            <a:r>
              <a:rPr lang="en-IN" sz="2400" dirty="0" smtClean="0"/>
              <a:t> function helps in descriptive analysis of each row whereby we find out various parameters like count ,minimum ,maximum ,standard deviation and values at each quartile  </a:t>
            </a:r>
            <a:endParaRPr lang="en-IN" sz="2400" dirty="0"/>
          </a:p>
        </p:txBody>
      </p:sp>
    </p:spTree>
    <p:extLst>
      <p:ext uri="{BB962C8B-B14F-4D97-AF65-F5344CB8AC3E}">
        <p14:creationId xmlns:p14="http://schemas.microsoft.com/office/powerpoint/2010/main" val="42827674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8387" t="30388" r="5173" b="10031"/>
          <a:stretch/>
        </p:blipFill>
        <p:spPr>
          <a:xfrm>
            <a:off x="1006764" y="1948873"/>
            <a:ext cx="10233891" cy="4516581"/>
          </a:xfrm>
          <a:prstGeom prst="rect">
            <a:avLst/>
          </a:prstGeom>
        </p:spPr>
      </p:pic>
      <p:sp>
        <p:nvSpPr>
          <p:cNvPr id="5" name="TextBox 4"/>
          <p:cNvSpPr txBox="1"/>
          <p:nvPr/>
        </p:nvSpPr>
        <p:spPr>
          <a:xfrm>
            <a:off x="1006764" y="554182"/>
            <a:ext cx="10233891" cy="1200329"/>
          </a:xfrm>
          <a:prstGeom prst="rect">
            <a:avLst/>
          </a:prstGeom>
          <a:noFill/>
        </p:spPr>
        <p:txBody>
          <a:bodyPr wrap="square" rtlCol="0">
            <a:spAutoFit/>
          </a:bodyPr>
          <a:lstStyle/>
          <a:p>
            <a:pPr algn="just"/>
            <a:r>
              <a:rPr lang="en-IN" sz="2400" u="sng" dirty="0" smtClean="0"/>
              <a:t>Correlation</a:t>
            </a:r>
            <a:r>
              <a:rPr lang="en-IN" sz="2400" dirty="0" smtClean="0"/>
              <a:t> is a statistical technique that can show whether and how strongly pairs of variables are related. Correlation can be both positive and negative in the range of -1 to 1</a:t>
            </a:r>
            <a:endParaRPr lang="en-IN" sz="2400" dirty="0"/>
          </a:p>
        </p:txBody>
      </p:sp>
    </p:spTree>
    <p:extLst>
      <p:ext uri="{BB962C8B-B14F-4D97-AF65-F5344CB8AC3E}">
        <p14:creationId xmlns:p14="http://schemas.microsoft.com/office/powerpoint/2010/main" val="190039843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48506" y="1265382"/>
            <a:ext cx="9237085" cy="4932218"/>
          </a:xfrm>
          <a:prstGeom prst="rect">
            <a:avLst/>
          </a:prstGeom>
        </p:spPr>
      </p:pic>
      <p:sp>
        <p:nvSpPr>
          <p:cNvPr id="3" name="TextBox 2"/>
          <p:cNvSpPr txBox="1"/>
          <p:nvPr/>
        </p:nvSpPr>
        <p:spPr>
          <a:xfrm>
            <a:off x="1948871" y="581891"/>
            <a:ext cx="8036357" cy="461665"/>
          </a:xfrm>
          <a:prstGeom prst="rect">
            <a:avLst/>
          </a:prstGeom>
          <a:noFill/>
        </p:spPr>
        <p:txBody>
          <a:bodyPr wrap="square" rtlCol="0">
            <a:spAutoFit/>
          </a:bodyPr>
          <a:lstStyle/>
          <a:p>
            <a:r>
              <a:rPr lang="en-IN" sz="2400" dirty="0" smtClean="0"/>
              <a:t>Heat map showing the correlation between different variables</a:t>
            </a:r>
            <a:endParaRPr lang="en-IN" sz="3200" dirty="0"/>
          </a:p>
        </p:txBody>
      </p:sp>
    </p:spTree>
    <p:extLst>
      <p:ext uri="{BB962C8B-B14F-4D97-AF65-F5344CB8AC3E}">
        <p14:creationId xmlns:p14="http://schemas.microsoft.com/office/powerpoint/2010/main" val="33267474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3491"/>
            <a:ext cx="10515600" cy="5493472"/>
          </a:xfrm>
        </p:spPr>
        <p:txBody>
          <a:bodyPr/>
          <a:lstStyle/>
          <a:p>
            <a:r>
              <a:rPr lang="en-IN" dirty="0" smtClean="0"/>
              <a:t>The median age of the people having a  liver ailment is 48  and 40 for people not having a liver ailment, hereby we observe no significant difference in ages .</a:t>
            </a:r>
          </a:p>
          <a:p>
            <a:r>
              <a:rPr lang="en-IN" dirty="0"/>
              <a:t> M</a:t>
            </a:r>
            <a:r>
              <a:rPr lang="en-IN" dirty="0" smtClean="0"/>
              <a:t>issing values were found out in the column Albumin_And_Globulin_Ratio which were imputed using mean strategy</a:t>
            </a:r>
          </a:p>
          <a:p>
            <a:r>
              <a:rPr lang="en-IN" dirty="0" smtClean="0"/>
              <a:t>We find the minimum age to be 4 years and maximum to be 90, any age above 90 is also taken in dataset as 90.</a:t>
            </a:r>
          </a:p>
          <a:p>
            <a:r>
              <a:rPr lang="en-IN" dirty="0" smtClean="0"/>
              <a:t>As data was not in similar ranges normalization was performed to bring the data in the scale of 0 to 1</a:t>
            </a:r>
          </a:p>
          <a:p>
            <a:endParaRPr lang="en-IN" dirty="0" smtClean="0"/>
          </a:p>
          <a:p>
            <a:endParaRPr lang="en-IN" dirty="0"/>
          </a:p>
        </p:txBody>
      </p:sp>
    </p:spTree>
    <p:extLst>
      <p:ext uri="{BB962C8B-B14F-4D97-AF65-F5344CB8AC3E}">
        <p14:creationId xmlns:p14="http://schemas.microsoft.com/office/powerpoint/2010/main" val="1327796853"/>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0982"/>
            <a:ext cx="10515600" cy="5825981"/>
          </a:xfrm>
        </p:spPr>
        <p:txBody>
          <a:bodyPr/>
          <a:lstStyle/>
          <a:p>
            <a:r>
              <a:rPr lang="en-IN" dirty="0" smtClean="0"/>
              <a:t>The </a:t>
            </a:r>
            <a:r>
              <a:rPr lang="en-IN" dirty="0" err="1" smtClean="0"/>
              <a:t>distplot</a:t>
            </a:r>
            <a:r>
              <a:rPr lang="en-IN" dirty="0" smtClean="0"/>
              <a:t> for different features is as follows</a:t>
            </a:r>
          </a:p>
          <a:p>
            <a:r>
              <a:rPr lang="en-IN" dirty="0" smtClean="0"/>
              <a:t/>
            </a:r>
            <a:br>
              <a:rPr lang="en-IN" dirty="0" smtClean="0"/>
            </a:b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32875"/>
            <a:ext cx="5138972" cy="34913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254" y="3051249"/>
            <a:ext cx="5412766" cy="3608510"/>
          </a:xfrm>
          <a:prstGeom prst="rect">
            <a:avLst/>
          </a:prstGeom>
        </p:spPr>
      </p:pic>
    </p:spTree>
    <p:extLst>
      <p:ext uri="{BB962C8B-B14F-4D97-AF65-F5344CB8AC3E}">
        <p14:creationId xmlns:p14="http://schemas.microsoft.com/office/powerpoint/2010/main" val="339868651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117" y="415011"/>
            <a:ext cx="4934092" cy="33641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4474" y="3110311"/>
            <a:ext cx="5242906" cy="3459513"/>
          </a:xfrm>
          <a:prstGeom prst="rect">
            <a:avLst/>
          </a:prstGeom>
        </p:spPr>
      </p:pic>
    </p:spTree>
    <p:extLst>
      <p:ext uri="{BB962C8B-B14F-4D97-AF65-F5344CB8AC3E}">
        <p14:creationId xmlns:p14="http://schemas.microsoft.com/office/powerpoint/2010/main" val="11852449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149" y="278866"/>
            <a:ext cx="4457172" cy="316629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401" y="260393"/>
            <a:ext cx="4593419" cy="31847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9200" y="3548232"/>
            <a:ext cx="4670818" cy="3047271"/>
          </a:xfrm>
          <a:prstGeom prst="rect">
            <a:avLst/>
          </a:prstGeom>
        </p:spPr>
      </p:pic>
    </p:spTree>
    <p:extLst>
      <p:ext uri="{BB962C8B-B14F-4D97-AF65-F5344CB8AC3E}">
        <p14:creationId xmlns:p14="http://schemas.microsoft.com/office/powerpoint/2010/main" val="311335523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290619" y="1006763"/>
            <a:ext cx="7349282" cy="5008268"/>
          </a:xfrm>
          <a:prstGeom prst="rect">
            <a:avLst/>
          </a:prstGeom>
        </p:spPr>
      </p:pic>
    </p:spTree>
    <p:extLst>
      <p:ext uri="{BB962C8B-B14F-4D97-AF65-F5344CB8AC3E}">
        <p14:creationId xmlns:p14="http://schemas.microsoft.com/office/powerpoint/2010/main" val="14620229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76773"/>
            <a:ext cx="9905998" cy="1478570"/>
          </a:xfrm>
        </p:spPr>
        <p:txBody>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DATA</a:t>
            </a:r>
            <a:r>
              <a:rPr lang="en-IN" sz="5400" b="1" dirty="0" smtClean="0"/>
              <a:t> </a:t>
            </a:r>
            <a:r>
              <a:rPr lang="en-IN" sz="5400" b="1" cap="none" dirty="0" smtClean="0">
                <a:ln w="9525">
                  <a:solidFill>
                    <a:schemeClr val="bg1"/>
                  </a:solidFill>
                  <a:prstDash val="solid"/>
                </a:ln>
                <a:effectLst>
                  <a:outerShdw blurRad="12700" dist="38100" dir="2700000" algn="tl" rotWithShape="0">
                    <a:schemeClr val="bg1">
                      <a:lumMod val="50000"/>
                    </a:schemeClr>
                  </a:outerShdw>
                </a:effectLst>
              </a:rPr>
              <a:t>MODELLING</a:t>
            </a:r>
            <a:endParaRPr lang="en-IN" sz="5400" b="1" dirty="0"/>
          </a:p>
        </p:txBody>
      </p:sp>
      <p:sp>
        <p:nvSpPr>
          <p:cNvPr id="3" name="Content Placeholder 2"/>
          <p:cNvSpPr>
            <a:spLocks noGrp="1"/>
          </p:cNvSpPr>
          <p:nvPr>
            <p:ph idx="1"/>
          </p:nvPr>
        </p:nvSpPr>
        <p:spPr>
          <a:xfrm>
            <a:off x="1141412" y="1450109"/>
            <a:ext cx="9905999" cy="4692073"/>
          </a:xfrm>
        </p:spPr>
        <p:txBody>
          <a:bodyPr>
            <a:normAutofit/>
          </a:bodyPr>
          <a:lstStyle/>
          <a:p>
            <a:r>
              <a:rPr lang="en-IN" dirty="0" smtClean="0"/>
              <a:t>The dataset is supervised single variate classification data thus in respect to it the following algorithms were used.</a:t>
            </a:r>
            <a:endParaRPr lang="en-IN" dirty="0" smtClean="0"/>
          </a:p>
          <a:p>
            <a:r>
              <a:rPr lang="en-IN" dirty="0" smtClean="0"/>
              <a:t>As </a:t>
            </a:r>
            <a:r>
              <a:rPr lang="en-IN" dirty="0" smtClean="0"/>
              <a:t>the data is categorical algorithms like logistic regression ,support vector ,decision tree , random forest</a:t>
            </a:r>
            <a:r>
              <a:rPr lang="en-IN" dirty="0" smtClean="0"/>
              <a:t>, naive </a:t>
            </a:r>
            <a:r>
              <a:rPr lang="en-IN" dirty="0" err="1" smtClean="0"/>
              <a:t>bayes</a:t>
            </a:r>
            <a:r>
              <a:rPr lang="en-IN" dirty="0" smtClean="0"/>
              <a:t> and KNN were used to obtain accuracy.</a:t>
            </a:r>
          </a:p>
          <a:p>
            <a:r>
              <a:rPr lang="en-IN" dirty="0" smtClean="0"/>
              <a:t>The data has been divided into test and training with 80-20 split which has given the maximum accuracy.</a:t>
            </a:r>
          </a:p>
          <a:p>
            <a:r>
              <a:rPr lang="en-IN" dirty="0" smtClean="0"/>
              <a:t>Logistic regression</a:t>
            </a:r>
            <a:r>
              <a:rPr lang="en-IN" dirty="0" smtClean="0"/>
              <a:t>, random </a:t>
            </a:r>
            <a:r>
              <a:rPr lang="en-IN" dirty="0" smtClean="0"/>
              <a:t>forest and support vector algorithm showed accuracy above 70</a:t>
            </a:r>
            <a:r>
              <a:rPr lang="en-IN" dirty="0" smtClean="0"/>
              <a:t>%</a:t>
            </a:r>
          </a:p>
          <a:p>
            <a:pPr marL="0" indent="0">
              <a:buNone/>
            </a:pPr>
            <a:endParaRPr lang="en-IN"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24841550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04482"/>
            <a:ext cx="9905998" cy="1478570"/>
          </a:xfrm>
        </p:spPr>
        <p:txBody>
          <a:bodyPr>
            <a:normAutofit/>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CONFUSION MATRIX</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1141412" y="1736436"/>
            <a:ext cx="9905999" cy="4054765"/>
          </a:xfrm>
        </p:spPr>
        <p:txBody>
          <a:bodyPr/>
          <a:lstStyle/>
          <a:p>
            <a:r>
              <a:rPr lang="en-IN" dirty="0" smtClean="0"/>
              <a:t>Confusion matrix is a table that is often used to describe the performance of a classification model ,thus for our model  -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43191358"/>
              </p:ext>
            </p:extLst>
          </p:nvPr>
        </p:nvGraphicFramePr>
        <p:xfrm>
          <a:off x="1141412" y="3141116"/>
          <a:ext cx="9735130" cy="2560320"/>
        </p:xfrm>
        <a:graphic>
          <a:graphicData uri="http://schemas.openxmlformats.org/drawingml/2006/table">
            <a:tbl>
              <a:tblPr>
                <a:tableStyleId>{5940675A-B579-460E-94D1-54222C63F5DA}</a:tableStyleId>
              </a:tblPr>
              <a:tblGrid>
                <a:gridCol w="4867565">
                  <a:extLst>
                    <a:ext uri="{9D8B030D-6E8A-4147-A177-3AD203B41FA5}">
                      <a16:colId xmlns:a16="http://schemas.microsoft.com/office/drawing/2014/main" val="3543194527"/>
                    </a:ext>
                  </a:extLst>
                </a:gridCol>
                <a:gridCol w="4867565">
                  <a:extLst>
                    <a:ext uri="{9D8B030D-6E8A-4147-A177-3AD203B41FA5}">
                      <a16:colId xmlns:a16="http://schemas.microsoft.com/office/drawing/2014/main" val="1665513919"/>
                    </a:ext>
                  </a:extLst>
                </a:gridCol>
              </a:tblGrid>
              <a:tr h="1096071">
                <a:tc>
                  <a:txBody>
                    <a:bodyPr/>
                    <a:lstStyle/>
                    <a:p>
                      <a:pPr algn="ctr"/>
                      <a:r>
                        <a:rPr lang="en-IN" sz="2400" baseline="0" dirty="0" smtClean="0"/>
                        <a:t>TRUE POSITIVE</a:t>
                      </a:r>
                    </a:p>
                    <a:p>
                      <a:pPr algn="ctr"/>
                      <a:r>
                        <a:rPr lang="en-IN" sz="1800" baseline="0" dirty="0" smtClean="0"/>
                        <a:t>(</a:t>
                      </a:r>
                      <a:r>
                        <a:rPr lang="en-IN" sz="2000" baseline="0" dirty="0" smtClean="0"/>
                        <a:t>Doctor and model both predict unhealthy liver</a:t>
                      </a:r>
                      <a:r>
                        <a:rPr lang="en-IN" sz="1800" baseline="0" dirty="0" smtClean="0"/>
                        <a:t>)</a:t>
                      </a:r>
                    </a:p>
                  </a:txBody>
                  <a:tcPr/>
                </a:tc>
                <a:tc>
                  <a:txBody>
                    <a:bodyPr/>
                    <a:lstStyle/>
                    <a:p>
                      <a:pPr algn="ctr"/>
                      <a:r>
                        <a:rPr lang="en-IN" sz="2400" dirty="0" smtClean="0"/>
                        <a:t>FALSE POSITIVE</a:t>
                      </a:r>
                    </a:p>
                    <a:p>
                      <a:pPr algn="ctr"/>
                      <a:r>
                        <a:rPr lang="en-IN" sz="2000" dirty="0" smtClean="0"/>
                        <a:t>(Doctor predicts healthy</a:t>
                      </a:r>
                      <a:r>
                        <a:rPr lang="en-IN" sz="2000" baseline="0" dirty="0" smtClean="0"/>
                        <a:t> liver but model gives the opposite prediction</a:t>
                      </a:r>
                      <a:r>
                        <a:rPr lang="en-IN" sz="2400" dirty="0" smtClean="0"/>
                        <a:t>)</a:t>
                      </a:r>
                      <a:endParaRPr lang="en-IN" sz="2400" dirty="0"/>
                    </a:p>
                  </a:txBody>
                  <a:tcPr/>
                </a:tc>
                <a:extLst>
                  <a:ext uri="{0D108BD9-81ED-4DB2-BD59-A6C34878D82A}">
                    <a16:rowId xmlns:a16="http://schemas.microsoft.com/office/drawing/2014/main" val="2958767005"/>
                  </a:ext>
                </a:extLst>
              </a:tr>
              <a:tr h="1221505">
                <a:tc>
                  <a:txBody>
                    <a:bodyPr/>
                    <a:lstStyle/>
                    <a:p>
                      <a:pPr algn="ctr"/>
                      <a:r>
                        <a:rPr lang="en-IN" sz="2400" dirty="0" smtClean="0"/>
                        <a:t>FALSE</a:t>
                      </a:r>
                      <a:r>
                        <a:rPr lang="en-IN" sz="2400" baseline="0" dirty="0" smtClean="0"/>
                        <a:t> NEGATIVE</a:t>
                      </a: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aseline="0" dirty="0" smtClean="0"/>
                        <a:t>(</a:t>
                      </a:r>
                      <a:r>
                        <a:rPr lang="en-IN" sz="2000" dirty="0" smtClean="0"/>
                        <a:t>Doctor predicts unhealthy</a:t>
                      </a:r>
                      <a:r>
                        <a:rPr lang="en-IN" sz="2000" baseline="0" dirty="0" smtClean="0"/>
                        <a:t> liver but model gives the opposite prediction)</a:t>
                      </a:r>
                    </a:p>
                    <a:p>
                      <a:pPr algn="ctr"/>
                      <a:endParaRPr lang="en-IN" sz="2400" dirty="0"/>
                    </a:p>
                  </a:txBody>
                  <a:tcPr/>
                </a:tc>
                <a:tc>
                  <a:txBody>
                    <a:bodyPr/>
                    <a:lstStyle/>
                    <a:p>
                      <a:pPr algn="ctr"/>
                      <a:r>
                        <a:rPr lang="en-IN" sz="2400" dirty="0" smtClean="0"/>
                        <a:t>TRUE NEGATIVE</a:t>
                      </a:r>
                    </a:p>
                    <a:p>
                      <a:pPr marL="0" marR="0" indent="0" algn="ctr" defTabSz="914400" rtl="0" eaLnBrk="1" fontAlgn="auto" latinLnBrk="0" hangingPunct="1">
                        <a:lnSpc>
                          <a:spcPct val="100000"/>
                        </a:lnSpc>
                        <a:spcBef>
                          <a:spcPts val="0"/>
                        </a:spcBef>
                        <a:spcAft>
                          <a:spcPts val="0"/>
                        </a:spcAft>
                        <a:buClrTx/>
                        <a:buSzTx/>
                        <a:buFontTx/>
                        <a:buNone/>
                        <a:tabLst/>
                        <a:defRPr/>
                      </a:pPr>
                      <a:r>
                        <a:rPr lang="en-IN" sz="2000" baseline="0" dirty="0" smtClean="0"/>
                        <a:t>(Doctor and model both predict healthy liver)</a:t>
                      </a:r>
                    </a:p>
                    <a:p>
                      <a:pPr algn="ctr"/>
                      <a:endParaRPr lang="en-IN" sz="2400" dirty="0"/>
                    </a:p>
                  </a:txBody>
                  <a:tcPr/>
                </a:tc>
                <a:extLst>
                  <a:ext uri="{0D108BD9-81ED-4DB2-BD59-A6C34878D82A}">
                    <a16:rowId xmlns:a16="http://schemas.microsoft.com/office/drawing/2014/main" val="3573508977"/>
                  </a:ext>
                </a:extLst>
              </a:tr>
            </a:tbl>
          </a:graphicData>
        </a:graphic>
      </p:graphicFrame>
    </p:spTree>
    <p:extLst>
      <p:ext uri="{BB962C8B-B14F-4D97-AF65-F5344CB8AC3E}">
        <p14:creationId xmlns:p14="http://schemas.microsoft.com/office/powerpoint/2010/main" val="33464248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3418" y="591127"/>
            <a:ext cx="11434617" cy="3108543"/>
          </a:xfrm>
          <a:prstGeom prst="rect">
            <a:avLst/>
          </a:prstGeom>
          <a:noFill/>
        </p:spPr>
        <p:txBody>
          <a:bodyPr wrap="square" rtlCol="0">
            <a:spAutoFit/>
          </a:bodyPr>
          <a:lstStyle/>
          <a:p>
            <a:r>
              <a:rPr lang="en-US" sz="4400" b="1" dirty="0">
                <a:ln w="9525">
                  <a:solidFill>
                    <a:schemeClr val="bg1"/>
                  </a:solidFill>
                  <a:prstDash val="solid"/>
                </a:ln>
                <a:effectLst>
                  <a:outerShdw blurRad="12700" dist="38100" dir="2700000" algn="tl" rotWithShape="0">
                    <a:schemeClr val="bg1">
                      <a:lumMod val="50000"/>
                    </a:schemeClr>
                  </a:outerShdw>
                </a:effectLst>
              </a:rPr>
              <a:t>GROUP NAME </a:t>
            </a:r>
            <a:r>
              <a:rPr lang="en-US" sz="4400" b="1" dirty="0" smtClean="0">
                <a:ln w="9525">
                  <a:solidFill>
                    <a:schemeClr val="bg1"/>
                  </a:solidFill>
                  <a:prstDash val="solid"/>
                </a:ln>
                <a:effectLst>
                  <a:outerShdw blurRad="12700" dist="38100" dir="2700000" algn="tl" rotWithShape="0">
                    <a:schemeClr val="bg1">
                      <a:lumMod val="50000"/>
                    </a:schemeClr>
                  </a:outerShdw>
                </a:effectLst>
                <a:sym typeface="Wingdings" panose="05000000000000000000" pitchFamily="2" charset="2"/>
              </a:rPr>
              <a:t></a:t>
            </a:r>
            <a:r>
              <a:rPr lang="en-US" sz="4400" dirty="0" smtClean="0">
                <a:sym typeface="Wingdings" panose="05000000000000000000" pitchFamily="2" charset="2"/>
              </a:rPr>
              <a:t>Machine </a:t>
            </a:r>
            <a:r>
              <a:rPr lang="en-US" sz="4400" dirty="0" smtClean="0">
                <a:sym typeface="Wingdings" panose="05000000000000000000" pitchFamily="2" charset="2"/>
              </a:rPr>
              <a:t>Learning Bloodgroup</a:t>
            </a:r>
          </a:p>
          <a:p>
            <a:r>
              <a:rPr lang="en-US" sz="4400" dirty="0">
                <a:sym typeface="Wingdings" panose="05000000000000000000" pitchFamily="2" charset="2"/>
              </a:rPr>
              <a:t> </a:t>
            </a:r>
            <a:endParaRPr lang="en-US" sz="4400" dirty="0" smtClean="0">
              <a:sym typeface="Wingdings" panose="05000000000000000000" pitchFamily="2" charset="2"/>
            </a:endParaRPr>
          </a:p>
          <a:p>
            <a:r>
              <a:rPr lang="en-US" sz="4400" b="1" dirty="0" smtClean="0">
                <a:ln w="9525">
                  <a:solidFill>
                    <a:schemeClr val="bg1"/>
                  </a:solidFill>
                  <a:prstDash val="solid"/>
                </a:ln>
                <a:effectLst>
                  <a:outerShdw blurRad="12700" dist="38100" dir="2700000" algn="tl" rotWithShape="0">
                    <a:schemeClr val="bg1">
                      <a:lumMod val="50000"/>
                    </a:schemeClr>
                  </a:outerShdw>
                </a:effectLst>
                <a:sym typeface="Wingdings" panose="05000000000000000000" pitchFamily="2" charset="2"/>
              </a:rPr>
              <a:t>MEMBERS       </a:t>
            </a:r>
            <a:r>
              <a:rPr lang="en-US" sz="4400" dirty="0" smtClean="0">
                <a:sym typeface="Wingdings" panose="05000000000000000000" pitchFamily="2" charset="2"/>
              </a:rPr>
              <a:t> </a:t>
            </a:r>
            <a:r>
              <a:rPr lang="en-US" sz="4400" b="1" dirty="0" smtClean="0">
                <a:ln w="9525">
                  <a:solidFill>
                    <a:schemeClr val="bg1"/>
                  </a:solidFill>
                  <a:prstDash val="solid"/>
                </a:ln>
                <a:effectLst>
                  <a:outerShdw blurRad="12700" dist="38100" dir="2700000" algn="tl" rotWithShape="0">
                    <a:schemeClr val="bg1">
                      <a:lumMod val="50000"/>
                    </a:schemeClr>
                  </a:outerShdw>
                </a:effectLst>
                <a:sym typeface="Wingdings" panose="05000000000000000000" pitchFamily="2" charset="2"/>
              </a:rPr>
              <a:t></a:t>
            </a:r>
            <a:r>
              <a:rPr lang="en-US" sz="4400" dirty="0" smtClean="0">
                <a:sym typeface="Wingdings" panose="05000000000000000000" pitchFamily="2" charset="2"/>
              </a:rPr>
              <a:t> </a:t>
            </a:r>
            <a:r>
              <a:rPr lang="en-US" sz="4400" dirty="0" smtClean="0">
                <a:sym typeface="Wingdings" panose="05000000000000000000" pitchFamily="2" charset="2"/>
              </a:rPr>
              <a:t> </a:t>
            </a:r>
            <a:r>
              <a:rPr lang="en-US" sz="3200" dirty="0" smtClean="0">
                <a:sym typeface="Wingdings" panose="05000000000000000000" pitchFamily="2" charset="2"/>
              </a:rPr>
              <a:t>1</a:t>
            </a:r>
            <a:r>
              <a:rPr lang="en-US" sz="3200" dirty="0" smtClean="0">
                <a:sym typeface="Wingdings" panose="05000000000000000000" pitchFamily="2" charset="2"/>
              </a:rPr>
              <a:t>.Sourav </a:t>
            </a:r>
            <a:r>
              <a:rPr lang="en-US" sz="3200" dirty="0" smtClean="0">
                <a:sym typeface="Wingdings" panose="05000000000000000000" pitchFamily="2" charset="2"/>
              </a:rPr>
              <a:t>Manjhi</a:t>
            </a:r>
          </a:p>
          <a:p>
            <a:r>
              <a:rPr lang="en-US" sz="3200" dirty="0">
                <a:sym typeface="Wingdings" panose="05000000000000000000" pitchFamily="2" charset="2"/>
              </a:rPr>
              <a:t> </a:t>
            </a:r>
            <a:r>
              <a:rPr lang="en-US" sz="3200" dirty="0" smtClean="0">
                <a:sym typeface="Wingdings" panose="05000000000000000000" pitchFamily="2" charset="2"/>
              </a:rPr>
              <a:t>                          </a:t>
            </a:r>
            <a:r>
              <a:rPr lang="en-US" sz="3200" dirty="0" smtClean="0">
                <a:sym typeface="Wingdings" panose="05000000000000000000" pitchFamily="2" charset="2"/>
              </a:rPr>
              <a:t>            2.Surbhi </a:t>
            </a:r>
            <a:r>
              <a:rPr lang="en-US" sz="3200" dirty="0" smtClean="0">
                <a:sym typeface="Wingdings" panose="05000000000000000000" pitchFamily="2" charset="2"/>
              </a:rPr>
              <a:t>Sethi</a:t>
            </a:r>
          </a:p>
          <a:p>
            <a:r>
              <a:rPr lang="en-US" sz="3200" dirty="0">
                <a:sym typeface="Wingdings" panose="05000000000000000000" pitchFamily="2" charset="2"/>
              </a:rPr>
              <a:t> </a:t>
            </a:r>
            <a:r>
              <a:rPr lang="en-US" sz="3200" dirty="0" smtClean="0">
                <a:sym typeface="Wingdings" panose="05000000000000000000" pitchFamily="2" charset="2"/>
              </a:rPr>
              <a:t>                         </a:t>
            </a:r>
            <a:r>
              <a:rPr lang="en-US" sz="3200" dirty="0" smtClean="0">
                <a:sym typeface="Wingdings" panose="05000000000000000000" pitchFamily="2" charset="2"/>
              </a:rPr>
              <a:t>             3.K.V.Madhuvani </a:t>
            </a:r>
            <a:endParaRPr lang="en-IN" sz="4400" dirty="0"/>
          </a:p>
        </p:txBody>
      </p:sp>
    </p:spTree>
    <p:extLst>
      <p:ext uri="{BB962C8B-B14F-4D97-AF65-F5344CB8AC3E}">
        <p14:creationId xmlns:p14="http://schemas.microsoft.com/office/powerpoint/2010/main" val="141622851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4873"/>
            <a:ext cx="10515600" cy="5752090"/>
          </a:xfrm>
        </p:spPr>
        <p:txBody>
          <a:bodyPr/>
          <a:lstStyle/>
          <a:p>
            <a:r>
              <a:rPr lang="en-IN" dirty="0" smtClean="0"/>
              <a:t>For Logistic regression following was observed </a:t>
            </a:r>
          </a:p>
          <a:p>
            <a:endParaRPr lang="en-IN" dirty="0" smtClean="0"/>
          </a:p>
          <a:p>
            <a:endParaRPr lang="en-IN" dirty="0" smtClean="0"/>
          </a:p>
          <a:p>
            <a:endParaRPr lang="en-IN" dirty="0"/>
          </a:p>
          <a:p>
            <a:endParaRPr lang="en-IN" dirty="0" smtClean="0"/>
          </a:p>
          <a:p>
            <a:r>
              <a:rPr lang="en-IN" dirty="0" smtClean="0"/>
              <a:t>For Random forest algorithm </a:t>
            </a:r>
            <a:r>
              <a:rPr lang="en-IN" dirty="0"/>
              <a:t>following was </a:t>
            </a:r>
            <a:r>
              <a:rPr lang="en-IN" dirty="0" smtClean="0"/>
              <a:t>observed</a:t>
            </a:r>
          </a:p>
          <a:p>
            <a:pPr marL="0" indent="0">
              <a:buNone/>
            </a:pPr>
            <a:r>
              <a:rPr lang="en-IN" dirty="0" smtClean="0"/>
              <a:t> </a:t>
            </a:r>
          </a:p>
          <a:p>
            <a:endParaRPr lang="en-IN" dirty="0" smtClean="0"/>
          </a:p>
          <a:p>
            <a:endParaRPr lang="en-IN" dirty="0"/>
          </a:p>
          <a:p>
            <a:r>
              <a:rPr lang="en-IN" dirty="0" smtClean="0"/>
              <a:t>For Support vector classifier </a:t>
            </a:r>
            <a:r>
              <a:rPr lang="en-IN" dirty="0"/>
              <a:t>following was observed </a:t>
            </a:r>
          </a:p>
          <a:p>
            <a:endParaRPr lang="en-IN" dirty="0" smtClean="0"/>
          </a:p>
          <a:p>
            <a:endParaRPr lang="en-IN" dirty="0" smtClean="0"/>
          </a:p>
          <a:p>
            <a:pPr marL="0" indent="0">
              <a:buNone/>
            </a:pPr>
            <a:endParaRPr lang="en-IN" dirty="0" smtClean="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777019" y="213518"/>
            <a:ext cx="3306617" cy="1818482"/>
          </a:xfrm>
          <a:prstGeom prst="rect">
            <a:avLst/>
          </a:prstGeom>
          <a:ln>
            <a:noFill/>
          </a:ln>
          <a:effectLst>
            <a:softEdge rad="112500"/>
          </a:effectLst>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777019" y="2261828"/>
            <a:ext cx="3428337" cy="1871445"/>
          </a:xfrm>
          <a:prstGeom prst="rect">
            <a:avLst/>
          </a:prstGeom>
          <a:ln>
            <a:noFill/>
          </a:ln>
          <a:effectLst>
            <a:softEdge rad="112500"/>
          </a:effec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7777018" y="4550207"/>
            <a:ext cx="3428337" cy="2053793"/>
          </a:xfrm>
          <a:prstGeom prst="rect">
            <a:avLst/>
          </a:prstGeom>
          <a:ln>
            <a:noFill/>
          </a:ln>
          <a:effectLst>
            <a:softEdge rad="112500"/>
          </a:effectLst>
        </p:spPr>
      </p:pic>
    </p:spTree>
    <p:extLst>
      <p:ext uri="{BB962C8B-B14F-4D97-AF65-F5344CB8AC3E}">
        <p14:creationId xmlns:p14="http://schemas.microsoft.com/office/powerpoint/2010/main" val="213915442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ROC AUC CURVES</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385" y="1787669"/>
            <a:ext cx="6003760" cy="4644419"/>
          </a:xfrm>
        </p:spPr>
      </p:pic>
    </p:spTree>
    <p:extLst>
      <p:ext uri="{BB962C8B-B14F-4D97-AF65-F5344CB8AC3E}">
        <p14:creationId xmlns:p14="http://schemas.microsoft.com/office/powerpoint/2010/main" val="436471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304481"/>
            <a:ext cx="5126398" cy="3842645"/>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833" y="2934991"/>
            <a:ext cx="5139134" cy="3761373"/>
          </a:xfrm>
          <a:prstGeom prst="rect">
            <a:avLst/>
          </a:prstGeom>
        </p:spPr>
      </p:pic>
    </p:spTree>
    <p:extLst>
      <p:ext uri="{BB962C8B-B14F-4D97-AF65-F5344CB8AC3E}">
        <p14:creationId xmlns:p14="http://schemas.microsoft.com/office/powerpoint/2010/main" val="344271895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8217" y="316826"/>
            <a:ext cx="5040063" cy="40427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470" y="2687783"/>
            <a:ext cx="5456615" cy="4008581"/>
          </a:xfrm>
          <a:prstGeom prst="rect">
            <a:avLst/>
          </a:prstGeom>
        </p:spPr>
      </p:pic>
    </p:spTree>
    <p:extLst>
      <p:ext uri="{BB962C8B-B14F-4D97-AF65-F5344CB8AC3E}">
        <p14:creationId xmlns:p14="http://schemas.microsoft.com/office/powerpoint/2010/main" val="273162957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8416" y="683490"/>
            <a:ext cx="6297875" cy="5420655"/>
          </a:xfrm>
        </p:spPr>
      </p:pic>
    </p:spTree>
    <p:extLst>
      <p:ext uri="{BB962C8B-B14F-4D97-AF65-F5344CB8AC3E}">
        <p14:creationId xmlns:p14="http://schemas.microsoft.com/office/powerpoint/2010/main" val="5508362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091"/>
            <a:ext cx="10515600" cy="5899872"/>
          </a:xfrm>
        </p:spPr>
        <p:txBody>
          <a:bodyPr/>
          <a:lstStyle/>
          <a:p>
            <a:r>
              <a:rPr lang="en-IN" dirty="0"/>
              <a:t>A bar graph was plotted showing final accuracies of different algorithms used so that the best model could be found and </a:t>
            </a:r>
            <a:r>
              <a:rPr lang="en-IN" dirty="0" smtClean="0"/>
              <a:t>adopted which was observed to be support vector classification. </a:t>
            </a:r>
          </a:p>
          <a:p>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35814" y="1818178"/>
            <a:ext cx="7790440" cy="4451148"/>
          </a:xfrm>
          <a:prstGeom prst="rect">
            <a:avLst/>
          </a:prstGeom>
        </p:spPr>
      </p:pic>
    </p:spTree>
    <p:extLst>
      <p:ext uri="{BB962C8B-B14F-4D97-AF65-F5344CB8AC3E}">
        <p14:creationId xmlns:p14="http://schemas.microsoft.com/office/powerpoint/2010/main" val="3058942583"/>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387927"/>
            <a:ext cx="10317738" cy="1709161"/>
          </a:xfrm>
        </p:spPr>
        <p:txBody>
          <a:bodyPr>
            <a:normAutofit/>
          </a:bodyPr>
          <a:lstStyle/>
          <a:p>
            <a:r>
              <a:rPr lang="en-IN" sz="5400" b="1" cap="none" dirty="0" smtClean="0">
                <a:ln w="9525">
                  <a:solidFill>
                    <a:schemeClr val="bg1"/>
                  </a:solidFill>
                  <a:prstDash val="solid"/>
                </a:ln>
                <a:effectLst>
                  <a:outerShdw blurRad="12700" dist="38100" dir="2700000" algn="tl" rotWithShape="0">
                    <a:schemeClr val="bg1">
                      <a:lumMod val="50000"/>
                    </a:schemeClr>
                  </a:outerShdw>
                </a:effectLst>
              </a:rPr>
              <a:t>  PREDICTION UI</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31347" y="1062182"/>
            <a:ext cx="5938982" cy="56711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766619" y="2309090"/>
            <a:ext cx="5264728" cy="1815882"/>
          </a:xfrm>
          <a:prstGeom prst="rect">
            <a:avLst/>
          </a:prstGeom>
          <a:noFill/>
        </p:spPr>
        <p:txBody>
          <a:bodyPr wrap="square" rtlCol="0">
            <a:spAutoFit/>
          </a:bodyPr>
          <a:lstStyle/>
          <a:p>
            <a:r>
              <a:rPr lang="en-IN" sz="2800" dirty="0" smtClean="0"/>
              <a:t>The file is uploaded on Watson studios and then a user interface in created using node red to get prediction values</a:t>
            </a:r>
            <a:endParaRPr lang="en-IN" sz="2800" dirty="0"/>
          </a:p>
        </p:txBody>
      </p:sp>
    </p:spTree>
    <p:extLst>
      <p:ext uri="{BB962C8B-B14F-4D97-AF65-F5344CB8AC3E}">
        <p14:creationId xmlns:p14="http://schemas.microsoft.com/office/powerpoint/2010/main" val="174460756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FINDINGS AND SUGGESTIONS</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normAutofit fontScale="92500"/>
          </a:bodyPr>
          <a:lstStyle/>
          <a:p>
            <a:pPr fontAlgn="base"/>
            <a:r>
              <a:rPr lang="en-IN" dirty="0"/>
              <a:t>It is observed that Gender doesn’t play a major role and hence it can be dropped while doing the analysis. The correlation is very weak. </a:t>
            </a:r>
          </a:p>
          <a:p>
            <a:pPr fontAlgn="base"/>
            <a:r>
              <a:rPr lang="en-IN" dirty="0"/>
              <a:t>It is found that children aged below 10 have comparatively lesser unhealthy liver.</a:t>
            </a:r>
          </a:p>
          <a:p>
            <a:pPr fontAlgn="base"/>
            <a:r>
              <a:rPr lang="en-IN" dirty="0"/>
              <a:t>The main causes of this liver ailment can be excessive use of oil, egg which increases albumin. </a:t>
            </a:r>
            <a:endParaRPr lang="en-IN" dirty="0" smtClean="0"/>
          </a:p>
          <a:p>
            <a:pPr fontAlgn="base"/>
            <a:r>
              <a:rPr lang="en-IN" dirty="0" smtClean="0"/>
              <a:t>The </a:t>
            </a:r>
            <a:r>
              <a:rPr lang="en-IN" dirty="0"/>
              <a:t>increased consumption of alcoholic drinks also play a major factor and that’s why more middle aged people from 30-60 suffer from liver problems.</a:t>
            </a:r>
          </a:p>
        </p:txBody>
      </p:sp>
    </p:spTree>
    <p:extLst>
      <p:ext uri="{BB962C8B-B14F-4D97-AF65-F5344CB8AC3E}">
        <p14:creationId xmlns:p14="http://schemas.microsoft.com/office/powerpoint/2010/main" val="29810717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CONCLUSION</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normAutofit fontScale="92500"/>
          </a:bodyPr>
          <a:lstStyle/>
          <a:p>
            <a:pPr fontAlgn="base"/>
            <a:r>
              <a:rPr lang="en-IN" dirty="0"/>
              <a:t>This type of model might be useful in early detection, while not diagnosis because of the accuracy rate. </a:t>
            </a:r>
          </a:p>
          <a:p>
            <a:pPr fontAlgn="base"/>
            <a:r>
              <a:rPr lang="en-IN" dirty="0"/>
              <a:t>The model can be really helpful with racially more diverse training data set. We can also derive the further effect of Gender on the model.</a:t>
            </a:r>
          </a:p>
          <a:p>
            <a:pPr fontAlgn="base"/>
            <a:r>
              <a:rPr lang="en-IN" dirty="0"/>
              <a:t>Given the accuracy is 81% on the validation set, with further tuning of this model on more validation data, it might be useful as a tool to suggest further definitive testing of liver disease for patients who this model suggests might be positive.</a:t>
            </a:r>
          </a:p>
        </p:txBody>
      </p:sp>
    </p:spTree>
    <p:extLst>
      <p:ext uri="{BB962C8B-B14F-4D97-AF65-F5344CB8AC3E}">
        <p14:creationId xmlns:p14="http://schemas.microsoft.com/office/powerpoint/2010/main" val="3216822187"/>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365528"/>
            <a:ext cx="9905998" cy="1478570"/>
          </a:xfrm>
        </p:spPr>
        <p:txBody>
          <a:bodyPr>
            <a:normAutofit/>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BIBLIOGRAPY</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838200" y="1844098"/>
            <a:ext cx="10515600" cy="4351338"/>
          </a:xfrm>
        </p:spPr>
        <p:txBody>
          <a:bodyPr/>
          <a:lstStyle/>
          <a:p>
            <a:pPr lvl="0" fontAlgn="base"/>
            <a:r>
              <a:rPr lang="en-IN" u="sng" dirty="0">
                <a:hlinkClick r:id="rId2"/>
              </a:rPr>
              <a:t>www.kaggle.com</a:t>
            </a:r>
            <a:endParaRPr lang="en-IN" dirty="0"/>
          </a:p>
          <a:p>
            <a:pPr lvl="0" fontAlgn="base"/>
            <a:r>
              <a:rPr lang="en-IN" dirty="0"/>
              <a:t>UCI Machine Learning Repository: ILPD (Indian Liver Patient Dataset) Data Set. (</a:t>
            </a:r>
            <a:r>
              <a:rPr lang="en-IN" dirty="0" err="1"/>
              <a:t>n.d.</a:t>
            </a:r>
            <a:r>
              <a:rPr lang="en-IN" dirty="0"/>
              <a:t>). Retrieved December 8, 2017, from </a:t>
            </a:r>
            <a:r>
              <a:rPr lang="en-IN" u="sng" dirty="0">
                <a:hlinkClick r:id="rId3"/>
              </a:rPr>
              <a:t>https://archive.ics.uci.edu/ml/datasets/ILPD+(Indian+Liver+Patient+Dataset)</a:t>
            </a:r>
            <a:endParaRPr lang="en-IN" dirty="0"/>
          </a:p>
          <a:p>
            <a:pPr lvl="0" fontAlgn="base"/>
            <a:r>
              <a:rPr lang="en-IN" dirty="0"/>
              <a:t>Liver Function Test Levels</a:t>
            </a:r>
          </a:p>
          <a:p>
            <a:pPr fontAlgn="base"/>
            <a:r>
              <a:rPr lang="en-IN" u="sng" dirty="0">
                <a:hlinkClick r:id="rId4"/>
              </a:rPr>
              <a:t>https://www.emedicinehealth.com/liver_blood_tests/article_em.htm#what_are_the_symptoms_of_abnormal_levels_of_liver_enzymes</a:t>
            </a:r>
            <a:endParaRPr lang="en-IN" dirty="0"/>
          </a:p>
        </p:txBody>
      </p:sp>
    </p:spTree>
    <p:extLst>
      <p:ext uri="{BB962C8B-B14F-4D97-AF65-F5344CB8AC3E}">
        <p14:creationId xmlns:p14="http://schemas.microsoft.com/office/powerpoint/2010/main" val="205283409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INTRODUCTION</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755073" y="2056535"/>
            <a:ext cx="10515600" cy="3125066"/>
          </a:xfrm>
        </p:spPr>
        <p:txBody>
          <a:bodyPr>
            <a:noAutofit/>
          </a:bodyPr>
          <a:lstStyle/>
          <a:p>
            <a:r>
              <a:rPr lang="en-US" dirty="0" smtClean="0"/>
              <a:t>All sectors of society today generate data hence we need a strategy to analyze and put use of this data. </a:t>
            </a:r>
            <a:r>
              <a:rPr lang="en-US" dirty="0" smtClean="0"/>
              <a:t>Machine learning is </a:t>
            </a:r>
            <a:r>
              <a:rPr lang="en-US" dirty="0" smtClean="0"/>
              <a:t> such a strategy </a:t>
            </a:r>
            <a:r>
              <a:rPr lang="en-US" dirty="0" smtClean="0"/>
              <a:t>which is also a  s</a:t>
            </a:r>
            <a:r>
              <a:rPr lang="en-US" dirty="0" smtClean="0"/>
              <a:t>ubfield </a:t>
            </a:r>
            <a:r>
              <a:rPr lang="en-US" dirty="0" smtClean="0"/>
              <a:t>of artificial intelligence (AI). </a:t>
            </a:r>
          </a:p>
          <a:p>
            <a:r>
              <a:rPr lang="en-US" dirty="0" smtClean="0"/>
              <a:t>The goal of machine learning generally is to understand the structure of data and fit that data into models that can be understood and utilized by people to predict the outcome.</a:t>
            </a:r>
          </a:p>
          <a:p>
            <a:r>
              <a:rPr lang="en-US" dirty="0" smtClean="0"/>
              <a:t> We use python as a tool to implement machine learning for the analysis of the data.</a:t>
            </a:r>
          </a:p>
          <a:p>
            <a:endParaRPr lang="en-US" dirty="0"/>
          </a:p>
        </p:txBody>
      </p:sp>
    </p:spTree>
    <p:extLst>
      <p:ext uri="{BB962C8B-B14F-4D97-AF65-F5344CB8AC3E}">
        <p14:creationId xmlns:p14="http://schemas.microsoft.com/office/powerpoint/2010/main" val="196221920"/>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267" y="2040918"/>
            <a:ext cx="9369569" cy="2143155"/>
          </a:xfrm>
        </p:spPr>
        <p:txBody>
          <a:bodyPr>
            <a:normAutofit/>
          </a:bodyPr>
          <a:lstStyle/>
          <a:p>
            <a:pPr algn="ctr"/>
            <a:r>
              <a:rPr lang="en-IN" sz="12000" b="1" cap="none" dirty="0" smtClean="0">
                <a:ln w="9525">
                  <a:solidFill>
                    <a:schemeClr val="bg1"/>
                  </a:solidFill>
                  <a:prstDash val="solid"/>
                </a:ln>
                <a:effectLst>
                  <a:outerShdw blurRad="12700" dist="38100" dir="2700000" algn="tl" rotWithShape="0">
                    <a:schemeClr val="bg1">
                      <a:lumMod val="50000"/>
                    </a:schemeClr>
                  </a:outerShdw>
                </a:effectLst>
              </a:rPr>
              <a:t>THANK YOU!</a:t>
            </a:r>
            <a:endParaRPr lang="en-IN" sz="12000" b="1" cap="none"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868024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67508" y="1511589"/>
            <a:ext cx="10515600" cy="4351338"/>
          </a:xfrm>
        </p:spPr>
        <p:txBody>
          <a:bodyPr/>
          <a:lstStyle/>
          <a:p>
            <a:r>
              <a:rPr lang="en-US" dirty="0"/>
              <a:t>Python is simple and easy to learn , which is a big part of its appeal in machine learning </a:t>
            </a:r>
            <a:r>
              <a:rPr lang="en-US" dirty="0" smtClean="0"/>
              <a:t>.</a:t>
            </a:r>
          </a:p>
          <a:p>
            <a:r>
              <a:rPr lang="en-US" dirty="0" smtClean="0"/>
              <a:t> </a:t>
            </a:r>
            <a:r>
              <a:rPr lang="en-US" dirty="0"/>
              <a:t>Python helps with a complex set of machine learning tasks which makes Python a frequently sought-after language skill in the tech world. </a:t>
            </a:r>
          </a:p>
          <a:p>
            <a:r>
              <a:rPr lang="en-US" dirty="0"/>
              <a:t>This analysis examines data from liver patients concentrating on relationships between a key list of liver enzymes, proteins and age using them to predict the likeliness of liver disease.</a:t>
            </a:r>
            <a:endParaRPr lang="en-IN" dirty="0"/>
          </a:p>
        </p:txBody>
      </p:sp>
    </p:spTree>
    <p:extLst>
      <p:ext uri="{BB962C8B-B14F-4D97-AF65-F5344CB8AC3E}">
        <p14:creationId xmlns:p14="http://schemas.microsoft.com/office/powerpoint/2010/main" val="1506327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3744"/>
            <a:ext cx="10515600" cy="1325563"/>
          </a:xfrm>
        </p:spPr>
        <p:txBody>
          <a:bodyPr>
            <a:normAutofit/>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OBJECTIVES OF PROJECT </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912091" y="2379806"/>
            <a:ext cx="10515600" cy="2811030"/>
          </a:xfrm>
        </p:spPr>
        <p:txBody>
          <a:bodyPr/>
          <a:lstStyle/>
          <a:p>
            <a:r>
              <a:rPr lang="en-IN" dirty="0" smtClean="0"/>
              <a:t>The objective of this project is as following:</a:t>
            </a:r>
          </a:p>
          <a:p>
            <a:pPr marL="457200" lvl="1" indent="0">
              <a:buNone/>
            </a:pPr>
            <a:r>
              <a:rPr lang="en-IN" dirty="0" smtClean="0">
                <a:sym typeface="Wingdings" panose="05000000000000000000" pitchFamily="2" charset="2"/>
              </a:rPr>
              <a:t>to analyse data of health care industry regarding liver health conditions </a:t>
            </a:r>
          </a:p>
          <a:p>
            <a:pPr marL="457200" lvl="1" indent="0">
              <a:buNone/>
            </a:pPr>
            <a:r>
              <a:rPr lang="en-IN" dirty="0" smtClean="0">
                <a:sym typeface="Wingdings" panose="05000000000000000000" pitchFamily="2" charset="2"/>
              </a:rPr>
              <a:t>to give predict the status of a patient’s liver </a:t>
            </a:r>
            <a:r>
              <a:rPr lang="en-IN" dirty="0" smtClean="0">
                <a:sym typeface="Wingdings" panose="05000000000000000000" pitchFamily="2" charset="2"/>
              </a:rPr>
              <a:t>condition </a:t>
            </a:r>
            <a:endParaRPr lang="en-IN" dirty="0" smtClean="0">
              <a:sym typeface="Wingdings" panose="05000000000000000000" pitchFamily="2" charset="2"/>
            </a:endParaRPr>
          </a:p>
          <a:p>
            <a:pPr marL="457200" lvl="1" indent="0">
              <a:buNone/>
            </a:pPr>
            <a:r>
              <a:rPr lang="en-IN" dirty="0" smtClean="0">
                <a:sym typeface="Wingdings" panose="05000000000000000000" pitchFamily="2" charset="2"/>
              </a:rPr>
              <a:t>to classify the condition as healthy or diseased</a:t>
            </a:r>
          </a:p>
          <a:p>
            <a:pPr marL="457200" lvl="1" indent="0">
              <a:buNone/>
            </a:pPr>
            <a:r>
              <a:rPr lang="en-IN" dirty="0" smtClean="0">
                <a:sym typeface="Wingdings" panose="05000000000000000000" pitchFamily="2" charset="2"/>
              </a:rPr>
              <a:t>to find out the main causes of disease </a:t>
            </a:r>
          </a:p>
          <a:p>
            <a:pPr marL="457200" lvl="1" indent="0">
              <a:buNone/>
            </a:pPr>
            <a:r>
              <a:rPr lang="en-IN" dirty="0" smtClean="0">
                <a:sym typeface="Wingdings" panose="05000000000000000000" pitchFamily="2" charset="2"/>
              </a:rPr>
              <a:t>to use findings so that suggestions could be given on basis of data inference</a:t>
            </a:r>
            <a:endParaRPr lang="en-IN" dirty="0" smtClean="0"/>
          </a:p>
          <a:p>
            <a:endParaRPr lang="en-IN" dirty="0"/>
          </a:p>
        </p:txBody>
      </p:sp>
    </p:spTree>
    <p:extLst>
      <p:ext uri="{BB962C8B-B14F-4D97-AF65-F5344CB8AC3E}">
        <p14:creationId xmlns:p14="http://schemas.microsoft.com/office/powerpoint/2010/main" val="89555380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8107"/>
            <a:ext cx="10515600" cy="1325563"/>
          </a:xfrm>
        </p:spPr>
        <p:txBody>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PROBLEM STATEMENT</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838199" y="1440873"/>
            <a:ext cx="10928927" cy="4736090"/>
          </a:xfrm>
        </p:spPr>
        <p:txBody>
          <a:bodyPr>
            <a:normAutofit fontScale="85000" lnSpcReduction="20000"/>
          </a:bodyPr>
          <a:lstStyle/>
          <a:p>
            <a:r>
              <a:rPr lang="en-US" dirty="0" smtClean="0"/>
              <a:t>The Indian Liver Patient dataset was collected from the northeast area of the Andhra Pradesh state in India. This is a binary classification problem with the class labeled as liver patient (represented as 1 in the dataset) and patients without any liver disease(represented as 2) </a:t>
            </a:r>
          </a:p>
          <a:p>
            <a:endParaRPr lang="en-US" dirty="0" smtClean="0"/>
          </a:p>
          <a:p>
            <a:r>
              <a:rPr lang="en-US" dirty="0" smtClean="0"/>
              <a:t>There are 583 observations, 416 represent subjects with diseased livers, 167 represent subjects without diseased livers.</a:t>
            </a:r>
          </a:p>
          <a:p>
            <a:endParaRPr lang="en-US" dirty="0" smtClean="0"/>
          </a:p>
          <a:p>
            <a:r>
              <a:rPr lang="en-US" dirty="0" smtClean="0"/>
              <a:t>The data represent 441 male subjects (of whom 324 have liver disease) and 142 female subjects (of whom 92 have liver disease).</a:t>
            </a:r>
          </a:p>
          <a:p>
            <a:endParaRPr lang="en-US" dirty="0" smtClean="0"/>
          </a:p>
          <a:p>
            <a:r>
              <a:rPr lang="en-US" dirty="0" smtClean="0"/>
              <a:t>The goal of this analysis is to see how well a logistic regression , support vector and random forest algorithm approaches can be tuned on this data to predict the presence of liver disease</a:t>
            </a:r>
            <a:endParaRPr lang="en-IN" dirty="0"/>
          </a:p>
        </p:txBody>
      </p:sp>
    </p:spTree>
    <p:extLst>
      <p:ext uri="{BB962C8B-B14F-4D97-AF65-F5344CB8AC3E}">
        <p14:creationId xmlns:p14="http://schemas.microsoft.com/office/powerpoint/2010/main" val="254640755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650" y="212118"/>
            <a:ext cx="9905998" cy="1478570"/>
          </a:xfrm>
        </p:spPr>
        <p:txBody>
          <a:bodyPr>
            <a:normAutofit/>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REVIEW OF LITERATURE</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755072" y="1690688"/>
            <a:ext cx="10515600" cy="4606347"/>
          </a:xfrm>
        </p:spPr>
        <p:txBody>
          <a:bodyPr>
            <a:normAutofit fontScale="92500"/>
          </a:bodyPr>
          <a:lstStyle/>
          <a:p>
            <a:r>
              <a:rPr lang="en-US" dirty="0"/>
              <a:t> </a:t>
            </a:r>
            <a:r>
              <a:rPr lang="en-US" dirty="0" smtClean="0"/>
              <a:t>Machine Learning has transformed health care industry by standardizing approach doctors follow while analyzing patient data for better predictions in terms of survival rates, disease analysis and better health care. </a:t>
            </a:r>
          </a:p>
          <a:p>
            <a:r>
              <a:rPr lang="en-US" dirty="0" smtClean="0"/>
              <a:t> </a:t>
            </a:r>
            <a:r>
              <a:rPr lang="en-US" dirty="0"/>
              <a:t>Also, those with large </a:t>
            </a:r>
            <a:r>
              <a:rPr lang="en-US" dirty="0" smtClean="0"/>
              <a:t>numerical datasets and image </a:t>
            </a:r>
            <a:r>
              <a:rPr lang="en-US" dirty="0"/>
              <a:t>datasets, such as radiology, cardiology, and pathology, are strong candidates. </a:t>
            </a:r>
            <a:endParaRPr lang="en-US" dirty="0" smtClean="0"/>
          </a:p>
          <a:p>
            <a:r>
              <a:rPr lang="en-US" dirty="0" smtClean="0"/>
              <a:t>Machine </a:t>
            </a:r>
            <a:r>
              <a:rPr lang="en-US" dirty="0"/>
              <a:t>learning can be trained to look at images, identify abnormalities, and point to areas that need attention, thus improving the accuracy of all these processes. Long term, machine learning will benefit the family practitioner or internist at the bedside. </a:t>
            </a:r>
            <a:endParaRPr lang="en-US" dirty="0" smtClean="0"/>
          </a:p>
          <a:p>
            <a:r>
              <a:rPr lang="en-US" dirty="0" smtClean="0"/>
              <a:t>Machine </a:t>
            </a:r>
            <a:r>
              <a:rPr lang="en-US" dirty="0"/>
              <a:t>learning can offer an objective opinion to improve efficiency, reliability, and accuracy.</a:t>
            </a:r>
            <a:endParaRPr lang="en-IN" dirty="0"/>
          </a:p>
        </p:txBody>
      </p:sp>
    </p:spTree>
    <p:extLst>
      <p:ext uri="{BB962C8B-B14F-4D97-AF65-F5344CB8AC3E}">
        <p14:creationId xmlns:p14="http://schemas.microsoft.com/office/powerpoint/2010/main" val="422029070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METHODOLOGY</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p:txBody>
          <a:bodyPr/>
          <a:lstStyle/>
          <a:p>
            <a:r>
              <a:rPr lang="en-US" dirty="0" smtClean="0"/>
              <a:t>The methodology, depicted in the following figure, has been adopted for conducting liver patient dataset classification experiment.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945" y="3232727"/>
            <a:ext cx="9559637" cy="2807855"/>
          </a:xfrm>
          <a:prstGeom prst="rect">
            <a:avLst/>
          </a:prstGeom>
        </p:spPr>
      </p:pic>
    </p:spTree>
    <p:extLst>
      <p:ext uri="{BB962C8B-B14F-4D97-AF65-F5344CB8AC3E}">
        <p14:creationId xmlns:p14="http://schemas.microsoft.com/office/powerpoint/2010/main" val="33436887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62"/>
            <a:ext cx="10515600" cy="1325563"/>
          </a:xfrm>
        </p:spPr>
        <p:txBody>
          <a:bodyPr>
            <a:normAutofit/>
          </a:bodyPr>
          <a:lstStyle/>
          <a:p>
            <a:pPr algn="ctr"/>
            <a:r>
              <a:rPr lang="en-IN" sz="5400" b="1" cap="none" dirty="0" smtClean="0">
                <a:ln w="9525">
                  <a:solidFill>
                    <a:schemeClr val="bg1"/>
                  </a:solidFill>
                  <a:prstDash val="solid"/>
                </a:ln>
                <a:effectLst>
                  <a:outerShdw blurRad="12700" dist="38100" dir="2700000" algn="tl" rotWithShape="0">
                    <a:schemeClr val="bg1">
                      <a:lumMod val="50000"/>
                    </a:schemeClr>
                  </a:outerShdw>
                </a:effectLst>
              </a:rPr>
              <a:t>EXPLORATORY DATA ANYLYSIS</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Content Placeholder 2"/>
          <p:cNvSpPr>
            <a:spLocks noGrp="1"/>
          </p:cNvSpPr>
          <p:nvPr>
            <p:ph idx="1"/>
          </p:nvPr>
        </p:nvSpPr>
        <p:spPr>
          <a:xfrm>
            <a:off x="838200" y="1440872"/>
            <a:ext cx="10515600" cy="4763799"/>
          </a:xfrm>
        </p:spPr>
        <p:txBody>
          <a:bodyPr>
            <a:normAutofit/>
          </a:bodyPr>
          <a:lstStyle/>
          <a:p>
            <a:r>
              <a:rPr lang="en-IN" dirty="0" smtClean="0"/>
              <a:t>First we find out the correlation table from where we deduce that weakest correlation was observed between gender column with all other inputs as well as output, hence it is dropped.</a:t>
            </a:r>
          </a:p>
          <a:p>
            <a:r>
              <a:rPr lang="en-IN" dirty="0" smtClean="0"/>
              <a:t>The </a:t>
            </a:r>
            <a:r>
              <a:rPr lang="en-IN" dirty="0" err="1" smtClean="0"/>
              <a:t>heatmap</a:t>
            </a:r>
            <a:r>
              <a:rPr lang="en-IN" dirty="0" smtClean="0"/>
              <a:t> for the above is </a:t>
            </a:r>
            <a:r>
              <a:rPr lang="en-IN" dirty="0" smtClean="0"/>
              <a:t>plotted </a:t>
            </a:r>
            <a:r>
              <a:rPr lang="en-IN" dirty="0" smtClean="0"/>
              <a:t>fir visualization (graph 1)</a:t>
            </a:r>
          </a:p>
          <a:p>
            <a:endParaRPr lang="en-IN" dirty="0" smtClean="0"/>
          </a:p>
          <a:p>
            <a:endParaRPr lang="en-IN" dirty="0" smtClean="0"/>
          </a:p>
          <a:p>
            <a:endParaRPr lang="en-IN" dirty="0"/>
          </a:p>
        </p:txBody>
      </p:sp>
    </p:spTree>
    <p:extLst>
      <p:ext uri="{BB962C8B-B14F-4D97-AF65-F5344CB8AC3E}">
        <p14:creationId xmlns:p14="http://schemas.microsoft.com/office/powerpoint/2010/main" val="340075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342</TotalTime>
  <Words>1078</Words>
  <Application>Microsoft Office PowerPoint</Application>
  <PresentationFormat>Widescreen</PresentationFormat>
  <Paragraphs>96</Paragraphs>
  <Slides>30</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Trebuchet MS</vt:lpstr>
      <vt:lpstr>Tw Cen MT</vt:lpstr>
      <vt:lpstr>Wingdings</vt:lpstr>
      <vt:lpstr>Circuit</vt:lpstr>
      <vt:lpstr>LIVER PATIENT DATA ANALYSIS</vt:lpstr>
      <vt:lpstr>PowerPoint Presentation</vt:lpstr>
      <vt:lpstr>INTRODUCTION</vt:lpstr>
      <vt:lpstr>PowerPoint Presentation</vt:lpstr>
      <vt:lpstr>OBJECTIVES OF PROJECT </vt:lpstr>
      <vt:lpstr>PROBLEM STATEMENT</vt:lpstr>
      <vt:lpstr>REVIEW OF LITERATURE</vt:lpstr>
      <vt:lpstr>METHODOLOGY</vt:lpstr>
      <vt:lpstr>EXPLORATORY DATA ANYLYSIS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MODELLING</vt:lpstr>
      <vt:lpstr>CONFUSION MATRIX</vt:lpstr>
      <vt:lpstr>PowerPoint Presentation</vt:lpstr>
      <vt:lpstr>ROC AUC CURVES</vt:lpstr>
      <vt:lpstr>PowerPoint Presentation</vt:lpstr>
      <vt:lpstr>PowerPoint Presentation</vt:lpstr>
      <vt:lpstr>PowerPoint Presentation</vt:lpstr>
      <vt:lpstr>PowerPoint Presentation</vt:lpstr>
      <vt:lpstr>  PREDICTION UI</vt:lpstr>
      <vt:lpstr>FINDINGS AND SUGGESTIONS</vt:lpstr>
      <vt:lpstr>CONCLUSION</vt:lpstr>
      <vt:lpstr>BIBLIOGRAPY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PATIENT DATA ANALYSIS</dc:title>
  <dc:creator>surbhi</dc:creator>
  <cp:lastModifiedBy>surbhi</cp:lastModifiedBy>
  <cp:revision>35</cp:revision>
  <dcterms:created xsi:type="dcterms:W3CDTF">2019-06-20T16:04:20Z</dcterms:created>
  <dcterms:modified xsi:type="dcterms:W3CDTF">2019-06-22T06:55:33Z</dcterms:modified>
</cp:coreProperties>
</file>