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70" r:id="rId8"/>
    <p:sldId id="271" r:id="rId9"/>
    <p:sldId id="263" r:id="rId10"/>
    <p:sldId id="261" r:id="rId11"/>
    <p:sldId id="264" r:id="rId12"/>
    <p:sldId id="265" r:id="rId13"/>
    <p:sldId id="266" r:id="rId14"/>
    <p:sldId id="269" r:id="rId15"/>
    <p:sldId id="268"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91" autoAdjust="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E246-F359-4A3E-85C6-E6C890CE88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6C80A03-5FD3-4823-AFFC-8A5785698D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D93C722-6291-43EF-8A84-22BF3A090DA9}"/>
              </a:ext>
            </a:extLst>
          </p:cNvPr>
          <p:cNvSpPr>
            <a:spLocks noGrp="1"/>
          </p:cNvSpPr>
          <p:nvPr>
            <p:ph type="dt" sz="half" idx="10"/>
          </p:nvPr>
        </p:nvSpPr>
        <p:spPr/>
        <p:txBody>
          <a:bodyPr/>
          <a:lstStyle/>
          <a:p>
            <a:fld id="{9307DC5D-E539-44D6-A20E-589B63E412FB}" type="datetimeFigureOut">
              <a:rPr lang="en-IN" smtClean="0"/>
              <a:t>22-06-2019</a:t>
            </a:fld>
            <a:endParaRPr lang="en-IN"/>
          </a:p>
        </p:txBody>
      </p:sp>
      <p:sp>
        <p:nvSpPr>
          <p:cNvPr id="5" name="Footer Placeholder 4">
            <a:extLst>
              <a:ext uri="{FF2B5EF4-FFF2-40B4-BE49-F238E27FC236}">
                <a16:creationId xmlns:a16="http://schemas.microsoft.com/office/drawing/2014/main" id="{D9809EAF-4818-47AA-BB30-46311A812D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D1C32A-2A8C-4AD6-ADDA-54A4A82F5034}"/>
              </a:ext>
            </a:extLst>
          </p:cNvPr>
          <p:cNvSpPr>
            <a:spLocks noGrp="1"/>
          </p:cNvSpPr>
          <p:nvPr>
            <p:ph type="sldNum" sz="quarter" idx="12"/>
          </p:nvPr>
        </p:nvSpPr>
        <p:spPr/>
        <p:txBody>
          <a:bodyPr/>
          <a:lstStyle/>
          <a:p>
            <a:fld id="{8FED9AD4-6676-42EC-92E1-86CD1586FDF9}" type="slidenum">
              <a:rPr lang="en-IN" smtClean="0"/>
              <a:t>‹#›</a:t>
            </a:fld>
            <a:endParaRPr lang="en-IN"/>
          </a:p>
        </p:txBody>
      </p:sp>
    </p:spTree>
    <p:extLst>
      <p:ext uri="{BB962C8B-B14F-4D97-AF65-F5344CB8AC3E}">
        <p14:creationId xmlns:p14="http://schemas.microsoft.com/office/powerpoint/2010/main" val="757788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5A725-834D-4BF9-8C5D-3F45C6AE8C8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6B1ECD-F12E-4933-9E4E-1F562AA6A3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C21174-4CEB-40B0-9E7F-95A67CAEC009}"/>
              </a:ext>
            </a:extLst>
          </p:cNvPr>
          <p:cNvSpPr>
            <a:spLocks noGrp="1"/>
          </p:cNvSpPr>
          <p:nvPr>
            <p:ph type="dt" sz="half" idx="10"/>
          </p:nvPr>
        </p:nvSpPr>
        <p:spPr/>
        <p:txBody>
          <a:bodyPr/>
          <a:lstStyle/>
          <a:p>
            <a:fld id="{9307DC5D-E539-44D6-A20E-589B63E412FB}" type="datetimeFigureOut">
              <a:rPr lang="en-IN" smtClean="0"/>
              <a:t>22-06-2019</a:t>
            </a:fld>
            <a:endParaRPr lang="en-IN"/>
          </a:p>
        </p:txBody>
      </p:sp>
      <p:sp>
        <p:nvSpPr>
          <p:cNvPr id="5" name="Footer Placeholder 4">
            <a:extLst>
              <a:ext uri="{FF2B5EF4-FFF2-40B4-BE49-F238E27FC236}">
                <a16:creationId xmlns:a16="http://schemas.microsoft.com/office/drawing/2014/main" id="{70686E7C-141F-43FE-BF73-DF30032652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FFB38C-83CC-49EE-8188-1634FCF89E85}"/>
              </a:ext>
            </a:extLst>
          </p:cNvPr>
          <p:cNvSpPr>
            <a:spLocks noGrp="1"/>
          </p:cNvSpPr>
          <p:nvPr>
            <p:ph type="sldNum" sz="quarter" idx="12"/>
          </p:nvPr>
        </p:nvSpPr>
        <p:spPr/>
        <p:txBody>
          <a:bodyPr/>
          <a:lstStyle/>
          <a:p>
            <a:fld id="{8FED9AD4-6676-42EC-92E1-86CD1586FDF9}" type="slidenum">
              <a:rPr lang="en-IN" smtClean="0"/>
              <a:t>‹#›</a:t>
            </a:fld>
            <a:endParaRPr lang="en-IN"/>
          </a:p>
        </p:txBody>
      </p:sp>
    </p:spTree>
    <p:extLst>
      <p:ext uri="{BB962C8B-B14F-4D97-AF65-F5344CB8AC3E}">
        <p14:creationId xmlns:p14="http://schemas.microsoft.com/office/powerpoint/2010/main" val="3317600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F00494-D38C-4126-92E5-B991FA1BC6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5C2684-F9A6-4529-84C6-E19944ED83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7FFED6-5FB7-47C3-B32A-7224D93B6C1F}"/>
              </a:ext>
            </a:extLst>
          </p:cNvPr>
          <p:cNvSpPr>
            <a:spLocks noGrp="1"/>
          </p:cNvSpPr>
          <p:nvPr>
            <p:ph type="dt" sz="half" idx="10"/>
          </p:nvPr>
        </p:nvSpPr>
        <p:spPr/>
        <p:txBody>
          <a:bodyPr/>
          <a:lstStyle/>
          <a:p>
            <a:fld id="{9307DC5D-E539-44D6-A20E-589B63E412FB}" type="datetimeFigureOut">
              <a:rPr lang="en-IN" smtClean="0"/>
              <a:t>22-06-2019</a:t>
            </a:fld>
            <a:endParaRPr lang="en-IN"/>
          </a:p>
        </p:txBody>
      </p:sp>
      <p:sp>
        <p:nvSpPr>
          <p:cNvPr id="5" name="Footer Placeholder 4">
            <a:extLst>
              <a:ext uri="{FF2B5EF4-FFF2-40B4-BE49-F238E27FC236}">
                <a16:creationId xmlns:a16="http://schemas.microsoft.com/office/drawing/2014/main" id="{09F4EB4A-7137-424F-85BE-E6E8745247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15E228-749B-4FBD-9A1C-6FE742724403}"/>
              </a:ext>
            </a:extLst>
          </p:cNvPr>
          <p:cNvSpPr>
            <a:spLocks noGrp="1"/>
          </p:cNvSpPr>
          <p:nvPr>
            <p:ph type="sldNum" sz="quarter" idx="12"/>
          </p:nvPr>
        </p:nvSpPr>
        <p:spPr/>
        <p:txBody>
          <a:bodyPr/>
          <a:lstStyle/>
          <a:p>
            <a:fld id="{8FED9AD4-6676-42EC-92E1-86CD1586FDF9}" type="slidenum">
              <a:rPr lang="en-IN" smtClean="0"/>
              <a:t>‹#›</a:t>
            </a:fld>
            <a:endParaRPr lang="en-IN"/>
          </a:p>
        </p:txBody>
      </p:sp>
    </p:spTree>
    <p:extLst>
      <p:ext uri="{BB962C8B-B14F-4D97-AF65-F5344CB8AC3E}">
        <p14:creationId xmlns:p14="http://schemas.microsoft.com/office/powerpoint/2010/main" val="2944656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8D94F-C703-4474-91E7-7037A4B0E6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37BEE39-D13A-4160-B76A-C90CB05FE8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26A51F-F07B-4308-89A3-0B61C6390176}"/>
              </a:ext>
            </a:extLst>
          </p:cNvPr>
          <p:cNvSpPr>
            <a:spLocks noGrp="1"/>
          </p:cNvSpPr>
          <p:nvPr>
            <p:ph type="dt" sz="half" idx="10"/>
          </p:nvPr>
        </p:nvSpPr>
        <p:spPr/>
        <p:txBody>
          <a:bodyPr/>
          <a:lstStyle/>
          <a:p>
            <a:fld id="{9307DC5D-E539-44D6-A20E-589B63E412FB}" type="datetimeFigureOut">
              <a:rPr lang="en-IN" smtClean="0"/>
              <a:t>22-06-2019</a:t>
            </a:fld>
            <a:endParaRPr lang="en-IN"/>
          </a:p>
        </p:txBody>
      </p:sp>
      <p:sp>
        <p:nvSpPr>
          <p:cNvPr id="5" name="Footer Placeholder 4">
            <a:extLst>
              <a:ext uri="{FF2B5EF4-FFF2-40B4-BE49-F238E27FC236}">
                <a16:creationId xmlns:a16="http://schemas.microsoft.com/office/drawing/2014/main" id="{E19132A1-EBDF-4D83-B7D6-0F0DAF1FCA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0F64B1-3694-4D18-8EAC-65419275E278}"/>
              </a:ext>
            </a:extLst>
          </p:cNvPr>
          <p:cNvSpPr>
            <a:spLocks noGrp="1"/>
          </p:cNvSpPr>
          <p:nvPr>
            <p:ph type="sldNum" sz="quarter" idx="12"/>
          </p:nvPr>
        </p:nvSpPr>
        <p:spPr/>
        <p:txBody>
          <a:bodyPr/>
          <a:lstStyle/>
          <a:p>
            <a:fld id="{8FED9AD4-6676-42EC-92E1-86CD1586FDF9}" type="slidenum">
              <a:rPr lang="en-IN" smtClean="0"/>
              <a:t>‹#›</a:t>
            </a:fld>
            <a:endParaRPr lang="en-IN"/>
          </a:p>
        </p:txBody>
      </p:sp>
    </p:spTree>
    <p:extLst>
      <p:ext uri="{BB962C8B-B14F-4D97-AF65-F5344CB8AC3E}">
        <p14:creationId xmlns:p14="http://schemas.microsoft.com/office/powerpoint/2010/main" val="1382271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226BE-72D6-4429-A614-9D95101EAD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4B30C0E-1589-4432-886B-8EB0D7AD8D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6E3C85-08B3-4048-9A95-62F264875A4C}"/>
              </a:ext>
            </a:extLst>
          </p:cNvPr>
          <p:cNvSpPr>
            <a:spLocks noGrp="1"/>
          </p:cNvSpPr>
          <p:nvPr>
            <p:ph type="dt" sz="half" idx="10"/>
          </p:nvPr>
        </p:nvSpPr>
        <p:spPr/>
        <p:txBody>
          <a:bodyPr/>
          <a:lstStyle/>
          <a:p>
            <a:fld id="{9307DC5D-E539-44D6-A20E-589B63E412FB}" type="datetimeFigureOut">
              <a:rPr lang="en-IN" smtClean="0"/>
              <a:t>22-06-2019</a:t>
            </a:fld>
            <a:endParaRPr lang="en-IN"/>
          </a:p>
        </p:txBody>
      </p:sp>
      <p:sp>
        <p:nvSpPr>
          <p:cNvPr id="5" name="Footer Placeholder 4">
            <a:extLst>
              <a:ext uri="{FF2B5EF4-FFF2-40B4-BE49-F238E27FC236}">
                <a16:creationId xmlns:a16="http://schemas.microsoft.com/office/drawing/2014/main" id="{9A0D5136-64CB-471A-B591-FC3539B24E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6D10B3-0B49-4B5F-900B-A37A57EFC331}"/>
              </a:ext>
            </a:extLst>
          </p:cNvPr>
          <p:cNvSpPr>
            <a:spLocks noGrp="1"/>
          </p:cNvSpPr>
          <p:nvPr>
            <p:ph type="sldNum" sz="quarter" idx="12"/>
          </p:nvPr>
        </p:nvSpPr>
        <p:spPr/>
        <p:txBody>
          <a:bodyPr/>
          <a:lstStyle/>
          <a:p>
            <a:fld id="{8FED9AD4-6676-42EC-92E1-86CD1586FDF9}" type="slidenum">
              <a:rPr lang="en-IN" smtClean="0"/>
              <a:t>‹#›</a:t>
            </a:fld>
            <a:endParaRPr lang="en-IN"/>
          </a:p>
        </p:txBody>
      </p:sp>
    </p:spTree>
    <p:extLst>
      <p:ext uri="{BB962C8B-B14F-4D97-AF65-F5344CB8AC3E}">
        <p14:creationId xmlns:p14="http://schemas.microsoft.com/office/powerpoint/2010/main" val="1018074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69F2F-9713-4AC4-8492-9B55631622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022900-E599-41A5-8449-4BBA424147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B83A089-5334-482D-A410-1D32576667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2FCC5FE-75F1-4C67-B8DE-F2DE16B130FA}"/>
              </a:ext>
            </a:extLst>
          </p:cNvPr>
          <p:cNvSpPr>
            <a:spLocks noGrp="1"/>
          </p:cNvSpPr>
          <p:nvPr>
            <p:ph type="dt" sz="half" idx="10"/>
          </p:nvPr>
        </p:nvSpPr>
        <p:spPr/>
        <p:txBody>
          <a:bodyPr/>
          <a:lstStyle/>
          <a:p>
            <a:fld id="{9307DC5D-E539-44D6-A20E-589B63E412FB}" type="datetimeFigureOut">
              <a:rPr lang="en-IN" smtClean="0"/>
              <a:t>22-06-2019</a:t>
            </a:fld>
            <a:endParaRPr lang="en-IN"/>
          </a:p>
        </p:txBody>
      </p:sp>
      <p:sp>
        <p:nvSpPr>
          <p:cNvPr id="6" name="Footer Placeholder 5">
            <a:extLst>
              <a:ext uri="{FF2B5EF4-FFF2-40B4-BE49-F238E27FC236}">
                <a16:creationId xmlns:a16="http://schemas.microsoft.com/office/drawing/2014/main" id="{946DC95A-7819-4DB2-AE97-A927BCB8DE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D1F653-85A9-4FE4-9151-DD82D6C1C217}"/>
              </a:ext>
            </a:extLst>
          </p:cNvPr>
          <p:cNvSpPr>
            <a:spLocks noGrp="1"/>
          </p:cNvSpPr>
          <p:nvPr>
            <p:ph type="sldNum" sz="quarter" idx="12"/>
          </p:nvPr>
        </p:nvSpPr>
        <p:spPr/>
        <p:txBody>
          <a:bodyPr/>
          <a:lstStyle/>
          <a:p>
            <a:fld id="{8FED9AD4-6676-42EC-92E1-86CD1586FDF9}" type="slidenum">
              <a:rPr lang="en-IN" smtClean="0"/>
              <a:t>‹#›</a:t>
            </a:fld>
            <a:endParaRPr lang="en-IN"/>
          </a:p>
        </p:txBody>
      </p:sp>
    </p:spTree>
    <p:extLst>
      <p:ext uri="{BB962C8B-B14F-4D97-AF65-F5344CB8AC3E}">
        <p14:creationId xmlns:p14="http://schemas.microsoft.com/office/powerpoint/2010/main" val="130572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66D8C-4577-4351-B22E-F140D7C9DDE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9CAFC8-9B75-4D21-8C91-5464EE2F6A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C0DEAE-B412-4DA1-900B-83448FEA15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A57D23C-11CA-4DC5-A17E-E10EE2351E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81AFCA-403B-4367-B09D-53246078D9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E44DF74-B242-4E4E-85DA-6A1AB9F5C704}"/>
              </a:ext>
            </a:extLst>
          </p:cNvPr>
          <p:cNvSpPr>
            <a:spLocks noGrp="1"/>
          </p:cNvSpPr>
          <p:nvPr>
            <p:ph type="dt" sz="half" idx="10"/>
          </p:nvPr>
        </p:nvSpPr>
        <p:spPr/>
        <p:txBody>
          <a:bodyPr/>
          <a:lstStyle/>
          <a:p>
            <a:fld id="{9307DC5D-E539-44D6-A20E-589B63E412FB}" type="datetimeFigureOut">
              <a:rPr lang="en-IN" smtClean="0"/>
              <a:t>22-06-2019</a:t>
            </a:fld>
            <a:endParaRPr lang="en-IN"/>
          </a:p>
        </p:txBody>
      </p:sp>
      <p:sp>
        <p:nvSpPr>
          <p:cNvPr id="8" name="Footer Placeholder 7">
            <a:extLst>
              <a:ext uri="{FF2B5EF4-FFF2-40B4-BE49-F238E27FC236}">
                <a16:creationId xmlns:a16="http://schemas.microsoft.com/office/drawing/2014/main" id="{B1922835-8858-4A39-B824-15099654991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73CEC61-57CA-4296-B006-7F08140796CA}"/>
              </a:ext>
            </a:extLst>
          </p:cNvPr>
          <p:cNvSpPr>
            <a:spLocks noGrp="1"/>
          </p:cNvSpPr>
          <p:nvPr>
            <p:ph type="sldNum" sz="quarter" idx="12"/>
          </p:nvPr>
        </p:nvSpPr>
        <p:spPr/>
        <p:txBody>
          <a:bodyPr/>
          <a:lstStyle/>
          <a:p>
            <a:fld id="{8FED9AD4-6676-42EC-92E1-86CD1586FDF9}" type="slidenum">
              <a:rPr lang="en-IN" smtClean="0"/>
              <a:t>‹#›</a:t>
            </a:fld>
            <a:endParaRPr lang="en-IN"/>
          </a:p>
        </p:txBody>
      </p:sp>
    </p:spTree>
    <p:extLst>
      <p:ext uri="{BB962C8B-B14F-4D97-AF65-F5344CB8AC3E}">
        <p14:creationId xmlns:p14="http://schemas.microsoft.com/office/powerpoint/2010/main" val="1331794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F2582-4CB4-4A76-B518-F7FFFA30064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B360CA-AEB7-4A1D-BA66-3792C7F1D836}"/>
              </a:ext>
            </a:extLst>
          </p:cNvPr>
          <p:cNvSpPr>
            <a:spLocks noGrp="1"/>
          </p:cNvSpPr>
          <p:nvPr>
            <p:ph type="dt" sz="half" idx="10"/>
          </p:nvPr>
        </p:nvSpPr>
        <p:spPr/>
        <p:txBody>
          <a:bodyPr/>
          <a:lstStyle/>
          <a:p>
            <a:fld id="{9307DC5D-E539-44D6-A20E-589B63E412FB}" type="datetimeFigureOut">
              <a:rPr lang="en-IN" smtClean="0"/>
              <a:t>22-06-2019</a:t>
            </a:fld>
            <a:endParaRPr lang="en-IN"/>
          </a:p>
        </p:txBody>
      </p:sp>
      <p:sp>
        <p:nvSpPr>
          <p:cNvPr id="4" name="Footer Placeholder 3">
            <a:extLst>
              <a:ext uri="{FF2B5EF4-FFF2-40B4-BE49-F238E27FC236}">
                <a16:creationId xmlns:a16="http://schemas.microsoft.com/office/drawing/2014/main" id="{BC7D55B6-C22D-4BE4-BEE2-4EA13A499E7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C6E0DD2-E3C0-4AC4-B609-49CBC9BF403C}"/>
              </a:ext>
            </a:extLst>
          </p:cNvPr>
          <p:cNvSpPr>
            <a:spLocks noGrp="1"/>
          </p:cNvSpPr>
          <p:nvPr>
            <p:ph type="sldNum" sz="quarter" idx="12"/>
          </p:nvPr>
        </p:nvSpPr>
        <p:spPr/>
        <p:txBody>
          <a:bodyPr/>
          <a:lstStyle/>
          <a:p>
            <a:fld id="{8FED9AD4-6676-42EC-92E1-86CD1586FDF9}" type="slidenum">
              <a:rPr lang="en-IN" smtClean="0"/>
              <a:t>‹#›</a:t>
            </a:fld>
            <a:endParaRPr lang="en-IN"/>
          </a:p>
        </p:txBody>
      </p:sp>
    </p:spTree>
    <p:extLst>
      <p:ext uri="{BB962C8B-B14F-4D97-AF65-F5344CB8AC3E}">
        <p14:creationId xmlns:p14="http://schemas.microsoft.com/office/powerpoint/2010/main" val="1465467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BF1EE2-8D55-42F5-8275-2DE4C646EDB0}"/>
              </a:ext>
            </a:extLst>
          </p:cNvPr>
          <p:cNvSpPr>
            <a:spLocks noGrp="1"/>
          </p:cNvSpPr>
          <p:nvPr>
            <p:ph type="dt" sz="half" idx="10"/>
          </p:nvPr>
        </p:nvSpPr>
        <p:spPr/>
        <p:txBody>
          <a:bodyPr/>
          <a:lstStyle/>
          <a:p>
            <a:fld id="{9307DC5D-E539-44D6-A20E-589B63E412FB}" type="datetimeFigureOut">
              <a:rPr lang="en-IN" smtClean="0"/>
              <a:t>22-06-2019</a:t>
            </a:fld>
            <a:endParaRPr lang="en-IN"/>
          </a:p>
        </p:txBody>
      </p:sp>
      <p:sp>
        <p:nvSpPr>
          <p:cNvPr id="3" name="Footer Placeholder 2">
            <a:extLst>
              <a:ext uri="{FF2B5EF4-FFF2-40B4-BE49-F238E27FC236}">
                <a16:creationId xmlns:a16="http://schemas.microsoft.com/office/drawing/2014/main" id="{0075B0B2-9236-474C-8438-FE9E08460A5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C9BC19D-8F1A-45EA-9E70-CE38F5783B0B}"/>
              </a:ext>
            </a:extLst>
          </p:cNvPr>
          <p:cNvSpPr>
            <a:spLocks noGrp="1"/>
          </p:cNvSpPr>
          <p:nvPr>
            <p:ph type="sldNum" sz="quarter" idx="12"/>
          </p:nvPr>
        </p:nvSpPr>
        <p:spPr/>
        <p:txBody>
          <a:bodyPr/>
          <a:lstStyle/>
          <a:p>
            <a:fld id="{8FED9AD4-6676-42EC-92E1-86CD1586FDF9}" type="slidenum">
              <a:rPr lang="en-IN" smtClean="0"/>
              <a:t>‹#›</a:t>
            </a:fld>
            <a:endParaRPr lang="en-IN"/>
          </a:p>
        </p:txBody>
      </p:sp>
    </p:spTree>
    <p:extLst>
      <p:ext uri="{BB962C8B-B14F-4D97-AF65-F5344CB8AC3E}">
        <p14:creationId xmlns:p14="http://schemas.microsoft.com/office/powerpoint/2010/main" val="2305411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0F17D-0C2A-4065-941C-5B3EEE3949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FFFAABF-52D3-44CC-825A-1324B1ED82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C3E6BEE-B2D9-42B4-B915-3323AC38D8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EA17E9-5562-4056-BD24-949FFEAD4397}"/>
              </a:ext>
            </a:extLst>
          </p:cNvPr>
          <p:cNvSpPr>
            <a:spLocks noGrp="1"/>
          </p:cNvSpPr>
          <p:nvPr>
            <p:ph type="dt" sz="half" idx="10"/>
          </p:nvPr>
        </p:nvSpPr>
        <p:spPr/>
        <p:txBody>
          <a:bodyPr/>
          <a:lstStyle/>
          <a:p>
            <a:fld id="{9307DC5D-E539-44D6-A20E-589B63E412FB}" type="datetimeFigureOut">
              <a:rPr lang="en-IN" smtClean="0"/>
              <a:t>22-06-2019</a:t>
            </a:fld>
            <a:endParaRPr lang="en-IN"/>
          </a:p>
        </p:txBody>
      </p:sp>
      <p:sp>
        <p:nvSpPr>
          <p:cNvPr id="6" name="Footer Placeholder 5">
            <a:extLst>
              <a:ext uri="{FF2B5EF4-FFF2-40B4-BE49-F238E27FC236}">
                <a16:creationId xmlns:a16="http://schemas.microsoft.com/office/drawing/2014/main" id="{30B2E1ED-71D5-4349-84F4-959736C78E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0CAFC7-6A06-4C41-A3A0-05DF74DF3729}"/>
              </a:ext>
            </a:extLst>
          </p:cNvPr>
          <p:cNvSpPr>
            <a:spLocks noGrp="1"/>
          </p:cNvSpPr>
          <p:nvPr>
            <p:ph type="sldNum" sz="quarter" idx="12"/>
          </p:nvPr>
        </p:nvSpPr>
        <p:spPr/>
        <p:txBody>
          <a:bodyPr/>
          <a:lstStyle/>
          <a:p>
            <a:fld id="{8FED9AD4-6676-42EC-92E1-86CD1586FDF9}" type="slidenum">
              <a:rPr lang="en-IN" smtClean="0"/>
              <a:t>‹#›</a:t>
            </a:fld>
            <a:endParaRPr lang="en-IN"/>
          </a:p>
        </p:txBody>
      </p:sp>
    </p:spTree>
    <p:extLst>
      <p:ext uri="{BB962C8B-B14F-4D97-AF65-F5344CB8AC3E}">
        <p14:creationId xmlns:p14="http://schemas.microsoft.com/office/powerpoint/2010/main" val="283253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071E5-1628-4201-9730-F982470619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14D851F-A473-4331-8CAE-A52F45CD06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DFCF218-4271-46F5-AFEF-4A27ECB490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4A55E2-C0D4-431A-9B26-23B1EBD84F48}"/>
              </a:ext>
            </a:extLst>
          </p:cNvPr>
          <p:cNvSpPr>
            <a:spLocks noGrp="1"/>
          </p:cNvSpPr>
          <p:nvPr>
            <p:ph type="dt" sz="half" idx="10"/>
          </p:nvPr>
        </p:nvSpPr>
        <p:spPr/>
        <p:txBody>
          <a:bodyPr/>
          <a:lstStyle/>
          <a:p>
            <a:fld id="{9307DC5D-E539-44D6-A20E-589B63E412FB}" type="datetimeFigureOut">
              <a:rPr lang="en-IN" smtClean="0"/>
              <a:t>22-06-2019</a:t>
            </a:fld>
            <a:endParaRPr lang="en-IN"/>
          </a:p>
        </p:txBody>
      </p:sp>
      <p:sp>
        <p:nvSpPr>
          <p:cNvPr id="6" name="Footer Placeholder 5">
            <a:extLst>
              <a:ext uri="{FF2B5EF4-FFF2-40B4-BE49-F238E27FC236}">
                <a16:creationId xmlns:a16="http://schemas.microsoft.com/office/drawing/2014/main" id="{352FD2E5-45F7-4372-A899-3BE51BFCDA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82EEFE-06E4-48C4-8131-71951E371260}"/>
              </a:ext>
            </a:extLst>
          </p:cNvPr>
          <p:cNvSpPr>
            <a:spLocks noGrp="1"/>
          </p:cNvSpPr>
          <p:nvPr>
            <p:ph type="sldNum" sz="quarter" idx="12"/>
          </p:nvPr>
        </p:nvSpPr>
        <p:spPr/>
        <p:txBody>
          <a:bodyPr/>
          <a:lstStyle/>
          <a:p>
            <a:fld id="{8FED9AD4-6676-42EC-92E1-86CD1586FDF9}" type="slidenum">
              <a:rPr lang="en-IN" smtClean="0"/>
              <a:t>‹#›</a:t>
            </a:fld>
            <a:endParaRPr lang="en-IN"/>
          </a:p>
        </p:txBody>
      </p:sp>
    </p:spTree>
    <p:extLst>
      <p:ext uri="{BB962C8B-B14F-4D97-AF65-F5344CB8AC3E}">
        <p14:creationId xmlns:p14="http://schemas.microsoft.com/office/powerpoint/2010/main" val="118491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21C696-5EB4-4CEC-93E1-C95FB2D8A7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74D610-FCC5-4EC6-A11B-09414C58A2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CF315F-C8A3-4FC3-A82A-F3C8C1C114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07DC5D-E539-44D6-A20E-589B63E412FB}" type="datetimeFigureOut">
              <a:rPr lang="en-IN" smtClean="0"/>
              <a:t>22-06-2019</a:t>
            </a:fld>
            <a:endParaRPr lang="en-IN"/>
          </a:p>
        </p:txBody>
      </p:sp>
      <p:sp>
        <p:nvSpPr>
          <p:cNvPr id="5" name="Footer Placeholder 4">
            <a:extLst>
              <a:ext uri="{FF2B5EF4-FFF2-40B4-BE49-F238E27FC236}">
                <a16:creationId xmlns:a16="http://schemas.microsoft.com/office/drawing/2014/main" id="{29676F95-8AAE-415C-BE07-DE7C80AD99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6FCB6B7-B31D-4665-8345-DE62C95F95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ED9AD4-6676-42EC-92E1-86CD1586FDF9}" type="slidenum">
              <a:rPr lang="en-IN" smtClean="0"/>
              <a:t>‹#›</a:t>
            </a:fld>
            <a:endParaRPr lang="en-IN"/>
          </a:p>
        </p:txBody>
      </p:sp>
    </p:spTree>
    <p:extLst>
      <p:ext uri="{BB962C8B-B14F-4D97-AF65-F5344CB8AC3E}">
        <p14:creationId xmlns:p14="http://schemas.microsoft.com/office/powerpoint/2010/main" val="675690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68CF0-72D3-4C66-8DD4-1F26A2A58E93}"/>
              </a:ext>
            </a:extLst>
          </p:cNvPr>
          <p:cNvSpPr>
            <a:spLocks noGrp="1"/>
          </p:cNvSpPr>
          <p:nvPr>
            <p:ph type="ctrTitle"/>
          </p:nvPr>
        </p:nvSpPr>
        <p:spPr>
          <a:solidFill>
            <a:schemeClr val="bg1"/>
          </a:solidFill>
        </p:spPr>
        <p:txBody>
          <a:bodyPr>
            <a:normAutofit/>
          </a:bodyPr>
          <a:lstStyle/>
          <a:p>
            <a:endParaRPr lang="en-IN" sz="8000" b="1" dirty="0">
              <a:ln w="0"/>
              <a:solidFill>
                <a:srgbClr val="FF0000"/>
              </a:solidFill>
              <a:effectLst>
                <a:outerShdw blurRad="38100" dist="19050" dir="2700000" algn="tl" rotWithShape="0">
                  <a:schemeClr val="dk1">
                    <a:alpha val="40000"/>
                  </a:schemeClr>
                </a:outerShdw>
              </a:effectLst>
              <a:latin typeface="Arial Narrow" panose="020B0606020202030204" pitchFamily="34" charset="0"/>
            </a:endParaRPr>
          </a:p>
        </p:txBody>
      </p:sp>
      <p:sp>
        <p:nvSpPr>
          <p:cNvPr id="3" name="Subtitle 2">
            <a:extLst>
              <a:ext uri="{FF2B5EF4-FFF2-40B4-BE49-F238E27FC236}">
                <a16:creationId xmlns:a16="http://schemas.microsoft.com/office/drawing/2014/main" id="{EFFE02FF-630F-4D52-865F-EFE90B0DBC3C}"/>
              </a:ext>
            </a:extLst>
          </p:cNvPr>
          <p:cNvSpPr>
            <a:spLocks noGrp="1"/>
          </p:cNvSpPr>
          <p:nvPr>
            <p:ph type="subTitle" idx="1"/>
          </p:nvPr>
        </p:nvSpPr>
        <p:spPr>
          <a:xfrm>
            <a:off x="8848579" y="4318782"/>
            <a:ext cx="3052690" cy="1913206"/>
          </a:xfrm>
        </p:spPr>
        <p:txBody>
          <a:bodyPr>
            <a:normAutofit/>
          </a:bodyPr>
          <a:lstStyle/>
          <a:p>
            <a:pPr algn="l"/>
            <a:r>
              <a:rPr lang="en-IN" sz="3200" dirty="0" err="1">
                <a:ln w="0"/>
                <a:solidFill>
                  <a:schemeClr val="accent1"/>
                </a:solidFill>
                <a:effectLst>
                  <a:outerShdw blurRad="38100" dist="25400" dir="5400000" algn="ctr" rotWithShape="0">
                    <a:srgbClr val="6E747A">
                      <a:alpha val="43000"/>
                    </a:srgbClr>
                  </a:outerShdw>
                </a:effectLst>
              </a:rPr>
              <a:t>A.Priyanka</a:t>
            </a:r>
            <a:endParaRPr lang="en-IN" sz="3200" dirty="0">
              <a:ln w="0"/>
              <a:solidFill>
                <a:schemeClr val="accent1"/>
              </a:solidFill>
              <a:effectLst>
                <a:outerShdw blurRad="38100" dist="25400" dir="5400000" algn="ctr" rotWithShape="0">
                  <a:srgbClr val="6E747A">
                    <a:alpha val="43000"/>
                  </a:srgbClr>
                </a:outerShdw>
              </a:effectLst>
            </a:endParaRPr>
          </a:p>
          <a:p>
            <a:pPr algn="l"/>
            <a:r>
              <a:rPr lang="en-IN" sz="3200" dirty="0" err="1">
                <a:ln w="0"/>
                <a:solidFill>
                  <a:schemeClr val="accent1"/>
                </a:solidFill>
                <a:effectLst>
                  <a:outerShdw blurRad="38100" dist="25400" dir="5400000" algn="ctr" rotWithShape="0">
                    <a:srgbClr val="6E747A">
                      <a:alpha val="43000"/>
                    </a:srgbClr>
                  </a:outerShdw>
                </a:effectLst>
              </a:rPr>
              <a:t>P.Anish</a:t>
            </a:r>
            <a:endParaRPr lang="en-IN" sz="3200" dirty="0">
              <a:ln w="0"/>
              <a:solidFill>
                <a:schemeClr val="accent1"/>
              </a:solidFill>
              <a:effectLst>
                <a:outerShdw blurRad="38100" dist="25400" dir="5400000" algn="ctr" rotWithShape="0">
                  <a:srgbClr val="6E747A">
                    <a:alpha val="43000"/>
                  </a:srgbClr>
                </a:outerShdw>
              </a:effectLst>
            </a:endParaRPr>
          </a:p>
          <a:p>
            <a:pPr algn="l"/>
            <a:r>
              <a:rPr lang="en-IN" sz="3200" dirty="0" err="1">
                <a:ln w="0"/>
                <a:solidFill>
                  <a:schemeClr val="accent1"/>
                </a:solidFill>
                <a:effectLst>
                  <a:outerShdw blurRad="38100" dist="25400" dir="5400000" algn="ctr" rotWithShape="0">
                    <a:srgbClr val="6E747A">
                      <a:alpha val="43000"/>
                    </a:srgbClr>
                  </a:outerShdw>
                </a:effectLst>
              </a:rPr>
              <a:t>K.Pruthvi</a:t>
            </a:r>
            <a:r>
              <a:rPr lang="en-IN" sz="3200" dirty="0">
                <a:ln w="0"/>
                <a:solidFill>
                  <a:schemeClr val="accent1"/>
                </a:solidFill>
                <a:effectLst>
                  <a:outerShdw blurRad="38100" dist="25400" dir="5400000" algn="ctr" rotWithShape="0">
                    <a:srgbClr val="6E747A">
                      <a:alpha val="43000"/>
                    </a:srgbClr>
                  </a:outerShdw>
                </a:effectLst>
              </a:rPr>
              <a:t> Raj</a:t>
            </a:r>
          </a:p>
        </p:txBody>
      </p:sp>
      <p:pic>
        <p:nvPicPr>
          <p:cNvPr id="7" name="Picture 6">
            <a:extLst>
              <a:ext uri="{FF2B5EF4-FFF2-40B4-BE49-F238E27FC236}">
                <a16:creationId xmlns:a16="http://schemas.microsoft.com/office/drawing/2014/main" id="{D918ACE8-3377-4D2E-B206-6DE0A5432B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035" y="0"/>
            <a:ext cx="13380554" cy="6858000"/>
          </a:xfrm>
          <a:prstGeom prst="rect">
            <a:avLst/>
          </a:prstGeom>
        </p:spPr>
      </p:pic>
      <p:sp>
        <p:nvSpPr>
          <p:cNvPr id="8" name="Rectangle 7">
            <a:extLst>
              <a:ext uri="{FF2B5EF4-FFF2-40B4-BE49-F238E27FC236}">
                <a16:creationId xmlns:a16="http://schemas.microsoft.com/office/drawing/2014/main" id="{828DCC0C-7ABA-4259-9490-6C6A5BA5D670}"/>
              </a:ext>
            </a:extLst>
          </p:cNvPr>
          <p:cNvSpPr/>
          <p:nvPr/>
        </p:nvSpPr>
        <p:spPr>
          <a:xfrm>
            <a:off x="2173858" y="1319843"/>
            <a:ext cx="9144000" cy="2123658"/>
          </a:xfrm>
          <a:prstGeom prst="rect">
            <a:avLst/>
          </a:prstGeom>
        </p:spPr>
        <p:txBody>
          <a:bodyPr wrap="square">
            <a:spAutoFit/>
          </a:bodyPr>
          <a:lstStyle/>
          <a:p>
            <a:r>
              <a:rPr lang="en-IN" sz="6600" b="1" dirty="0">
                <a:ln w="0"/>
                <a:solidFill>
                  <a:schemeClr val="bg1"/>
                </a:solidFill>
                <a:effectLst>
                  <a:outerShdw blurRad="38100" dist="19050" dir="2700000" algn="tl" rotWithShape="0">
                    <a:schemeClr val="dk1">
                      <a:alpha val="40000"/>
                    </a:schemeClr>
                  </a:outerShdw>
                </a:effectLst>
                <a:latin typeface="Berlin Sans FB Demi" panose="020E0802020502020306" pitchFamily="34" charset="0"/>
              </a:rPr>
              <a:t>    Black Friday Sales        analysis  &amp;  prediction</a:t>
            </a:r>
            <a:endParaRPr lang="en-IN" sz="6600" dirty="0">
              <a:solidFill>
                <a:schemeClr val="bg1"/>
              </a:solidFill>
              <a:latin typeface="Berlin Sans FB Demi" panose="020E0802020502020306" pitchFamily="34" charset="0"/>
            </a:endParaRPr>
          </a:p>
        </p:txBody>
      </p:sp>
      <p:sp>
        <p:nvSpPr>
          <p:cNvPr id="9" name="TextBox 8">
            <a:extLst>
              <a:ext uri="{FF2B5EF4-FFF2-40B4-BE49-F238E27FC236}">
                <a16:creationId xmlns:a16="http://schemas.microsoft.com/office/drawing/2014/main" id="{90A7B1BC-5489-4AF8-AED5-DEF660461E86}"/>
              </a:ext>
            </a:extLst>
          </p:cNvPr>
          <p:cNvSpPr txBox="1"/>
          <p:nvPr/>
        </p:nvSpPr>
        <p:spPr>
          <a:xfrm>
            <a:off x="10345850" y="5218148"/>
            <a:ext cx="3692300" cy="1384995"/>
          </a:xfrm>
          <a:prstGeom prst="rect">
            <a:avLst/>
          </a:prstGeom>
          <a:noFill/>
        </p:spPr>
        <p:txBody>
          <a:bodyPr wrap="square" rtlCol="0">
            <a:spAutoFit/>
          </a:bodyPr>
          <a:lstStyle/>
          <a:p>
            <a:r>
              <a:rPr lang="en-US" sz="2800" b="1" dirty="0" err="1">
                <a:solidFill>
                  <a:schemeClr val="bg1"/>
                </a:solidFill>
              </a:rPr>
              <a:t>A.Priyanka</a:t>
            </a:r>
            <a:endParaRPr lang="en-US" sz="2800" b="1" dirty="0">
              <a:solidFill>
                <a:schemeClr val="bg1"/>
              </a:solidFill>
            </a:endParaRPr>
          </a:p>
          <a:p>
            <a:r>
              <a:rPr lang="en-US" sz="2800" b="1" dirty="0" err="1">
                <a:solidFill>
                  <a:schemeClr val="bg1"/>
                </a:solidFill>
              </a:rPr>
              <a:t>K.Pruthvi</a:t>
            </a:r>
            <a:r>
              <a:rPr lang="en-US" sz="2800" b="1" dirty="0">
                <a:solidFill>
                  <a:schemeClr val="bg1"/>
                </a:solidFill>
              </a:rPr>
              <a:t> raj</a:t>
            </a:r>
          </a:p>
          <a:p>
            <a:r>
              <a:rPr lang="en-US" sz="2800" b="1" dirty="0" err="1">
                <a:solidFill>
                  <a:schemeClr val="bg1"/>
                </a:solidFill>
              </a:rPr>
              <a:t>P.Anish</a:t>
            </a:r>
            <a:endParaRPr lang="en-IN" sz="2800" b="1" dirty="0">
              <a:solidFill>
                <a:schemeClr val="bg1"/>
              </a:solidFill>
            </a:endParaRPr>
          </a:p>
        </p:txBody>
      </p:sp>
    </p:spTree>
    <p:extLst>
      <p:ext uri="{BB962C8B-B14F-4D97-AF65-F5344CB8AC3E}">
        <p14:creationId xmlns:p14="http://schemas.microsoft.com/office/powerpoint/2010/main" val="1155148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D208A8-AC5A-46A6-9B69-2F6BE86C9D75}"/>
              </a:ext>
            </a:extLst>
          </p:cNvPr>
          <p:cNvSpPr txBox="1"/>
          <p:nvPr/>
        </p:nvSpPr>
        <p:spPr>
          <a:xfrm>
            <a:off x="1207403" y="3263710"/>
            <a:ext cx="2328038" cy="369332"/>
          </a:xfrm>
          <a:prstGeom prst="rect">
            <a:avLst/>
          </a:prstGeom>
          <a:noFill/>
        </p:spPr>
        <p:txBody>
          <a:bodyPr wrap="square" rtlCol="0">
            <a:spAutoFit/>
          </a:bodyPr>
          <a:lstStyle/>
          <a:p>
            <a:r>
              <a:rPr lang="en-IN" dirty="0">
                <a:solidFill>
                  <a:srgbClr val="FF0000"/>
                </a:solidFill>
              </a:rPr>
              <a:t>Age vs Purchase Sales</a:t>
            </a:r>
          </a:p>
        </p:txBody>
      </p:sp>
      <p:sp>
        <p:nvSpPr>
          <p:cNvPr id="7" name="TextBox 6">
            <a:extLst>
              <a:ext uri="{FF2B5EF4-FFF2-40B4-BE49-F238E27FC236}">
                <a16:creationId xmlns:a16="http://schemas.microsoft.com/office/drawing/2014/main" id="{512FAE95-B94E-41CA-9356-B6C318A9C43F}"/>
              </a:ext>
            </a:extLst>
          </p:cNvPr>
          <p:cNvSpPr txBox="1"/>
          <p:nvPr/>
        </p:nvSpPr>
        <p:spPr>
          <a:xfrm>
            <a:off x="4430012" y="3270456"/>
            <a:ext cx="2934201" cy="369332"/>
          </a:xfrm>
          <a:prstGeom prst="rect">
            <a:avLst/>
          </a:prstGeom>
          <a:noFill/>
        </p:spPr>
        <p:txBody>
          <a:bodyPr wrap="none" rtlCol="0">
            <a:spAutoFit/>
          </a:bodyPr>
          <a:lstStyle/>
          <a:p>
            <a:r>
              <a:rPr lang="en-IN" dirty="0">
                <a:solidFill>
                  <a:srgbClr val="FF0000"/>
                </a:solidFill>
              </a:rPr>
              <a:t>       Gender vs Purchase Sales</a:t>
            </a:r>
          </a:p>
        </p:txBody>
      </p:sp>
      <p:sp>
        <p:nvSpPr>
          <p:cNvPr id="2" name="TextBox 1">
            <a:extLst>
              <a:ext uri="{FF2B5EF4-FFF2-40B4-BE49-F238E27FC236}">
                <a16:creationId xmlns:a16="http://schemas.microsoft.com/office/drawing/2014/main" id="{EDDC654F-D8B4-4D3C-9A16-C4738227415F}"/>
              </a:ext>
            </a:extLst>
          </p:cNvPr>
          <p:cNvSpPr txBox="1"/>
          <p:nvPr/>
        </p:nvSpPr>
        <p:spPr>
          <a:xfrm>
            <a:off x="4430012" y="3869635"/>
            <a:ext cx="4002157" cy="923330"/>
          </a:xfrm>
          <a:prstGeom prst="rect">
            <a:avLst/>
          </a:prstGeom>
          <a:noFill/>
        </p:spPr>
        <p:txBody>
          <a:bodyPr wrap="square" rtlCol="0">
            <a:spAutoFit/>
          </a:bodyPr>
          <a:lstStyle/>
          <a:p>
            <a:r>
              <a:rPr lang="en-IN" dirty="0"/>
              <a:t>On average the male gender spends more money on purchase than </a:t>
            </a:r>
            <a:r>
              <a:rPr lang="en-IN"/>
              <a:t>the female</a:t>
            </a:r>
            <a:endParaRPr lang="en-IN" dirty="0"/>
          </a:p>
        </p:txBody>
      </p:sp>
      <p:pic>
        <p:nvPicPr>
          <p:cNvPr id="1026" name="Picture 2" descr="https://cdn-images-1.medium.com/max/800/1*5tejwbYyCIK5K5AGe74Fww.png">
            <a:extLst>
              <a:ext uri="{FF2B5EF4-FFF2-40B4-BE49-F238E27FC236}">
                <a16:creationId xmlns:a16="http://schemas.microsoft.com/office/drawing/2014/main" id="{1647F30D-2ACB-441F-81F2-58E6E4A900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0012" y="1079668"/>
            <a:ext cx="3697357" cy="213854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cdn-images-1.medium.com/max/800/1*2-Wx-hvA6LkOIMIiFmM8xw.png">
            <a:extLst>
              <a:ext uri="{FF2B5EF4-FFF2-40B4-BE49-F238E27FC236}">
                <a16:creationId xmlns:a16="http://schemas.microsoft.com/office/drawing/2014/main" id="{8D7543E1-207A-41A6-8B84-CD12911FD4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912" y="1079668"/>
            <a:ext cx="2911021" cy="214529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FFAC30E-BD29-437A-9BBA-D172C05B30EA}"/>
              </a:ext>
            </a:extLst>
          </p:cNvPr>
          <p:cNvSpPr txBox="1"/>
          <p:nvPr/>
        </p:nvSpPr>
        <p:spPr>
          <a:xfrm>
            <a:off x="854152" y="3869635"/>
            <a:ext cx="3385340" cy="2308324"/>
          </a:xfrm>
          <a:prstGeom prst="rect">
            <a:avLst/>
          </a:prstGeom>
          <a:noFill/>
        </p:spPr>
        <p:txBody>
          <a:bodyPr wrap="square" rtlCol="0">
            <a:spAutoFit/>
          </a:bodyPr>
          <a:lstStyle/>
          <a:p>
            <a:r>
              <a:rPr lang="en-IN" dirty="0"/>
              <a:t>The average spend by group age we can see the amount spent is almost the same for everyone. Curiously, on average customer with more than 50 years old are the ones who spent the most.</a:t>
            </a:r>
          </a:p>
          <a:p>
            <a:br>
              <a:rPr lang="en-IN" dirty="0"/>
            </a:br>
            <a:endParaRPr lang="en-IN" dirty="0"/>
          </a:p>
        </p:txBody>
      </p:sp>
      <p:sp>
        <p:nvSpPr>
          <p:cNvPr id="9" name="Rectangle 8">
            <a:extLst>
              <a:ext uri="{FF2B5EF4-FFF2-40B4-BE49-F238E27FC236}">
                <a16:creationId xmlns:a16="http://schemas.microsoft.com/office/drawing/2014/main" id="{116B5BE0-0232-41DD-8D94-132A99B87ACE}"/>
              </a:ext>
            </a:extLst>
          </p:cNvPr>
          <p:cNvSpPr/>
          <p:nvPr/>
        </p:nvSpPr>
        <p:spPr>
          <a:xfrm>
            <a:off x="854151" y="185990"/>
            <a:ext cx="2846036" cy="461665"/>
          </a:xfrm>
          <a:prstGeom prst="rect">
            <a:avLst/>
          </a:prstGeom>
        </p:spPr>
        <p:txBody>
          <a:bodyPr wrap="none">
            <a:spAutoFit/>
          </a:bodyPr>
          <a:lstStyle/>
          <a:p>
            <a:r>
              <a:rPr lang="en-IN" sz="2400" b="1" dirty="0">
                <a:solidFill>
                  <a:srgbClr val="C00000"/>
                </a:solidFill>
                <a:latin typeface="medium-content-serif-font"/>
              </a:rPr>
              <a:t>Categorical Variables</a:t>
            </a:r>
            <a:endParaRPr lang="en-IN" sz="2400" dirty="0">
              <a:solidFill>
                <a:srgbClr val="C00000"/>
              </a:solidFill>
            </a:endParaRPr>
          </a:p>
        </p:txBody>
      </p:sp>
      <p:sp>
        <p:nvSpPr>
          <p:cNvPr id="10" name="AutoShape 8" descr="https://cdn-images-1.medium.com/max/800/1*KAySKpiOy90syPrV9lCEEA.png">
            <a:extLst>
              <a:ext uri="{FF2B5EF4-FFF2-40B4-BE49-F238E27FC236}">
                <a16:creationId xmlns:a16="http://schemas.microsoft.com/office/drawing/2014/main" id="{20B78181-C94A-47D6-BCEF-0399A981E139}"/>
              </a:ext>
            </a:extLst>
          </p:cNvPr>
          <p:cNvSpPr>
            <a:spLocks noChangeAspect="1" noChangeArrowheads="1"/>
          </p:cNvSpPr>
          <p:nvPr/>
        </p:nvSpPr>
        <p:spPr bwMode="auto">
          <a:xfrm>
            <a:off x="5943600" y="3276600"/>
            <a:ext cx="284414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10" descr="https://cdn-images-1.medium.com/max/800/1*KAySKpiOy90syPrV9lCEEA.png">
            <a:extLst>
              <a:ext uri="{FF2B5EF4-FFF2-40B4-BE49-F238E27FC236}">
                <a16:creationId xmlns:a16="http://schemas.microsoft.com/office/drawing/2014/main" id="{37555B4D-BBE8-43FC-84CE-08F02E9912F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600325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s://cdn-images-1.medium.com/max/800/1*KAySKpiOy90syPrV9lCEEA.png">
            <a:extLst>
              <a:ext uri="{FF2B5EF4-FFF2-40B4-BE49-F238E27FC236}">
                <a16:creationId xmlns:a16="http://schemas.microsoft.com/office/drawing/2014/main" id="{86FB834B-F8D5-4616-8DC2-940BCFC56C5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https://cdn-images-1.medium.com/max/800/1*KAySKpiOy90syPrV9lCEEA.png">
            <a:extLst>
              <a:ext uri="{FF2B5EF4-FFF2-40B4-BE49-F238E27FC236}">
                <a16:creationId xmlns:a16="http://schemas.microsoft.com/office/drawing/2014/main" id="{EC56E952-7BF2-4C66-B51E-0584344BA494}"/>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6" descr="https://cdn-images-1.medium.com/max/800/1*KAySKpiOy90syPrV9lCEEA.png">
            <a:extLst>
              <a:ext uri="{FF2B5EF4-FFF2-40B4-BE49-F238E27FC236}">
                <a16:creationId xmlns:a16="http://schemas.microsoft.com/office/drawing/2014/main" id="{F2390A43-C07D-4854-A347-FE5379542C8F}"/>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8" descr="https://cdn-images-1.medium.com/max/800/1*KAySKpiOy90syPrV9lCEEA.png">
            <a:extLst>
              <a:ext uri="{FF2B5EF4-FFF2-40B4-BE49-F238E27FC236}">
                <a16:creationId xmlns:a16="http://schemas.microsoft.com/office/drawing/2014/main" id="{15561CC1-C5B9-402C-BC01-E9F84D879075}"/>
              </a:ext>
            </a:extLst>
          </p:cNvPr>
          <p:cNvSpPr>
            <a:spLocks noChangeAspect="1" noChangeArrowheads="1"/>
          </p:cNvSpPr>
          <p:nvPr/>
        </p:nvSpPr>
        <p:spPr bwMode="auto">
          <a:xfrm>
            <a:off x="6400800" y="3733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Rectangle 5">
            <a:extLst>
              <a:ext uri="{FF2B5EF4-FFF2-40B4-BE49-F238E27FC236}">
                <a16:creationId xmlns:a16="http://schemas.microsoft.com/office/drawing/2014/main" id="{14641B82-3C40-4AF6-9DFB-2D604C3C1EC0}"/>
              </a:ext>
            </a:extLst>
          </p:cNvPr>
          <p:cNvSpPr/>
          <p:nvPr/>
        </p:nvSpPr>
        <p:spPr>
          <a:xfrm>
            <a:off x="1139687" y="198784"/>
            <a:ext cx="8547652" cy="6192849"/>
          </a:xfrm>
          <a:prstGeom prst="rect">
            <a:avLst/>
          </a:prstGeom>
        </p:spPr>
        <p:txBody>
          <a:bodyPr wrap="square">
            <a:spAutoFit/>
          </a:bodyPr>
          <a:lstStyle/>
          <a:p>
            <a:pPr>
              <a:lnSpc>
                <a:spcPct val="107000"/>
              </a:lnSpc>
              <a:spcAft>
                <a:spcPts val="800"/>
              </a:spcAft>
            </a:pPr>
            <a:r>
              <a:rPr lang="en-IN" sz="2800" b="1" dirty="0">
                <a:latin typeface="Times New Roman" panose="02020603050405020304" pitchFamily="18" charset="0"/>
                <a:ea typeface="Calibri" panose="020F0502020204030204" pitchFamily="34" charset="0"/>
                <a:cs typeface="Times New Roman" panose="02020603050405020304" pitchFamily="18" charset="0"/>
              </a:rPr>
              <a:t>Data Modelling</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We can train a model by using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Clr>
                <a:srgbClr val="595858"/>
              </a:buClr>
              <a:buSzPts val="1150"/>
              <a:buFont typeface="+mj-lt"/>
              <a:buAutoNum type="arabicPeriod"/>
            </a:pPr>
            <a:r>
              <a:rPr lang="en-IN" dirty="0">
                <a:latin typeface="Times New Roman" panose="02020603050405020304" pitchFamily="18" charset="0"/>
                <a:ea typeface="Roboto"/>
                <a:cs typeface="Roboto"/>
              </a:rPr>
              <a:t>Linear Regression</a:t>
            </a:r>
            <a:endParaRPr lang="en-IN" sz="1400" dirty="0">
              <a:latin typeface="Roboto"/>
              <a:ea typeface="Roboto"/>
              <a:cs typeface="Roboto"/>
            </a:endParaRPr>
          </a:p>
          <a:p>
            <a:pPr marL="342900" lvl="0" indent="-342900">
              <a:lnSpc>
                <a:spcPct val="115000"/>
              </a:lnSpc>
              <a:spcAft>
                <a:spcPts val="0"/>
              </a:spcAft>
              <a:buClr>
                <a:srgbClr val="595858"/>
              </a:buClr>
              <a:buSzPts val="1150"/>
              <a:buFont typeface="+mj-lt"/>
              <a:buAutoNum type="arabicPeriod"/>
            </a:pPr>
            <a:r>
              <a:rPr lang="en-IN" dirty="0">
                <a:latin typeface="Times New Roman" panose="02020603050405020304" pitchFamily="18" charset="0"/>
                <a:ea typeface="Roboto"/>
                <a:cs typeface="Roboto"/>
              </a:rPr>
              <a:t>Logistic Regression</a:t>
            </a:r>
            <a:endParaRPr lang="en-IN" sz="1400" dirty="0">
              <a:latin typeface="Roboto"/>
              <a:ea typeface="Roboto"/>
              <a:cs typeface="Roboto"/>
            </a:endParaRPr>
          </a:p>
          <a:p>
            <a:pPr marL="342900" lvl="0" indent="-342900">
              <a:lnSpc>
                <a:spcPct val="115000"/>
              </a:lnSpc>
              <a:spcAft>
                <a:spcPts val="0"/>
              </a:spcAft>
              <a:buClr>
                <a:srgbClr val="595858"/>
              </a:buClr>
              <a:buSzPts val="1150"/>
              <a:buFont typeface="+mj-lt"/>
              <a:buAutoNum type="arabicPeriod"/>
            </a:pPr>
            <a:r>
              <a:rPr lang="en-IN" dirty="0">
                <a:latin typeface="Times New Roman" panose="02020603050405020304" pitchFamily="18" charset="0"/>
                <a:ea typeface="Roboto"/>
                <a:cs typeface="Roboto"/>
              </a:rPr>
              <a:t>Decision Tree</a:t>
            </a:r>
            <a:endParaRPr lang="en-IN" sz="1400" dirty="0">
              <a:latin typeface="Roboto"/>
              <a:ea typeface="Roboto"/>
              <a:cs typeface="Roboto"/>
            </a:endParaRPr>
          </a:p>
          <a:p>
            <a:pPr marL="342900" lvl="0" indent="-342900">
              <a:lnSpc>
                <a:spcPct val="115000"/>
              </a:lnSpc>
              <a:spcAft>
                <a:spcPts val="0"/>
              </a:spcAft>
              <a:buClr>
                <a:srgbClr val="595858"/>
              </a:buClr>
              <a:buSzPts val="1150"/>
              <a:buFont typeface="+mj-lt"/>
              <a:buAutoNum type="arabicPeriod"/>
            </a:pPr>
            <a:r>
              <a:rPr lang="en-IN" dirty="0">
                <a:latin typeface="Times New Roman" panose="02020603050405020304" pitchFamily="18" charset="0"/>
                <a:ea typeface="Roboto"/>
                <a:cs typeface="Roboto"/>
              </a:rPr>
              <a:t>SVM</a:t>
            </a:r>
            <a:endParaRPr lang="en-IN" sz="1400" dirty="0">
              <a:latin typeface="Roboto"/>
              <a:ea typeface="Roboto"/>
              <a:cs typeface="Roboto"/>
            </a:endParaRPr>
          </a:p>
          <a:p>
            <a:pPr marL="342900" lvl="0" indent="-342900">
              <a:lnSpc>
                <a:spcPct val="115000"/>
              </a:lnSpc>
              <a:spcAft>
                <a:spcPts val="0"/>
              </a:spcAft>
              <a:buClr>
                <a:srgbClr val="595858"/>
              </a:buClr>
              <a:buSzPts val="1150"/>
              <a:buFont typeface="+mj-lt"/>
              <a:buAutoNum type="arabicPeriod"/>
            </a:pPr>
            <a:r>
              <a:rPr lang="en-IN" dirty="0">
                <a:latin typeface="Times New Roman" panose="02020603050405020304" pitchFamily="18" charset="0"/>
                <a:ea typeface="Roboto"/>
                <a:cs typeface="Roboto"/>
              </a:rPr>
              <a:t>Naive Bayes</a:t>
            </a:r>
            <a:endParaRPr lang="en-IN" sz="1400" dirty="0">
              <a:latin typeface="Roboto"/>
              <a:ea typeface="Roboto"/>
              <a:cs typeface="Roboto"/>
            </a:endParaRPr>
          </a:p>
          <a:p>
            <a:pPr marL="342900" lvl="0" indent="-342900">
              <a:lnSpc>
                <a:spcPct val="115000"/>
              </a:lnSpc>
              <a:spcAft>
                <a:spcPts val="1600"/>
              </a:spcAft>
              <a:buClr>
                <a:srgbClr val="595858"/>
              </a:buClr>
              <a:buSzPts val="1150"/>
              <a:buFont typeface="+mj-lt"/>
              <a:buAutoNum type="arabicPeriod"/>
            </a:pPr>
            <a:r>
              <a:rPr lang="en-IN" dirty="0" err="1">
                <a:latin typeface="Times New Roman" panose="02020603050405020304" pitchFamily="18" charset="0"/>
                <a:ea typeface="Roboto"/>
                <a:cs typeface="Roboto"/>
              </a:rPr>
              <a:t>kNN</a:t>
            </a:r>
            <a:endParaRPr lang="en-IN" sz="1400" dirty="0">
              <a:latin typeface="Roboto"/>
              <a:ea typeface="Roboto"/>
              <a:cs typeface="Roboto"/>
            </a:endParaRPr>
          </a:p>
          <a:p>
            <a:pPr>
              <a:lnSpc>
                <a:spcPct val="107000"/>
              </a:lnSpc>
              <a:spcAft>
                <a:spcPts val="1600"/>
              </a:spcAft>
            </a:pPr>
            <a:r>
              <a:rPr lang="en-IN" dirty="0">
                <a:latin typeface="Times New Roman" panose="02020603050405020304" pitchFamily="18" charset="0"/>
                <a:ea typeface="Calibri" panose="020F0502020204030204" pitchFamily="34" charset="0"/>
                <a:cs typeface="Times New Roman" panose="02020603050405020304" pitchFamily="18" charset="0"/>
              </a:rPr>
              <a:t>Since we have many algorithms to choose from lets calculate the accuracy scores first.</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600"/>
              </a:spcAft>
            </a:pPr>
            <a:r>
              <a:rPr lang="en-IN" dirty="0">
                <a:highlight>
                  <a:srgbClr val="FFFFFF"/>
                </a:highlight>
                <a:latin typeface="Times New Roman" panose="02020603050405020304" pitchFamily="18" charset="0"/>
                <a:ea typeface="Calibri" panose="020F0502020204030204" pitchFamily="34" charset="0"/>
                <a:cs typeface="Times New Roman" panose="02020603050405020304" pitchFamily="18" charset="0"/>
              </a:rPr>
              <a:t>Accuracy Score of Linear regression on test set 7.861742005464478</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600"/>
              </a:spcAft>
            </a:pPr>
            <a:r>
              <a:rPr lang="en-IN" dirty="0">
                <a:highlight>
                  <a:srgbClr val="FFFFFF"/>
                </a:highlight>
                <a:latin typeface="Times New Roman" panose="02020603050405020304" pitchFamily="18" charset="0"/>
                <a:ea typeface="Calibri" panose="020F0502020204030204" pitchFamily="34" charset="0"/>
                <a:cs typeface="Times New Roman" panose="02020603050405020304" pitchFamily="18" charset="0"/>
              </a:rPr>
              <a:t>Accuracy Score of Decision Tree on test set 50.93775785935173</a:t>
            </a:r>
          </a:p>
          <a:p>
            <a:pPr>
              <a:lnSpc>
                <a:spcPct val="107000"/>
              </a:lnSpc>
              <a:spcAft>
                <a:spcPts val="1600"/>
              </a:spcAft>
            </a:pPr>
            <a:endParaRPr lang="en-IN" sz="1400" dirty="0">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1600"/>
              </a:spcAft>
            </a:pPr>
            <a:endParaRPr lang="en-IN" dirty="0">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1600"/>
              </a:spcAft>
            </a:pPr>
            <a:r>
              <a:rPr lang="en-IN" dirty="0">
                <a:effectLst/>
                <a:latin typeface="Calibri" panose="020F0502020204030204" pitchFamily="34" charset="0"/>
                <a:ea typeface="Calibri" panose="020F0502020204030204" pitchFamily="34" charset="0"/>
                <a:cs typeface="Times New Roman" panose="02020603050405020304" pitchFamily="18" charset="0"/>
              </a:rPr>
              <a:t>Since we got highest accuracy for Random Forest we used this algorithm for prediction of sales.</a:t>
            </a:r>
          </a:p>
        </p:txBody>
      </p:sp>
      <p:sp>
        <p:nvSpPr>
          <p:cNvPr id="7" name="Rectangle 6">
            <a:extLst>
              <a:ext uri="{FF2B5EF4-FFF2-40B4-BE49-F238E27FC236}">
                <a16:creationId xmlns:a16="http://schemas.microsoft.com/office/drawing/2014/main" id="{181BA17C-383A-4D15-95DC-C419F8143E10}"/>
              </a:ext>
            </a:extLst>
          </p:cNvPr>
          <p:cNvSpPr/>
          <p:nvPr/>
        </p:nvSpPr>
        <p:spPr>
          <a:xfrm>
            <a:off x="1139686" y="4660424"/>
            <a:ext cx="8746435" cy="374077"/>
          </a:xfrm>
          <a:prstGeom prst="rect">
            <a:avLst/>
          </a:prstGeom>
        </p:spPr>
        <p:txBody>
          <a:bodyPr wrap="square">
            <a:spAutoFit/>
          </a:bodyPr>
          <a:lstStyle/>
          <a:p>
            <a:pPr>
              <a:lnSpc>
                <a:spcPct val="107000"/>
              </a:lnSpc>
              <a:spcAft>
                <a:spcPts val="800"/>
              </a:spcAft>
            </a:pPr>
            <a:r>
              <a:rPr lang="en-IN" dirty="0">
                <a:solidFill>
                  <a:srgbClr val="000000"/>
                </a:solidFill>
                <a:highlight>
                  <a:srgbClr val="FFFFFF"/>
                </a:highlight>
                <a:latin typeface="Times New Roman" panose="02020603050405020304" pitchFamily="18" charset="0"/>
                <a:ea typeface="Calibri" panose="020F0502020204030204" pitchFamily="34" charset="0"/>
                <a:cs typeface="Times New Roman" panose="02020603050405020304" pitchFamily="18" charset="0"/>
              </a:rPr>
              <a:t>Accuracy Score of Random Forests on test set 63.81975515943545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B0901815-FD98-429A-8AB9-6046588FDD38}"/>
              </a:ext>
            </a:extLst>
          </p:cNvPr>
          <p:cNvSpPr/>
          <p:nvPr/>
        </p:nvSpPr>
        <p:spPr>
          <a:xfrm>
            <a:off x="1139685" y="5153212"/>
            <a:ext cx="8746435" cy="369332"/>
          </a:xfrm>
          <a:prstGeom prst="rect">
            <a:avLst/>
          </a:prstGeom>
        </p:spPr>
        <p:txBody>
          <a:bodyPr wrap="square">
            <a:spAutoFit/>
          </a:bodyPr>
          <a:lstStyle/>
          <a:p>
            <a:r>
              <a:rPr lang="en-IN" dirty="0">
                <a:latin typeface="Times New Roman" panose="02020603050405020304" pitchFamily="18" charset="0"/>
                <a:ea typeface="Calibri" panose="020F0502020204030204" pitchFamily="34" charset="0"/>
              </a:rPr>
              <a:t>These are the three highest accuracy scores that we are getting for the data taken </a:t>
            </a:r>
            <a:endParaRPr lang="en-IN" dirty="0"/>
          </a:p>
        </p:txBody>
      </p:sp>
    </p:spTree>
    <p:extLst>
      <p:ext uri="{BB962C8B-B14F-4D97-AF65-F5344CB8AC3E}">
        <p14:creationId xmlns:p14="http://schemas.microsoft.com/office/powerpoint/2010/main" val="2005105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6229506-AFEE-4DE7-9019-784E69875F24}"/>
              </a:ext>
            </a:extLst>
          </p:cNvPr>
          <p:cNvSpPr/>
          <p:nvPr/>
        </p:nvSpPr>
        <p:spPr>
          <a:xfrm>
            <a:off x="740098" y="1333649"/>
            <a:ext cx="6304931" cy="405367"/>
          </a:xfrm>
          <a:prstGeom prst="rect">
            <a:avLst/>
          </a:prstGeom>
        </p:spPr>
        <p:txBody>
          <a:bodyPr wrap="none">
            <a:spAutoFit/>
          </a:bodyPr>
          <a:lstStyle/>
          <a:p>
            <a:pPr>
              <a:lnSpc>
                <a:spcPct val="107000"/>
              </a:lnSpc>
              <a:spcAft>
                <a:spcPts val="1600"/>
              </a:spcAft>
            </a:pPr>
            <a:r>
              <a:rPr lang="en-IN" sz="2000" dirty="0">
                <a:latin typeface="Times New Roman" panose="02020603050405020304" pitchFamily="18" charset="0"/>
                <a:ea typeface="Calibri" panose="020F0502020204030204" pitchFamily="34" charset="0"/>
                <a:cs typeface="Times New Roman" panose="02020603050405020304" pitchFamily="18" charset="0"/>
              </a:rPr>
              <a:t>After training the random forest model with 70% of the data</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F7F48DAA-D8CA-4574-BC00-EE16801204B9}"/>
              </a:ext>
            </a:extLst>
          </p:cNvPr>
          <p:cNvSpPr/>
          <p:nvPr/>
        </p:nvSpPr>
        <p:spPr>
          <a:xfrm>
            <a:off x="740098" y="1940387"/>
            <a:ext cx="10510998" cy="1211614"/>
          </a:xfrm>
          <a:prstGeom prst="rect">
            <a:avLst/>
          </a:prstGeom>
        </p:spPr>
        <p:txBody>
          <a:bodyPr wrap="square">
            <a:spAutoFit/>
          </a:bodyPr>
          <a:lstStyle/>
          <a:p>
            <a:pPr>
              <a:lnSpc>
                <a:spcPct val="107000"/>
              </a:lnSpc>
              <a:spcAft>
                <a:spcPts val="1600"/>
              </a:spcAft>
            </a:pPr>
            <a:r>
              <a:rPr lang="en-IN" sz="2000" dirty="0">
                <a:latin typeface="Times New Roman" panose="02020603050405020304" pitchFamily="18" charset="0"/>
                <a:ea typeface="Calibri" panose="020F0502020204030204" pitchFamily="34" charset="0"/>
                <a:cs typeface="Times New Roman" panose="02020603050405020304" pitchFamily="18" charset="0"/>
              </a:rPr>
              <a:t>These are test set data values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r>
              <a:rPr lang="en-IN" sz="2000" dirty="0">
                <a:latin typeface="Times New Roman" panose="02020603050405020304" pitchFamily="18" charset="0"/>
                <a:ea typeface="Calibri" panose="020F0502020204030204" pitchFamily="34" charset="0"/>
              </a:rPr>
              <a:t>[ </a:t>
            </a:r>
            <a:r>
              <a:rPr lang="en-IN" dirty="0">
                <a:latin typeface="Times New Roman" panose="02020603050405020304" pitchFamily="18" charset="0"/>
                <a:ea typeface="Calibri" panose="020F0502020204030204" pitchFamily="34" charset="0"/>
              </a:rPr>
              <a:t>7824, 9846, 10007, 4028, 19525, 8159, 11788, 12015, 5183, 15859, 5897, 16662, 1747, 3702, 16500, 15361, 1747, 15859, 7190, 15705, 3993, 7089, 12850, 12409, 3664, 5329, …]</a:t>
            </a:r>
            <a:endParaRPr lang="en-IN" dirty="0"/>
          </a:p>
        </p:txBody>
      </p:sp>
      <p:sp>
        <p:nvSpPr>
          <p:cNvPr id="4" name="Rectangle 3">
            <a:extLst>
              <a:ext uri="{FF2B5EF4-FFF2-40B4-BE49-F238E27FC236}">
                <a16:creationId xmlns:a16="http://schemas.microsoft.com/office/drawing/2014/main" id="{F43B563C-956D-431C-8B72-B4C607D401A5}"/>
              </a:ext>
            </a:extLst>
          </p:cNvPr>
          <p:cNvSpPr/>
          <p:nvPr/>
        </p:nvSpPr>
        <p:spPr>
          <a:xfrm>
            <a:off x="740097" y="3429000"/>
            <a:ext cx="10762789" cy="1180836"/>
          </a:xfrm>
          <a:prstGeom prst="rect">
            <a:avLst/>
          </a:prstGeom>
        </p:spPr>
        <p:txBody>
          <a:bodyPr wrap="square">
            <a:spAutoFit/>
          </a:bodyPr>
          <a:lstStyle/>
          <a:p>
            <a:pPr>
              <a:lnSpc>
                <a:spcPct val="107000"/>
              </a:lnSpc>
              <a:spcAft>
                <a:spcPts val="1600"/>
              </a:spcAft>
            </a:pPr>
            <a:r>
              <a:rPr lang="en-IN" dirty="0">
                <a:latin typeface="Times New Roman" panose="02020603050405020304" pitchFamily="18" charset="0"/>
                <a:ea typeface="Calibri" panose="020F0502020204030204" pitchFamily="34" charset="0"/>
                <a:cs typeface="Times New Roman" panose="02020603050405020304" pitchFamily="18" charset="0"/>
              </a:rPr>
              <a:t>T</a:t>
            </a:r>
            <a:r>
              <a:rPr lang="en-IN" sz="2000" dirty="0">
                <a:latin typeface="Times New Roman" panose="02020603050405020304" pitchFamily="18" charset="0"/>
                <a:ea typeface="Calibri" panose="020F0502020204030204" pitchFamily="34" charset="0"/>
                <a:cs typeface="Times New Roman" panose="02020603050405020304" pitchFamily="18" charset="0"/>
              </a:rPr>
              <a:t>hese are predicted data values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r>
              <a:rPr lang="en-IN" dirty="0">
                <a:latin typeface="Times New Roman" panose="02020603050405020304" pitchFamily="18" charset="0"/>
                <a:ea typeface="Calibri" panose="020F0502020204030204" pitchFamily="34" charset="0"/>
              </a:rPr>
              <a:t>[ 6078  5996  5875  1414 11023 15244 15333 16137  8702 19251  6109 15365  3580  8696 15903 15715  3696 11937  5252 11755  8007  5152 23603  5280  8621  6996 10021  7176 ,…]</a:t>
            </a:r>
            <a:endParaRPr lang="en-IN" dirty="0"/>
          </a:p>
        </p:txBody>
      </p:sp>
    </p:spTree>
    <p:extLst>
      <p:ext uri="{BB962C8B-B14F-4D97-AF65-F5344CB8AC3E}">
        <p14:creationId xmlns:p14="http://schemas.microsoft.com/office/powerpoint/2010/main" val="2036876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197B00-B491-4DF8-801A-360DF40D361B}"/>
              </a:ext>
            </a:extLst>
          </p:cNvPr>
          <p:cNvSpPr/>
          <p:nvPr/>
        </p:nvSpPr>
        <p:spPr>
          <a:xfrm>
            <a:off x="821633" y="628876"/>
            <a:ext cx="10548731" cy="405367"/>
          </a:xfrm>
          <a:prstGeom prst="rect">
            <a:avLst/>
          </a:prstGeom>
        </p:spPr>
        <p:txBody>
          <a:bodyPr wrap="square">
            <a:spAutoFit/>
          </a:bodyPr>
          <a:lstStyle/>
          <a:p>
            <a:pPr>
              <a:lnSpc>
                <a:spcPct val="107000"/>
              </a:lnSpc>
              <a:spcAft>
                <a:spcPts val="1600"/>
              </a:spcAft>
            </a:pPr>
            <a:r>
              <a:rPr lang="en-IN" sz="2000" dirty="0">
                <a:latin typeface="Times New Roman" panose="02020603050405020304" pitchFamily="18" charset="0"/>
                <a:ea typeface="Calibri" panose="020F0502020204030204" pitchFamily="34" charset="0"/>
                <a:cs typeface="Times New Roman" panose="02020603050405020304" pitchFamily="18" charset="0"/>
              </a:rPr>
              <a:t>Since we cannot conclude the accuracy between them let us draw a graph</a:t>
            </a:r>
            <a:endParaRPr lang="en-IN" sz="20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B5198596-444B-4D85-9694-647A94F03E5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81432" y="1295138"/>
            <a:ext cx="5723255" cy="3843655"/>
          </a:xfrm>
          <a:prstGeom prst="rect">
            <a:avLst/>
          </a:prstGeom>
          <a:noFill/>
          <a:ln>
            <a:noFill/>
          </a:ln>
        </p:spPr>
      </p:pic>
      <p:sp>
        <p:nvSpPr>
          <p:cNvPr id="4" name="Rectangle 3">
            <a:extLst>
              <a:ext uri="{FF2B5EF4-FFF2-40B4-BE49-F238E27FC236}">
                <a16:creationId xmlns:a16="http://schemas.microsoft.com/office/drawing/2014/main" id="{6DF1687B-BA88-4D7E-8F14-9CEF0E67279A}"/>
              </a:ext>
            </a:extLst>
          </p:cNvPr>
          <p:cNvSpPr/>
          <p:nvPr/>
        </p:nvSpPr>
        <p:spPr>
          <a:xfrm>
            <a:off x="1060173" y="5562862"/>
            <a:ext cx="8945218" cy="400110"/>
          </a:xfrm>
          <a:prstGeom prst="rect">
            <a:avLst/>
          </a:prstGeom>
        </p:spPr>
        <p:txBody>
          <a:bodyPr wrap="square">
            <a:spAutoFit/>
          </a:bodyPr>
          <a:lstStyle/>
          <a:p>
            <a:r>
              <a:rPr lang="en-IN" sz="2000" dirty="0">
                <a:latin typeface="Times New Roman" panose="02020603050405020304" pitchFamily="18" charset="0"/>
                <a:ea typeface="Calibri" panose="020F0502020204030204" pitchFamily="34" charset="0"/>
              </a:rPr>
              <a:t>This graph shows the similarities between the test and predicted values</a:t>
            </a:r>
            <a:endParaRPr lang="en-IN" sz="2000" dirty="0"/>
          </a:p>
        </p:txBody>
      </p:sp>
    </p:spTree>
    <p:extLst>
      <p:ext uri="{BB962C8B-B14F-4D97-AF65-F5344CB8AC3E}">
        <p14:creationId xmlns:p14="http://schemas.microsoft.com/office/powerpoint/2010/main" val="3710251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ACB8A3-C43B-43D0-9974-8AA8115D8F49}"/>
              </a:ext>
            </a:extLst>
          </p:cNvPr>
          <p:cNvPicPr>
            <a:picLocks noChangeAspect="1"/>
          </p:cNvPicPr>
          <p:nvPr/>
        </p:nvPicPr>
        <p:blipFill rotWithShape="1">
          <a:blip r:embed="rId2">
            <a:extLst>
              <a:ext uri="{28A0092B-C50C-407E-A947-70E740481C1C}">
                <a14:useLocalDpi xmlns:a14="http://schemas.microsoft.com/office/drawing/2010/main" val="0"/>
              </a:ext>
            </a:extLst>
          </a:blip>
          <a:srcRect t="9217" b="3166"/>
          <a:stretch/>
        </p:blipFill>
        <p:spPr>
          <a:xfrm>
            <a:off x="0" y="-41946"/>
            <a:ext cx="12192000" cy="6899945"/>
          </a:xfrm>
          <a:prstGeom prst="rect">
            <a:avLst/>
          </a:prstGeom>
        </p:spPr>
      </p:pic>
    </p:spTree>
    <p:extLst>
      <p:ext uri="{BB962C8B-B14F-4D97-AF65-F5344CB8AC3E}">
        <p14:creationId xmlns:p14="http://schemas.microsoft.com/office/powerpoint/2010/main" val="2829333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lob:https://web.whatsapp.com/dec8d319-2e0e-4b07-bc14-a4cbef0f3f7f">
            <a:extLst>
              <a:ext uri="{FF2B5EF4-FFF2-40B4-BE49-F238E27FC236}">
                <a16:creationId xmlns:a16="http://schemas.microsoft.com/office/drawing/2014/main" id="{9B375CF4-3548-4F24-8CEB-67FDF83C30C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blob:https://web.whatsapp.com/dec8d319-2e0e-4b07-bc14-a4cbef0f3f7f">
            <a:extLst>
              <a:ext uri="{FF2B5EF4-FFF2-40B4-BE49-F238E27FC236}">
                <a16:creationId xmlns:a16="http://schemas.microsoft.com/office/drawing/2014/main" id="{5BF4010A-F48D-4556-9503-5D738313CF7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1872A929-1D65-4C57-B91F-818350A589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150056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6D866D-BEC0-47E2-A76A-A66F561627C0}"/>
              </a:ext>
            </a:extLst>
          </p:cNvPr>
          <p:cNvSpPr/>
          <p:nvPr/>
        </p:nvSpPr>
        <p:spPr>
          <a:xfrm>
            <a:off x="861386" y="1492788"/>
            <a:ext cx="10429461" cy="1322285"/>
          </a:xfrm>
          <a:prstGeom prst="rect">
            <a:avLst/>
          </a:prstGeom>
        </p:spPr>
        <p:txBody>
          <a:bodyPr wrap="square">
            <a:spAutoFit/>
          </a:bodyPr>
          <a:lstStyle/>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From our exploratory data analysis we have observed the following things.</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r>
              <a:rPr lang="en-IN" dirty="0">
                <a:highlight>
                  <a:srgbClr val="FFFFFF"/>
                </a:highlight>
                <a:latin typeface="Times New Roman" panose="02020603050405020304" pitchFamily="18" charset="0"/>
                <a:ea typeface="Calibri" panose="020F0502020204030204" pitchFamily="34" charset="0"/>
              </a:rPr>
              <a:t>1.More single people buying products on Black Friday than married people</a:t>
            </a:r>
          </a:p>
          <a:p>
            <a:r>
              <a:rPr lang="en-IN" dirty="0">
                <a:highlight>
                  <a:srgbClr val="FFFFFF"/>
                </a:highlight>
                <a:latin typeface="Times New Roman" panose="02020603050405020304" pitchFamily="18" charset="0"/>
                <a:ea typeface="Calibri" panose="020F0502020204030204" pitchFamily="34" charset="0"/>
              </a:rPr>
              <a:t>2.C</a:t>
            </a:r>
            <a:r>
              <a:rPr lang="en-IN" dirty="0">
                <a:highlight>
                  <a:srgbClr val="FFFFFF"/>
                </a:highlight>
              </a:rPr>
              <a:t>ity ‘B’ had higher sales than the others instead of having lesser number of people</a:t>
            </a:r>
          </a:p>
          <a:p>
            <a:r>
              <a:rPr lang="en-IN" dirty="0">
                <a:highlight>
                  <a:srgbClr val="FFFFFF"/>
                </a:highlight>
              </a:rPr>
              <a:t>3. The tendency looks like the longest someone is living in that city the less prone they are to buy new things. </a:t>
            </a:r>
            <a:endParaRPr lang="en-IN" dirty="0"/>
          </a:p>
        </p:txBody>
      </p:sp>
      <p:sp>
        <p:nvSpPr>
          <p:cNvPr id="3" name="Rectangle 2">
            <a:extLst>
              <a:ext uri="{FF2B5EF4-FFF2-40B4-BE49-F238E27FC236}">
                <a16:creationId xmlns:a16="http://schemas.microsoft.com/office/drawing/2014/main" id="{9809C642-D693-4950-AC2B-46F2E46B435E}"/>
              </a:ext>
            </a:extLst>
          </p:cNvPr>
          <p:cNvSpPr/>
          <p:nvPr/>
        </p:nvSpPr>
        <p:spPr>
          <a:xfrm>
            <a:off x="834882" y="3531098"/>
            <a:ext cx="10455965" cy="923330"/>
          </a:xfrm>
          <a:prstGeom prst="rect">
            <a:avLst/>
          </a:prstGeom>
        </p:spPr>
        <p:txBody>
          <a:bodyPr wrap="square">
            <a:spAutoFit/>
          </a:bodyPr>
          <a:lstStyle/>
          <a:p>
            <a:r>
              <a:rPr lang="en-IN" dirty="0">
                <a:highlight>
                  <a:srgbClr val="FFFFFF"/>
                </a:highlight>
                <a:latin typeface="Times New Roman" panose="02020603050405020304" pitchFamily="18" charset="0"/>
                <a:ea typeface="Calibri" panose="020F0502020204030204" pitchFamily="34" charset="0"/>
              </a:rPr>
              <a:t>It is suggested to decrease the discount at city B where there are more buyers and increase it at cities having less people because people are going to buy the product whatever may be the </a:t>
            </a:r>
            <a:r>
              <a:rPr lang="en-IN" dirty="0" err="1">
                <a:highlight>
                  <a:srgbClr val="FFFFFF"/>
                </a:highlight>
                <a:latin typeface="Times New Roman" panose="02020603050405020304" pitchFamily="18" charset="0"/>
                <a:ea typeface="Calibri" panose="020F0502020204030204" pitchFamily="34" charset="0"/>
              </a:rPr>
              <a:t>discount.this</a:t>
            </a:r>
            <a:r>
              <a:rPr lang="en-IN" dirty="0">
                <a:highlight>
                  <a:srgbClr val="FFFFFF"/>
                </a:highlight>
                <a:latin typeface="Times New Roman" panose="02020603050405020304" pitchFamily="18" charset="0"/>
                <a:ea typeface="Calibri" panose="020F0502020204030204" pitchFamily="34" charset="0"/>
              </a:rPr>
              <a:t> ends up giving more profits to the buyers.</a:t>
            </a:r>
            <a:endParaRPr lang="en-IN" dirty="0"/>
          </a:p>
        </p:txBody>
      </p:sp>
      <p:sp>
        <p:nvSpPr>
          <p:cNvPr id="4" name="Rectangle 3">
            <a:extLst>
              <a:ext uri="{FF2B5EF4-FFF2-40B4-BE49-F238E27FC236}">
                <a16:creationId xmlns:a16="http://schemas.microsoft.com/office/drawing/2014/main" id="{9A88C0C1-AA20-4EBF-9303-082237E61D06}"/>
              </a:ext>
            </a:extLst>
          </p:cNvPr>
          <p:cNvSpPr/>
          <p:nvPr/>
        </p:nvSpPr>
        <p:spPr>
          <a:xfrm>
            <a:off x="848137" y="340880"/>
            <a:ext cx="3522118" cy="461665"/>
          </a:xfrm>
          <a:prstGeom prst="rect">
            <a:avLst/>
          </a:prstGeom>
        </p:spPr>
        <p:txBody>
          <a:bodyPr wrap="none">
            <a:spAutoFit/>
          </a:bodyPr>
          <a:lstStyle/>
          <a:p>
            <a:r>
              <a:rPr lang="en-IN" sz="2400" b="1" dirty="0">
                <a:solidFill>
                  <a:schemeClr val="accent2">
                    <a:lumMod val="75000"/>
                  </a:schemeClr>
                </a:solidFill>
                <a:latin typeface="Times New Roman" panose="02020603050405020304" pitchFamily="18" charset="0"/>
                <a:ea typeface="Calibri" panose="020F0502020204030204" pitchFamily="34" charset="0"/>
              </a:rPr>
              <a:t>Findings and Suggestions</a:t>
            </a:r>
            <a:endParaRPr lang="en-IN" sz="2400" dirty="0">
              <a:solidFill>
                <a:schemeClr val="accent2">
                  <a:lumMod val="75000"/>
                </a:schemeClr>
              </a:solidFill>
            </a:endParaRPr>
          </a:p>
        </p:txBody>
      </p:sp>
      <p:sp>
        <p:nvSpPr>
          <p:cNvPr id="5" name="TextBox 4">
            <a:extLst>
              <a:ext uri="{FF2B5EF4-FFF2-40B4-BE49-F238E27FC236}">
                <a16:creationId xmlns:a16="http://schemas.microsoft.com/office/drawing/2014/main" id="{02D77BC6-38CC-4634-BACC-8D3C2D582D35}"/>
              </a:ext>
            </a:extLst>
          </p:cNvPr>
          <p:cNvSpPr txBox="1"/>
          <p:nvPr/>
        </p:nvSpPr>
        <p:spPr>
          <a:xfrm flipH="1">
            <a:off x="848137" y="991858"/>
            <a:ext cx="3066907" cy="400110"/>
          </a:xfrm>
          <a:prstGeom prst="rect">
            <a:avLst/>
          </a:prstGeom>
          <a:noFill/>
        </p:spPr>
        <p:txBody>
          <a:bodyPr wrap="square" rtlCol="0">
            <a:spAutoFit/>
          </a:bodyPr>
          <a:lstStyle/>
          <a:p>
            <a:r>
              <a:rPr lang="en-IN" sz="2000" dirty="0">
                <a:solidFill>
                  <a:schemeClr val="accent1">
                    <a:lumMod val="75000"/>
                  </a:schemeClr>
                </a:solidFill>
              </a:rPr>
              <a:t>Findings</a:t>
            </a:r>
            <a:r>
              <a:rPr lang="en-IN" dirty="0">
                <a:solidFill>
                  <a:schemeClr val="accent1">
                    <a:lumMod val="75000"/>
                  </a:schemeClr>
                </a:solidFill>
              </a:rPr>
              <a:t>:</a:t>
            </a:r>
          </a:p>
        </p:txBody>
      </p:sp>
      <p:sp>
        <p:nvSpPr>
          <p:cNvPr id="6" name="TextBox 5">
            <a:extLst>
              <a:ext uri="{FF2B5EF4-FFF2-40B4-BE49-F238E27FC236}">
                <a16:creationId xmlns:a16="http://schemas.microsoft.com/office/drawing/2014/main" id="{0ABD1627-8B2D-4F61-A9FC-87A41C5E5197}"/>
              </a:ext>
            </a:extLst>
          </p:cNvPr>
          <p:cNvSpPr txBox="1"/>
          <p:nvPr/>
        </p:nvSpPr>
        <p:spPr>
          <a:xfrm flipH="1">
            <a:off x="848137" y="3031323"/>
            <a:ext cx="4851625" cy="400110"/>
          </a:xfrm>
          <a:prstGeom prst="rect">
            <a:avLst/>
          </a:prstGeom>
          <a:noFill/>
        </p:spPr>
        <p:txBody>
          <a:bodyPr wrap="square" rtlCol="0">
            <a:spAutoFit/>
          </a:bodyPr>
          <a:lstStyle/>
          <a:p>
            <a:r>
              <a:rPr lang="en-IN" sz="2000" dirty="0">
                <a:solidFill>
                  <a:schemeClr val="accent1">
                    <a:lumMod val="75000"/>
                  </a:schemeClr>
                </a:solidFill>
              </a:rPr>
              <a:t>Suggestions</a:t>
            </a:r>
            <a:r>
              <a:rPr lang="en-IN" dirty="0"/>
              <a:t>:</a:t>
            </a:r>
          </a:p>
        </p:txBody>
      </p:sp>
      <p:sp>
        <p:nvSpPr>
          <p:cNvPr id="7" name="Rectangle 6">
            <a:extLst>
              <a:ext uri="{FF2B5EF4-FFF2-40B4-BE49-F238E27FC236}">
                <a16:creationId xmlns:a16="http://schemas.microsoft.com/office/drawing/2014/main" id="{4F2B7A49-AD2D-413B-9682-B56D2993CCE7}"/>
              </a:ext>
            </a:extLst>
          </p:cNvPr>
          <p:cNvSpPr/>
          <p:nvPr/>
        </p:nvSpPr>
        <p:spPr>
          <a:xfrm>
            <a:off x="861386" y="4954203"/>
            <a:ext cx="1733167" cy="461665"/>
          </a:xfrm>
          <a:prstGeom prst="rect">
            <a:avLst/>
          </a:prstGeom>
        </p:spPr>
        <p:txBody>
          <a:bodyPr wrap="none">
            <a:spAutoFit/>
          </a:bodyPr>
          <a:lstStyle/>
          <a:p>
            <a:r>
              <a:rPr lang="en-IN" sz="2400" b="1" dirty="0">
                <a:solidFill>
                  <a:srgbClr val="00B050"/>
                </a:solidFill>
                <a:latin typeface="Times New Roman" panose="02020603050405020304" pitchFamily="18" charset="0"/>
                <a:ea typeface="Calibri" panose="020F0502020204030204" pitchFamily="34" charset="0"/>
              </a:rPr>
              <a:t>Conclusion</a:t>
            </a:r>
            <a:r>
              <a:rPr lang="en-IN" sz="2400" b="1" dirty="0">
                <a:latin typeface="Times New Roman" panose="02020603050405020304" pitchFamily="18" charset="0"/>
                <a:ea typeface="Calibri" panose="020F0502020204030204" pitchFamily="34" charset="0"/>
              </a:rPr>
              <a:t> </a:t>
            </a:r>
            <a:endParaRPr lang="en-IN" sz="2400" dirty="0"/>
          </a:p>
        </p:txBody>
      </p:sp>
      <p:sp>
        <p:nvSpPr>
          <p:cNvPr id="8" name="Rectangle 7">
            <a:extLst>
              <a:ext uri="{FF2B5EF4-FFF2-40B4-BE49-F238E27FC236}">
                <a16:creationId xmlns:a16="http://schemas.microsoft.com/office/drawing/2014/main" id="{87AC5504-042B-4BE4-825E-799E529D3CB8}"/>
              </a:ext>
            </a:extLst>
          </p:cNvPr>
          <p:cNvSpPr/>
          <p:nvPr/>
        </p:nvSpPr>
        <p:spPr>
          <a:xfrm>
            <a:off x="867044" y="5592477"/>
            <a:ext cx="10887634" cy="369332"/>
          </a:xfrm>
          <a:prstGeom prst="rect">
            <a:avLst/>
          </a:prstGeom>
        </p:spPr>
        <p:txBody>
          <a:bodyPr wrap="square">
            <a:spAutoFit/>
          </a:bodyPr>
          <a:lstStyle/>
          <a:p>
            <a:r>
              <a:rPr lang="en-IN" spc="-5" dirty="0">
                <a:latin typeface="Times New Roman" panose="02020603050405020304" pitchFamily="18" charset="0"/>
                <a:ea typeface="Times New Roman" panose="02020603050405020304" pitchFamily="18" charset="0"/>
              </a:rPr>
              <a:t>The ML algorithm that perform the best was Random forest Model with RMSE = 4293 with accuracy of 63%</a:t>
            </a:r>
            <a:endParaRPr lang="en-IN" dirty="0"/>
          </a:p>
        </p:txBody>
      </p:sp>
    </p:spTree>
    <p:extLst>
      <p:ext uri="{BB962C8B-B14F-4D97-AF65-F5344CB8AC3E}">
        <p14:creationId xmlns:p14="http://schemas.microsoft.com/office/powerpoint/2010/main" val="877343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E4EC79-0BA7-4F94-BBBB-464CAA9C07E4}"/>
              </a:ext>
            </a:extLst>
          </p:cNvPr>
          <p:cNvSpPr>
            <a:spLocks noGrp="1"/>
          </p:cNvSpPr>
          <p:nvPr>
            <p:ph idx="1"/>
          </p:nvPr>
        </p:nvSpPr>
        <p:spPr>
          <a:xfrm>
            <a:off x="838200" y="436098"/>
            <a:ext cx="10515600" cy="5740865"/>
          </a:xfrm>
        </p:spPr>
        <p:txBody>
          <a:bodyPr>
            <a:normAutofit lnSpcReduction="10000"/>
          </a:bodyPr>
          <a:lstStyle/>
          <a:p>
            <a:pPr marL="0" indent="0">
              <a:buNone/>
            </a:pPr>
            <a:r>
              <a:rPr lang="en-IN" sz="4000" dirty="0">
                <a:solidFill>
                  <a:srgbClr val="FF0000"/>
                </a:solidFill>
              </a:rPr>
              <a:t>Black Friday Sales</a:t>
            </a:r>
          </a:p>
          <a:p>
            <a:pPr marL="0" indent="0">
              <a:buNone/>
            </a:pPr>
            <a:r>
              <a:rPr lang="en-IN" b="1" dirty="0"/>
              <a:t>-&gt; </a:t>
            </a:r>
            <a:r>
              <a:rPr lang="en-IN" b="1" dirty="0">
                <a:solidFill>
                  <a:srgbClr val="002060"/>
                </a:solidFill>
              </a:rPr>
              <a:t>Black Friday</a:t>
            </a:r>
            <a:r>
              <a:rPr lang="en-IN" dirty="0">
                <a:solidFill>
                  <a:srgbClr val="002060"/>
                </a:solidFill>
              </a:rPr>
              <a:t> is an informal name for the Friday    following Thanksgiving Day in the United states, which is celebrated on the fourth Thursday of November.</a:t>
            </a:r>
          </a:p>
          <a:p>
            <a:pPr marL="0" indent="0">
              <a:buNone/>
            </a:pPr>
            <a:r>
              <a:rPr lang="en-IN" dirty="0">
                <a:solidFill>
                  <a:srgbClr val="002060"/>
                </a:solidFill>
              </a:rPr>
              <a:t>-&gt;Analysis of normal sales is boring so lets analyse sales on the day where people literally fight for buying products on sale unlike other days.</a:t>
            </a:r>
          </a:p>
          <a:p>
            <a:pPr marL="0" indent="0">
              <a:buNone/>
            </a:pPr>
            <a:r>
              <a:rPr lang="en-IN" dirty="0">
                <a:solidFill>
                  <a:srgbClr val="002060"/>
                </a:solidFill>
              </a:rPr>
              <a:t>-&gt;It can be </a:t>
            </a:r>
            <a:r>
              <a:rPr lang="en-IN" dirty="0" err="1">
                <a:solidFill>
                  <a:srgbClr val="002060"/>
                </a:solidFill>
              </a:rPr>
              <a:t>refered</a:t>
            </a:r>
            <a:r>
              <a:rPr lang="en-IN" dirty="0">
                <a:solidFill>
                  <a:srgbClr val="002060"/>
                </a:solidFill>
              </a:rPr>
              <a:t> to as big billion day sale on </a:t>
            </a:r>
            <a:r>
              <a:rPr lang="en-IN" dirty="0" err="1">
                <a:solidFill>
                  <a:srgbClr val="002060"/>
                </a:solidFill>
              </a:rPr>
              <a:t>Amazon,Flipkart</a:t>
            </a:r>
            <a:r>
              <a:rPr lang="en-IN" dirty="0">
                <a:solidFill>
                  <a:srgbClr val="002060"/>
                </a:solidFill>
              </a:rPr>
              <a:t>.</a:t>
            </a:r>
          </a:p>
          <a:p>
            <a:pPr marL="0" indent="0">
              <a:buNone/>
            </a:pPr>
            <a:r>
              <a:rPr lang="en-IN" sz="3600" dirty="0">
                <a:solidFill>
                  <a:srgbClr val="FF0000"/>
                </a:solidFill>
              </a:rPr>
              <a:t>Goals</a:t>
            </a:r>
          </a:p>
          <a:p>
            <a:pPr marL="0" indent="0">
              <a:buNone/>
            </a:pPr>
            <a:r>
              <a:rPr lang="en-IN" dirty="0">
                <a:solidFill>
                  <a:srgbClr val="002060"/>
                </a:solidFill>
              </a:rPr>
              <a:t>-&gt;To predict the sales of different products based on different independent variables.</a:t>
            </a:r>
          </a:p>
          <a:p>
            <a:pPr marL="0" indent="0">
              <a:buNone/>
            </a:pPr>
            <a:r>
              <a:rPr lang="en-IN" dirty="0">
                <a:solidFill>
                  <a:srgbClr val="002060"/>
                </a:solidFill>
              </a:rPr>
              <a:t>-&gt;To analyse  the relationship between different variables , so that we can create a model that can predict sales accurately.</a:t>
            </a:r>
          </a:p>
        </p:txBody>
      </p:sp>
    </p:spTree>
    <p:extLst>
      <p:ext uri="{BB962C8B-B14F-4D97-AF65-F5344CB8AC3E}">
        <p14:creationId xmlns:p14="http://schemas.microsoft.com/office/powerpoint/2010/main" val="538943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13E015-BCF5-4231-8CE4-B69A82A788C4}"/>
              </a:ext>
            </a:extLst>
          </p:cNvPr>
          <p:cNvSpPr>
            <a:spLocks noGrp="1"/>
          </p:cNvSpPr>
          <p:nvPr>
            <p:ph idx="1"/>
          </p:nvPr>
        </p:nvSpPr>
        <p:spPr>
          <a:xfrm>
            <a:off x="838200" y="548640"/>
            <a:ext cx="10515600" cy="5628323"/>
          </a:xfrm>
        </p:spPr>
        <p:txBody>
          <a:bodyPr/>
          <a:lstStyle/>
          <a:p>
            <a:pPr marL="0" indent="0">
              <a:buNone/>
            </a:pPr>
            <a:r>
              <a:rPr lang="en-IN" sz="3600" dirty="0">
                <a:solidFill>
                  <a:srgbClr val="FF0000"/>
                </a:solidFill>
              </a:rPr>
              <a:t>Software used:</a:t>
            </a:r>
          </a:p>
          <a:p>
            <a:pPr marL="0" indent="0">
              <a:buNone/>
            </a:pPr>
            <a:r>
              <a:rPr lang="en-IN" dirty="0"/>
              <a:t>.</a:t>
            </a:r>
            <a:r>
              <a:rPr lang="en-IN" dirty="0">
                <a:solidFill>
                  <a:srgbClr val="0070C0"/>
                </a:solidFill>
              </a:rPr>
              <a:t>Jupyter notebook</a:t>
            </a:r>
          </a:p>
          <a:p>
            <a:pPr marL="0" indent="0">
              <a:buNone/>
            </a:pPr>
            <a:r>
              <a:rPr lang="en-IN" dirty="0">
                <a:solidFill>
                  <a:srgbClr val="0070C0"/>
                </a:solidFill>
              </a:rPr>
              <a:t>.IBM Watson</a:t>
            </a:r>
          </a:p>
          <a:p>
            <a:pPr marL="0" indent="0">
              <a:buNone/>
            </a:pPr>
            <a:r>
              <a:rPr lang="en-IN" dirty="0">
                <a:solidFill>
                  <a:srgbClr val="0070C0"/>
                </a:solidFill>
              </a:rPr>
              <a:t>.Node-red</a:t>
            </a:r>
          </a:p>
          <a:p>
            <a:pPr marL="0" indent="0">
              <a:buNone/>
            </a:pPr>
            <a:r>
              <a:rPr lang="en-IN" sz="3400" dirty="0">
                <a:solidFill>
                  <a:srgbClr val="FF0000"/>
                </a:solidFill>
              </a:rPr>
              <a:t>Modules used:</a:t>
            </a:r>
          </a:p>
          <a:p>
            <a:pPr marL="0" indent="0">
              <a:buNone/>
            </a:pPr>
            <a:r>
              <a:rPr lang="en-IN" dirty="0"/>
              <a:t>.</a:t>
            </a:r>
            <a:r>
              <a:rPr lang="en-IN" dirty="0" err="1">
                <a:solidFill>
                  <a:srgbClr val="0070C0"/>
                </a:solidFill>
              </a:rPr>
              <a:t>numpy</a:t>
            </a:r>
            <a:r>
              <a:rPr lang="en-IN" dirty="0">
                <a:solidFill>
                  <a:srgbClr val="0070C0"/>
                </a:solidFill>
              </a:rPr>
              <a:t> ,matplotlib , pandas ,</a:t>
            </a:r>
            <a:r>
              <a:rPr lang="en-IN" dirty="0" err="1">
                <a:solidFill>
                  <a:srgbClr val="0070C0"/>
                </a:solidFill>
              </a:rPr>
              <a:t>scikit</a:t>
            </a:r>
            <a:r>
              <a:rPr lang="en-IN" dirty="0">
                <a:solidFill>
                  <a:srgbClr val="0070C0"/>
                </a:solidFill>
              </a:rPr>
              <a:t> learn</a:t>
            </a:r>
          </a:p>
          <a:p>
            <a:pPr marL="0" indent="0">
              <a:buNone/>
            </a:pPr>
            <a:endParaRPr lang="en-IN" dirty="0">
              <a:solidFill>
                <a:srgbClr val="0070C0"/>
              </a:solidFill>
            </a:endParaRPr>
          </a:p>
          <a:p>
            <a:pPr marL="0" indent="0">
              <a:buNone/>
            </a:pPr>
            <a:endParaRPr lang="en-IN" dirty="0"/>
          </a:p>
        </p:txBody>
      </p:sp>
    </p:spTree>
    <p:extLst>
      <p:ext uri="{BB962C8B-B14F-4D97-AF65-F5344CB8AC3E}">
        <p14:creationId xmlns:p14="http://schemas.microsoft.com/office/powerpoint/2010/main" val="3592225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0DC86C7-DFB2-48D0-9EA6-228430952918}"/>
              </a:ext>
            </a:extLst>
          </p:cNvPr>
          <p:cNvSpPr txBox="1"/>
          <p:nvPr/>
        </p:nvSpPr>
        <p:spPr>
          <a:xfrm>
            <a:off x="410817" y="424070"/>
            <a:ext cx="4896015" cy="461665"/>
          </a:xfrm>
          <a:prstGeom prst="rect">
            <a:avLst/>
          </a:prstGeom>
          <a:noFill/>
        </p:spPr>
        <p:txBody>
          <a:bodyPr wrap="square" rtlCol="0">
            <a:spAutoFit/>
          </a:bodyPr>
          <a:lstStyle/>
          <a:p>
            <a:r>
              <a:rPr lang="en-IN" sz="2400" dirty="0"/>
              <a:t>Glimpse of data set used:</a:t>
            </a:r>
          </a:p>
        </p:txBody>
      </p:sp>
      <p:graphicFrame>
        <p:nvGraphicFramePr>
          <p:cNvPr id="7" name="Table 6">
            <a:extLst>
              <a:ext uri="{FF2B5EF4-FFF2-40B4-BE49-F238E27FC236}">
                <a16:creationId xmlns:a16="http://schemas.microsoft.com/office/drawing/2014/main" id="{B7C0935A-CEE5-4D68-A0E4-BE30A49BDA95}"/>
              </a:ext>
            </a:extLst>
          </p:cNvPr>
          <p:cNvGraphicFramePr>
            <a:graphicFrameLocks noGrp="1"/>
          </p:cNvGraphicFramePr>
          <p:nvPr>
            <p:extLst>
              <p:ext uri="{D42A27DB-BD31-4B8C-83A1-F6EECF244321}">
                <p14:modId xmlns:p14="http://schemas.microsoft.com/office/powerpoint/2010/main" val="41801451"/>
              </p:ext>
            </p:extLst>
          </p:nvPr>
        </p:nvGraphicFramePr>
        <p:xfrm>
          <a:off x="-72887" y="1357483"/>
          <a:ext cx="12192000" cy="3233532"/>
        </p:xfrm>
        <a:graphic>
          <a:graphicData uri="http://schemas.openxmlformats.org/drawingml/2006/table">
            <a:tbl>
              <a:tblPr/>
              <a:tblGrid>
                <a:gridCol w="1016000">
                  <a:extLst>
                    <a:ext uri="{9D8B030D-6E8A-4147-A177-3AD203B41FA5}">
                      <a16:colId xmlns:a16="http://schemas.microsoft.com/office/drawing/2014/main" val="4002172071"/>
                    </a:ext>
                  </a:extLst>
                </a:gridCol>
                <a:gridCol w="1016000">
                  <a:extLst>
                    <a:ext uri="{9D8B030D-6E8A-4147-A177-3AD203B41FA5}">
                      <a16:colId xmlns:a16="http://schemas.microsoft.com/office/drawing/2014/main" val="3328726116"/>
                    </a:ext>
                  </a:extLst>
                </a:gridCol>
                <a:gridCol w="1016000">
                  <a:extLst>
                    <a:ext uri="{9D8B030D-6E8A-4147-A177-3AD203B41FA5}">
                      <a16:colId xmlns:a16="http://schemas.microsoft.com/office/drawing/2014/main" val="540207412"/>
                    </a:ext>
                  </a:extLst>
                </a:gridCol>
                <a:gridCol w="1016000">
                  <a:extLst>
                    <a:ext uri="{9D8B030D-6E8A-4147-A177-3AD203B41FA5}">
                      <a16:colId xmlns:a16="http://schemas.microsoft.com/office/drawing/2014/main" val="1490134428"/>
                    </a:ext>
                  </a:extLst>
                </a:gridCol>
                <a:gridCol w="1016000">
                  <a:extLst>
                    <a:ext uri="{9D8B030D-6E8A-4147-A177-3AD203B41FA5}">
                      <a16:colId xmlns:a16="http://schemas.microsoft.com/office/drawing/2014/main" val="3407032012"/>
                    </a:ext>
                  </a:extLst>
                </a:gridCol>
                <a:gridCol w="1016000">
                  <a:extLst>
                    <a:ext uri="{9D8B030D-6E8A-4147-A177-3AD203B41FA5}">
                      <a16:colId xmlns:a16="http://schemas.microsoft.com/office/drawing/2014/main" val="2862392979"/>
                    </a:ext>
                  </a:extLst>
                </a:gridCol>
                <a:gridCol w="1016000">
                  <a:extLst>
                    <a:ext uri="{9D8B030D-6E8A-4147-A177-3AD203B41FA5}">
                      <a16:colId xmlns:a16="http://schemas.microsoft.com/office/drawing/2014/main" val="4008665958"/>
                    </a:ext>
                  </a:extLst>
                </a:gridCol>
                <a:gridCol w="1016000">
                  <a:extLst>
                    <a:ext uri="{9D8B030D-6E8A-4147-A177-3AD203B41FA5}">
                      <a16:colId xmlns:a16="http://schemas.microsoft.com/office/drawing/2014/main" val="2469943233"/>
                    </a:ext>
                  </a:extLst>
                </a:gridCol>
                <a:gridCol w="1016000">
                  <a:extLst>
                    <a:ext uri="{9D8B030D-6E8A-4147-A177-3AD203B41FA5}">
                      <a16:colId xmlns:a16="http://schemas.microsoft.com/office/drawing/2014/main" val="2865290391"/>
                    </a:ext>
                  </a:extLst>
                </a:gridCol>
                <a:gridCol w="1016000">
                  <a:extLst>
                    <a:ext uri="{9D8B030D-6E8A-4147-A177-3AD203B41FA5}">
                      <a16:colId xmlns:a16="http://schemas.microsoft.com/office/drawing/2014/main" val="1228816563"/>
                    </a:ext>
                  </a:extLst>
                </a:gridCol>
                <a:gridCol w="1016000">
                  <a:extLst>
                    <a:ext uri="{9D8B030D-6E8A-4147-A177-3AD203B41FA5}">
                      <a16:colId xmlns:a16="http://schemas.microsoft.com/office/drawing/2014/main" val="3847219738"/>
                    </a:ext>
                  </a:extLst>
                </a:gridCol>
                <a:gridCol w="1016000">
                  <a:extLst>
                    <a:ext uri="{9D8B030D-6E8A-4147-A177-3AD203B41FA5}">
                      <a16:colId xmlns:a16="http://schemas.microsoft.com/office/drawing/2014/main" val="1898049621"/>
                    </a:ext>
                  </a:extLst>
                </a:gridCol>
              </a:tblGrid>
              <a:tr h="1724550">
                <a:tc>
                  <a:txBody>
                    <a:bodyPr/>
                    <a:lstStyle/>
                    <a:p>
                      <a:pPr algn="r" fontAlgn="ctr"/>
                      <a:endParaRPr lang="en-IN" b="1" dirty="0">
                        <a:effectLst/>
                      </a:endParaRPr>
                    </a:p>
                  </a:txBody>
                  <a:tcPr anchor="ctr">
                    <a:lnL>
                      <a:noFill/>
                    </a:lnL>
                    <a:lnR>
                      <a:noFill/>
                    </a:lnR>
                    <a:lnT>
                      <a:noFill/>
                    </a:lnT>
                    <a:lnB>
                      <a:noFill/>
                    </a:lnB>
                    <a:solidFill>
                      <a:srgbClr val="FFFFFF"/>
                    </a:solidFill>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IN" b="1">
                          <a:effectLst/>
                        </a:rPr>
                        <a:t>Product_ID</a:t>
                      </a:r>
                    </a:p>
                    <a:p>
                      <a:pPr algn="r" fontAlgn="ctr"/>
                      <a:endParaRPr lang="en-IN" b="1" dirty="0">
                        <a:effectLst/>
                      </a:endParaRPr>
                    </a:p>
                  </a:txBody>
                  <a:tcPr anchor="ctr">
                    <a:lnL>
                      <a:noFill/>
                    </a:lnL>
                    <a:lnR>
                      <a:noFill/>
                    </a:lnR>
                    <a:lnT>
                      <a:noFill/>
                    </a:lnT>
                    <a:lnB>
                      <a:noFill/>
                    </a:lnB>
                    <a:solidFill>
                      <a:srgbClr val="FFFFFF"/>
                    </a:solidFill>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IN" b="1">
                          <a:effectLst/>
                        </a:rPr>
                        <a:t>Gender</a:t>
                      </a:r>
                    </a:p>
                    <a:p>
                      <a:pPr algn="r" fontAlgn="ctr"/>
                      <a:endParaRPr lang="en-IN" b="1" dirty="0">
                        <a:effectLst/>
                      </a:endParaRPr>
                    </a:p>
                  </a:txBody>
                  <a:tcPr anchor="ctr">
                    <a:lnL>
                      <a:noFill/>
                    </a:lnL>
                    <a:lnR>
                      <a:noFill/>
                    </a:lnR>
                    <a:lnT>
                      <a:noFill/>
                    </a:lnT>
                    <a:lnB>
                      <a:noFill/>
                    </a:lnB>
                    <a:solidFill>
                      <a:srgbClr val="FFFFFF"/>
                    </a:solidFill>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IN" b="1">
                          <a:effectLst/>
                        </a:rPr>
                        <a:t>Age</a:t>
                      </a:r>
                    </a:p>
                    <a:p>
                      <a:pPr algn="r" fontAlgn="ctr"/>
                      <a:endParaRPr lang="en-IN" b="1" dirty="0">
                        <a:effectLst/>
                      </a:endParaRPr>
                    </a:p>
                  </a:txBody>
                  <a:tcPr anchor="ctr">
                    <a:lnL>
                      <a:noFill/>
                    </a:lnL>
                    <a:lnR>
                      <a:noFill/>
                    </a:lnR>
                    <a:lnT>
                      <a:noFill/>
                    </a:lnT>
                    <a:lnB>
                      <a:noFill/>
                    </a:lnB>
                    <a:solidFill>
                      <a:srgbClr val="FFFFFF"/>
                    </a:solidFill>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IN" b="1">
                          <a:effectLst/>
                        </a:rPr>
                        <a:t>Occupation</a:t>
                      </a:r>
                    </a:p>
                    <a:p>
                      <a:pPr algn="r" fontAlgn="ctr"/>
                      <a:endParaRPr lang="en-IN" b="1" dirty="0">
                        <a:effectLst/>
                      </a:endParaRPr>
                    </a:p>
                  </a:txBody>
                  <a:tcPr anchor="ctr">
                    <a:lnL>
                      <a:noFill/>
                    </a:lnL>
                    <a:lnR>
                      <a:noFill/>
                    </a:lnR>
                    <a:lnT>
                      <a:noFill/>
                    </a:lnT>
                    <a:lnB>
                      <a:noFill/>
                    </a:lnB>
                    <a:solidFill>
                      <a:srgbClr val="FFFFFF"/>
                    </a:solidFill>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IN" b="1">
                          <a:effectLst/>
                        </a:rPr>
                        <a:t>City_Category</a:t>
                      </a:r>
                    </a:p>
                    <a:p>
                      <a:pPr algn="r" fontAlgn="ctr"/>
                      <a:endParaRPr lang="en-IN" b="1" dirty="0">
                        <a:effectLst/>
                      </a:endParaRPr>
                    </a:p>
                  </a:txBody>
                  <a:tcPr anchor="ctr">
                    <a:lnL>
                      <a:noFill/>
                    </a:lnL>
                    <a:lnR>
                      <a:noFill/>
                    </a:lnR>
                    <a:lnT>
                      <a:noFill/>
                    </a:lnT>
                    <a:lnB>
                      <a:noFill/>
                    </a:lnB>
                    <a:solidFill>
                      <a:srgbClr val="FFFFFF"/>
                    </a:solidFill>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IN" b="1">
                          <a:effectLst/>
                        </a:rPr>
                        <a:t>Stay_In_Current_City_Years</a:t>
                      </a:r>
                    </a:p>
                    <a:p>
                      <a:pPr algn="r" fontAlgn="ctr"/>
                      <a:endParaRPr lang="en-IN" b="1" dirty="0">
                        <a:effectLst/>
                      </a:endParaRPr>
                    </a:p>
                  </a:txBody>
                  <a:tcPr anchor="ctr">
                    <a:lnL>
                      <a:noFill/>
                    </a:lnL>
                    <a:lnR>
                      <a:noFill/>
                    </a:lnR>
                    <a:lnT>
                      <a:noFill/>
                    </a:lnT>
                    <a:lnB>
                      <a:noFill/>
                    </a:lnB>
                    <a:solidFill>
                      <a:srgbClr val="FFFFFF"/>
                    </a:solidFill>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IN" b="1">
                          <a:effectLst/>
                        </a:rPr>
                        <a:t>Marital_Status</a:t>
                      </a:r>
                    </a:p>
                    <a:p>
                      <a:pPr algn="r" fontAlgn="ctr"/>
                      <a:endParaRPr lang="en-IN" b="1" dirty="0">
                        <a:effectLst/>
                      </a:endParaRPr>
                    </a:p>
                  </a:txBody>
                  <a:tcPr anchor="ctr">
                    <a:lnL>
                      <a:noFill/>
                    </a:lnL>
                    <a:lnR>
                      <a:noFill/>
                    </a:lnR>
                    <a:lnT>
                      <a:noFill/>
                    </a:lnT>
                    <a:lnB>
                      <a:noFill/>
                    </a:lnB>
                    <a:solidFill>
                      <a:srgbClr val="FFFFFF"/>
                    </a:solidFill>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IN" b="1">
                          <a:effectLst/>
                        </a:rPr>
                        <a:t>Product_Category_1</a:t>
                      </a:r>
                    </a:p>
                    <a:p>
                      <a:pPr algn="r" fontAlgn="ctr"/>
                      <a:endParaRPr lang="en-IN" b="1" dirty="0">
                        <a:effectLst/>
                      </a:endParaRPr>
                    </a:p>
                  </a:txBody>
                  <a:tcPr anchor="ctr">
                    <a:lnL>
                      <a:noFill/>
                    </a:lnL>
                    <a:lnR>
                      <a:noFill/>
                    </a:lnR>
                    <a:lnT>
                      <a:noFill/>
                    </a:lnT>
                    <a:lnB>
                      <a:noFill/>
                    </a:lnB>
                    <a:solidFill>
                      <a:srgbClr val="FFFFFF"/>
                    </a:solidFill>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IN" b="1">
                          <a:effectLst/>
                        </a:rPr>
                        <a:t>Product_Category_2</a:t>
                      </a:r>
                    </a:p>
                    <a:p>
                      <a:pPr algn="r" fontAlgn="ctr"/>
                      <a:endParaRPr lang="en-IN" b="1" dirty="0">
                        <a:effectLst/>
                      </a:endParaRPr>
                    </a:p>
                  </a:txBody>
                  <a:tcPr anchor="ctr">
                    <a:lnL>
                      <a:noFill/>
                    </a:lnL>
                    <a:lnR>
                      <a:noFill/>
                    </a:lnR>
                    <a:lnT>
                      <a:noFill/>
                    </a:lnT>
                    <a:lnB>
                      <a:noFill/>
                    </a:lnB>
                    <a:solidFill>
                      <a:srgbClr val="FFFFFF"/>
                    </a:solidFill>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IN" b="1">
                          <a:effectLst/>
                        </a:rPr>
                        <a:t>Product_Category_3</a:t>
                      </a:r>
                    </a:p>
                    <a:p>
                      <a:pPr algn="r" fontAlgn="ctr"/>
                      <a:endParaRPr lang="en-IN" b="1" dirty="0">
                        <a:effectLst/>
                      </a:endParaRPr>
                    </a:p>
                  </a:txBody>
                  <a:tcPr anchor="ctr">
                    <a:lnL>
                      <a:noFill/>
                    </a:lnL>
                    <a:lnR>
                      <a:noFill/>
                    </a:lnR>
                    <a:lnT>
                      <a:noFill/>
                    </a:lnT>
                    <a:lnB>
                      <a:noFill/>
                    </a:lnB>
                    <a:solidFill>
                      <a:srgbClr val="FFFFFF"/>
                    </a:solidFill>
                  </a:tcPr>
                </a:tc>
                <a:tc>
                  <a:txBody>
                    <a:bodyPr/>
                    <a:lstStyle/>
                    <a:p>
                      <a:pPr algn="r" fontAlgn="ctr"/>
                      <a:r>
                        <a:rPr lang="en-IN" b="1">
                          <a:effectLst/>
                        </a:rPr>
                        <a:t>Purchase</a:t>
                      </a:r>
                      <a:endParaRPr lang="en-IN" b="1" dirty="0">
                        <a:effectLst/>
                      </a:endParaRPr>
                    </a:p>
                  </a:txBody>
                  <a:tcPr>
                    <a:lnL>
                      <a:noFill/>
                    </a:lnL>
                  </a:tcPr>
                </a:tc>
                <a:extLst>
                  <a:ext uri="{0D108BD9-81ED-4DB2-BD59-A6C34878D82A}">
                    <a16:rowId xmlns:a16="http://schemas.microsoft.com/office/drawing/2014/main" val="3806330972"/>
                  </a:ext>
                </a:extLst>
              </a:tr>
              <a:tr h="754491">
                <a:tc>
                  <a:txBody>
                    <a:bodyPr/>
                    <a:lstStyle/>
                    <a:p>
                      <a:pPr algn="r" fontAlgn="ctr"/>
                      <a:r>
                        <a:rPr lang="en-IN" b="1">
                          <a:effectLst/>
                        </a:rPr>
                        <a:t>0</a:t>
                      </a:r>
                    </a:p>
                  </a:txBody>
                  <a:tcPr anchor="ctr">
                    <a:lnL>
                      <a:noFill/>
                    </a:lnL>
                    <a:lnR>
                      <a:noFill/>
                    </a:lnR>
                    <a:lnT>
                      <a:noFill/>
                    </a:lnT>
                    <a:lnB>
                      <a:noFill/>
                    </a:lnB>
                    <a:solidFill>
                      <a:srgbClr val="F5F5F5"/>
                    </a:solidFill>
                  </a:tcPr>
                </a:tc>
                <a:tc>
                  <a:txBody>
                    <a:bodyPr/>
                    <a:lstStyle/>
                    <a:p>
                      <a:pPr algn="r" fontAlgn="ctr"/>
                      <a:r>
                        <a:rPr lang="en-IN">
                          <a:effectLst/>
                        </a:rPr>
                        <a:t>69042</a:t>
                      </a:r>
                    </a:p>
                  </a:txBody>
                  <a:tcPr anchor="ctr">
                    <a:lnL>
                      <a:noFill/>
                    </a:lnL>
                    <a:lnR>
                      <a:noFill/>
                    </a:lnR>
                    <a:lnT>
                      <a:noFill/>
                    </a:lnT>
                    <a:lnB>
                      <a:noFill/>
                    </a:lnB>
                    <a:solidFill>
                      <a:srgbClr val="F5F5F5"/>
                    </a:solidFill>
                  </a:tcPr>
                </a:tc>
                <a:tc>
                  <a:txBody>
                    <a:bodyPr/>
                    <a:lstStyle/>
                    <a:p>
                      <a:pPr algn="r" fontAlgn="ctr"/>
                      <a:r>
                        <a:rPr lang="en-IN" dirty="0">
                          <a:effectLst/>
                        </a:rPr>
                        <a:t>F</a:t>
                      </a:r>
                    </a:p>
                  </a:txBody>
                  <a:tcPr anchor="ctr">
                    <a:lnL>
                      <a:noFill/>
                    </a:lnL>
                    <a:lnR>
                      <a:noFill/>
                    </a:lnR>
                    <a:lnT>
                      <a:noFill/>
                    </a:lnT>
                    <a:lnB>
                      <a:noFill/>
                    </a:lnB>
                    <a:solidFill>
                      <a:srgbClr val="F5F5F5"/>
                    </a:solidFill>
                  </a:tcPr>
                </a:tc>
                <a:tc>
                  <a:txBody>
                    <a:bodyPr/>
                    <a:lstStyle/>
                    <a:p>
                      <a:pPr algn="r" fontAlgn="ctr"/>
                      <a:r>
                        <a:rPr lang="en-IN" dirty="0">
                          <a:effectLst/>
                        </a:rPr>
                        <a:t>0-17</a:t>
                      </a:r>
                    </a:p>
                  </a:txBody>
                  <a:tcPr anchor="ctr">
                    <a:lnL>
                      <a:noFill/>
                    </a:lnL>
                    <a:lnR>
                      <a:noFill/>
                    </a:lnR>
                    <a:lnT>
                      <a:noFill/>
                    </a:lnT>
                    <a:lnB>
                      <a:noFill/>
                    </a:lnB>
                    <a:solidFill>
                      <a:srgbClr val="F5F5F5"/>
                    </a:solidFill>
                  </a:tcPr>
                </a:tc>
                <a:tc>
                  <a:txBody>
                    <a:bodyPr/>
                    <a:lstStyle/>
                    <a:p>
                      <a:pPr algn="r" fontAlgn="ctr"/>
                      <a:r>
                        <a:rPr lang="en-IN">
                          <a:effectLst/>
                        </a:rPr>
                        <a:t>10</a:t>
                      </a:r>
                    </a:p>
                  </a:txBody>
                  <a:tcPr anchor="ctr">
                    <a:lnL>
                      <a:noFill/>
                    </a:lnL>
                    <a:lnR>
                      <a:noFill/>
                    </a:lnR>
                    <a:lnT>
                      <a:noFill/>
                    </a:lnT>
                    <a:lnB>
                      <a:noFill/>
                    </a:lnB>
                    <a:solidFill>
                      <a:srgbClr val="F5F5F5"/>
                    </a:solidFill>
                  </a:tcPr>
                </a:tc>
                <a:tc>
                  <a:txBody>
                    <a:bodyPr/>
                    <a:lstStyle/>
                    <a:p>
                      <a:pPr algn="r" fontAlgn="ctr"/>
                      <a:r>
                        <a:rPr lang="en-IN" dirty="0">
                          <a:effectLst/>
                        </a:rPr>
                        <a:t>A</a:t>
                      </a:r>
                    </a:p>
                  </a:txBody>
                  <a:tcPr anchor="ctr">
                    <a:lnL>
                      <a:noFill/>
                    </a:lnL>
                    <a:lnR>
                      <a:noFill/>
                    </a:lnR>
                    <a:lnT>
                      <a:noFill/>
                    </a:lnT>
                    <a:lnB>
                      <a:noFill/>
                    </a:lnB>
                    <a:solidFill>
                      <a:srgbClr val="F5F5F5"/>
                    </a:solidFill>
                  </a:tcPr>
                </a:tc>
                <a:tc>
                  <a:txBody>
                    <a:bodyPr/>
                    <a:lstStyle/>
                    <a:p>
                      <a:pPr algn="r" fontAlgn="ctr"/>
                      <a:r>
                        <a:rPr lang="en-IN">
                          <a:effectLst/>
                        </a:rPr>
                        <a:t>2.0</a:t>
                      </a:r>
                    </a:p>
                  </a:txBody>
                  <a:tcPr anchor="ctr">
                    <a:lnL>
                      <a:noFill/>
                    </a:lnL>
                    <a:lnR>
                      <a:noFill/>
                    </a:lnR>
                    <a:lnT>
                      <a:noFill/>
                    </a:lnT>
                    <a:lnB>
                      <a:noFill/>
                    </a:lnB>
                    <a:solidFill>
                      <a:srgbClr val="F5F5F5"/>
                    </a:solidFill>
                  </a:tcPr>
                </a:tc>
                <a:tc>
                  <a:txBody>
                    <a:bodyPr/>
                    <a:lstStyle/>
                    <a:p>
                      <a:pPr algn="r" fontAlgn="ctr"/>
                      <a:r>
                        <a:rPr lang="en-IN">
                          <a:effectLst/>
                        </a:rPr>
                        <a:t>0</a:t>
                      </a:r>
                    </a:p>
                  </a:txBody>
                  <a:tcPr anchor="ctr">
                    <a:lnL>
                      <a:noFill/>
                    </a:lnL>
                    <a:lnR>
                      <a:noFill/>
                    </a:lnR>
                    <a:lnT>
                      <a:noFill/>
                    </a:lnT>
                    <a:lnB>
                      <a:noFill/>
                    </a:lnB>
                    <a:solidFill>
                      <a:srgbClr val="F5F5F5"/>
                    </a:solidFill>
                  </a:tcPr>
                </a:tc>
                <a:tc>
                  <a:txBody>
                    <a:bodyPr/>
                    <a:lstStyle/>
                    <a:p>
                      <a:pPr algn="r" fontAlgn="ctr"/>
                      <a:r>
                        <a:rPr lang="en-IN">
                          <a:effectLst/>
                        </a:rPr>
                        <a:t>3</a:t>
                      </a:r>
                    </a:p>
                  </a:txBody>
                  <a:tcPr anchor="ctr">
                    <a:lnL>
                      <a:noFill/>
                    </a:lnL>
                    <a:lnR>
                      <a:noFill/>
                    </a:lnR>
                    <a:lnT>
                      <a:noFill/>
                    </a:lnT>
                    <a:lnB>
                      <a:noFill/>
                    </a:lnB>
                    <a:solidFill>
                      <a:srgbClr val="F5F5F5"/>
                    </a:solidFill>
                  </a:tcPr>
                </a:tc>
                <a:tc>
                  <a:txBody>
                    <a:bodyPr/>
                    <a:lstStyle/>
                    <a:p>
                      <a:pPr algn="r" fontAlgn="ctr"/>
                      <a:r>
                        <a:rPr lang="en-IN" dirty="0">
                          <a:effectLst/>
                        </a:rPr>
                        <a:t>NA</a:t>
                      </a:r>
                    </a:p>
                  </a:txBody>
                  <a:tcPr anchor="ctr">
                    <a:lnL>
                      <a:noFill/>
                    </a:lnL>
                    <a:lnR>
                      <a:noFill/>
                    </a:lnR>
                    <a:lnT>
                      <a:noFill/>
                    </a:lnT>
                    <a:lnB>
                      <a:noFill/>
                    </a:lnB>
                    <a:solidFill>
                      <a:srgbClr val="F5F5F5"/>
                    </a:solidFill>
                  </a:tcPr>
                </a:tc>
                <a:tc>
                  <a:txBody>
                    <a:bodyPr/>
                    <a:lstStyle/>
                    <a:p>
                      <a:pPr algn="r" fontAlgn="ctr"/>
                      <a:r>
                        <a:rPr lang="en-IN" dirty="0">
                          <a:effectLst/>
                        </a:rPr>
                        <a:t>NA</a:t>
                      </a:r>
                    </a:p>
                  </a:txBody>
                  <a:tcPr anchor="ctr">
                    <a:lnL>
                      <a:noFill/>
                    </a:lnL>
                    <a:lnR>
                      <a:noFill/>
                    </a:lnR>
                    <a:lnT>
                      <a:noFill/>
                    </a:lnT>
                    <a:lnB>
                      <a:noFill/>
                    </a:lnB>
                    <a:solidFill>
                      <a:srgbClr val="F5F5F5"/>
                    </a:solidFill>
                  </a:tcPr>
                </a:tc>
                <a:tc>
                  <a:txBody>
                    <a:bodyPr/>
                    <a:lstStyle/>
                    <a:p>
                      <a:pPr algn="r" fontAlgn="ctr"/>
                      <a:r>
                        <a:rPr lang="en-IN">
                          <a:effectLst/>
                        </a:rPr>
                        <a:t>8370</a:t>
                      </a:r>
                    </a:p>
                  </a:txBody>
                  <a:tcPr anchor="ctr">
                    <a:lnL>
                      <a:noFill/>
                    </a:lnL>
                    <a:lnR>
                      <a:noFill/>
                    </a:lnR>
                    <a:lnB>
                      <a:noFill/>
                    </a:lnB>
                    <a:solidFill>
                      <a:srgbClr val="F5F5F5"/>
                    </a:solidFill>
                  </a:tcPr>
                </a:tc>
                <a:extLst>
                  <a:ext uri="{0D108BD9-81ED-4DB2-BD59-A6C34878D82A}">
                    <a16:rowId xmlns:a16="http://schemas.microsoft.com/office/drawing/2014/main" val="1608928692"/>
                  </a:ext>
                </a:extLst>
              </a:tr>
              <a:tr h="754491">
                <a:tc>
                  <a:txBody>
                    <a:bodyPr/>
                    <a:lstStyle/>
                    <a:p>
                      <a:pPr algn="r" fontAlgn="ctr"/>
                      <a:r>
                        <a:rPr lang="en-IN" b="1">
                          <a:effectLst/>
                        </a:rPr>
                        <a:t>1</a:t>
                      </a:r>
                    </a:p>
                  </a:txBody>
                  <a:tcPr anchor="ctr">
                    <a:lnL>
                      <a:noFill/>
                    </a:lnL>
                    <a:lnR>
                      <a:noFill/>
                    </a:lnR>
                    <a:lnT>
                      <a:noFill/>
                    </a:lnT>
                    <a:lnB>
                      <a:noFill/>
                    </a:lnB>
                    <a:solidFill>
                      <a:srgbClr val="FFFFFF"/>
                    </a:solidFill>
                  </a:tcPr>
                </a:tc>
                <a:tc>
                  <a:txBody>
                    <a:bodyPr/>
                    <a:lstStyle/>
                    <a:p>
                      <a:pPr algn="r" fontAlgn="ctr"/>
                      <a:r>
                        <a:rPr lang="en-IN">
                          <a:effectLst/>
                        </a:rPr>
                        <a:t>248942</a:t>
                      </a:r>
                    </a:p>
                  </a:txBody>
                  <a:tcPr anchor="ctr">
                    <a:lnL>
                      <a:noFill/>
                    </a:lnL>
                    <a:lnR>
                      <a:noFill/>
                    </a:lnR>
                    <a:lnT>
                      <a:noFill/>
                    </a:lnT>
                    <a:lnB>
                      <a:noFill/>
                    </a:lnB>
                    <a:solidFill>
                      <a:srgbClr val="FFFFFF"/>
                    </a:solidFill>
                  </a:tcPr>
                </a:tc>
                <a:tc>
                  <a:txBody>
                    <a:bodyPr/>
                    <a:lstStyle/>
                    <a:p>
                      <a:pPr algn="r" fontAlgn="ctr"/>
                      <a:r>
                        <a:rPr lang="en-IN" dirty="0">
                          <a:effectLst/>
                        </a:rPr>
                        <a:t>F</a:t>
                      </a:r>
                    </a:p>
                  </a:txBody>
                  <a:tcPr anchor="ctr">
                    <a:lnL>
                      <a:noFill/>
                    </a:lnL>
                    <a:lnR>
                      <a:noFill/>
                    </a:lnR>
                    <a:lnT>
                      <a:noFill/>
                    </a:lnT>
                    <a:lnB>
                      <a:noFill/>
                    </a:lnB>
                    <a:solidFill>
                      <a:srgbClr val="FFFFFF"/>
                    </a:solidFill>
                  </a:tcPr>
                </a:tc>
                <a:tc>
                  <a:txBody>
                    <a:bodyPr/>
                    <a:lstStyle/>
                    <a:p>
                      <a:pPr algn="r" fontAlgn="ctr"/>
                      <a:r>
                        <a:rPr lang="en-IN" dirty="0">
                          <a:effectLst/>
                        </a:rPr>
                        <a:t>0-17</a:t>
                      </a:r>
                    </a:p>
                  </a:txBody>
                  <a:tcPr anchor="ctr">
                    <a:lnL>
                      <a:noFill/>
                    </a:lnL>
                    <a:lnR>
                      <a:noFill/>
                    </a:lnR>
                    <a:lnT>
                      <a:noFill/>
                    </a:lnT>
                    <a:lnB>
                      <a:noFill/>
                    </a:lnB>
                    <a:solidFill>
                      <a:srgbClr val="FFFFFF"/>
                    </a:solidFill>
                  </a:tcPr>
                </a:tc>
                <a:tc>
                  <a:txBody>
                    <a:bodyPr/>
                    <a:lstStyle/>
                    <a:p>
                      <a:pPr algn="r" fontAlgn="ctr"/>
                      <a:r>
                        <a:rPr lang="en-IN">
                          <a:effectLst/>
                        </a:rPr>
                        <a:t>10</a:t>
                      </a:r>
                    </a:p>
                  </a:txBody>
                  <a:tcPr anchor="ctr">
                    <a:lnL>
                      <a:noFill/>
                    </a:lnL>
                    <a:lnR>
                      <a:noFill/>
                    </a:lnR>
                    <a:lnT>
                      <a:noFill/>
                    </a:lnT>
                    <a:lnB>
                      <a:noFill/>
                    </a:lnB>
                    <a:solidFill>
                      <a:srgbClr val="FFFFFF"/>
                    </a:solidFill>
                  </a:tcPr>
                </a:tc>
                <a:tc>
                  <a:txBody>
                    <a:bodyPr/>
                    <a:lstStyle/>
                    <a:p>
                      <a:pPr algn="r" fontAlgn="ctr"/>
                      <a:r>
                        <a:rPr lang="en-IN" dirty="0">
                          <a:effectLst/>
                        </a:rPr>
                        <a:t>A</a:t>
                      </a:r>
                    </a:p>
                  </a:txBody>
                  <a:tcPr anchor="ctr">
                    <a:lnL>
                      <a:noFill/>
                    </a:lnL>
                    <a:lnR>
                      <a:noFill/>
                    </a:lnR>
                    <a:lnT>
                      <a:noFill/>
                    </a:lnT>
                    <a:lnB>
                      <a:noFill/>
                    </a:lnB>
                    <a:solidFill>
                      <a:srgbClr val="FFFFFF"/>
                    </a:solidFill>
                  </a:tcPr>
                </a:tc>
                <a:tc>
                  <a:txBody>
                    <a:bodyPr/>
                    <a:lstStyle/>
                    <a:p>
                      <a:pPr algn="r" fontAlgn="ctr"/>
                      <a:r>
                        <a:rPr lang="en-IN">
                          <a:effectLst/>
                        </a:rPr>
                        <a:t>2.0</a:t>
                      </a:r>
                    </a:p>
                  </a:txBody>
                  <a:tcPr anchor="ctr">
                    <a:lnL>
                      <a:noFill/>
                    </a:lnL>
                    <a:lnR>
                      <a:noFill/>
                    </a:lnR>
                    <a:lnT>
                      <a:noFill/>
                    </a:lnT>
                    <a:lnB>
                      <a:noFill/>
                    </a:lnB>
                    <a:solidFill>
                      <a:srgbClr val="FFFFFF"/>
                    </a:solidFill>
                  </a:tcPr>
                </a:tc>
                <a:tc>
                  <a:txBody>
                    <a:bodyPr/>
                    <a:lstStyle/>
                    <a:p>
                      <a:pPr algn="r" fontAlgn="ctr"/>
                      <a:r>
                        <a:rPr lang="en-IN">
                          <a:effectLst/>
                        </a:rPr>
                        <a:t>0</a:t>
                      </a:r>
                    </a:p>
                  </a:txBody>
                  <a:tcPr anchor="ctr">
                    <a:lnL>
                      <a:noFill/>
                    </a:lnL>
                    <a:lnR>
                      <a:noFill/>
                    </a:lnR>
                    <a:lnT>
                      <a:noFill/>
                    </a:lnT>
                    <a:lnB>
                      <a:noFill/>
                    </a:lnB>
                    <a:solidFill>
                      <a:srgbClr val="FFFFFF"/>
                    </a:solidFill>
                  </a:tcPr>
                </a:tc>
                <a:tc>
                  <a:txBody>
                    <a:bodyPr/>
                    <a:lstStyle/>
                    <a:p>
                      <a:pPr algn="r" fontAlgn="ctr"/>
                      <a:r>
                        <a:rPr lang="en-IN">
                          <a:effectLst/>
                        </a:rPr>
                        <a:t>1</a:t>
                      </a:r>
                    </a:p>
                  </a:txBody>
                  <a:tcPr anchor="ctr">
                    <a:lnL>
                      <a:noFill/>
                    </a:lnL>
                    <a:lnR>
                      <a:noFill/>
                    </a:lnR>
                    <a:lnT>
                      <a:noFill/>
                    </a:lnT>
                    <a:lnB>
                      <a:noFill/>
                    </a:lnB>
                    <a:solidFill>
                      <a:srgbClr val="FFFFFF"/>
                    </a:solidFill>
                  </a:tcPr>
                </a:tc>
                <a:tc>
                  <a:txBody>
                    <a:bodyPr/>
                    <a:lstStyle/>
                    <a:p>
                      <a:pPr algn="r" fontAlgn="ctr"/>
                      <a:r>
                        <a:rPr lang="en-IN" dirty="0">
                          <a:effectLst/>
                        </a:rPr>
                        <a:t>6</a:t>
                      </a:r>
                    </a:p>
                  </a:txBody>
                  <a:tcPr anchor="ctr">
                    <a:lnL>
                      <a:noFill/>
                    </a:lnL>
                    <a:lnR>
                      <a:noFill/>
                    </a:lnR>
                    <a:lnT>
                      <a:noFill/>
                    </a:lnT>
                    <a:lnB>
                      <a:noFill/>
                    </a:lnB>
                    <a:solidFill>
                      <a:srgbClr val="FFFFFF"/>
                    </a:solidFill>
                  </a:tcPr>
                </a:tc>
                <a:tc>
                  <a:txBody>
                    <a:bodyPr/>
                    <a:lstStyle/>
                    <a:p>
                      <a:pPr algn="r" fontAlgn="ctr"/>
                      <a:r>
                        <a:rPr lang="en-IN" dirty="0">
                          <a:effectLst/>
                        </a:rPr>
                        <a:t>14</a:t>
                      </a:r>
                    </a:p>
                  </a:txBody>
                  <a:tcPr anchor="ctr">
                    <a:lnL>
                      <a:noFill/>
                    </a:lnL>
                    <a:lnR>
                      <a:noFill/>
                    </a:lnR>
                    <a:lnT>
                      <a:noFill/>
                    </a:lnT>
                    <a:lnB>
                      <a:noFill/>
                    </a:lnB>
                    <a:solidFill>
                      <a:srgbClr val="FFFFFF"/>
                    </a:solidFill>
                  </a:tcPr>
                </a:tc>
                <a:tc>
                  <a:txBody>
                    <a:bodyPr/>
                    <a:lstStyle/>
                    <a:p>
                      <a:pPr algn="r" fontAlgn="ctr"/>
                      <a:r>
                        <a:rPr lang="en-IN" dirty="0">
                          <a:effectLst/>
                        </a:rPr>
                        <a:t>15200</a:t>
                      </a:r>
                    </a:p>
                  </a:txBody>
                  <a:tcPr anchor="ctr">
                    <a:lnL>
                      <a:noFill/>
                    </a:lnL>
                    <a:lnR>
                      <a:noFill/>
                    </a:lnR>
                    <a:lnT>
                      <a:noFill/>
                    </a:lnT>
                    <a:lnB>
                      <a:noFill/>
                    </a:lnB>
                    <a:solidFill>
                      <a:srgbClr val="FFFFFF"/>
                    </a:solidFill>
                  </a:tcPr>
                </a:tc>
                <a:extLst>
                  <a:ext uri="{0D108BD9-81ED-4DB2-BD59-A6C34878D82A}">
                    <a16:rowId xmlns:a16="http://schemas.microsoft.com/office/drawing/2014/main" val="649029830"/>
                  </a:ext>
                </a:extLst>
              </a:tr>
            </a:tbl>
          </a:graphicData>
        </a:graphic>
      </p:graphicFrame>
      <p:sp>
        <p:nvSpPr>
          <p:cNvPr id="8" name="TextBox 7">
            <a:extLst>
              <a:ext uri="{FF2B5EF4-FFF2-40B4-BE49-F238E27FC236}">
                <a16:creationId xmlns:a16="http://schemas.microsoft.com/office/drawing/2014/main" id="{AAF1D704-60F2-4070-B420-236B7882A668}"/>
              </a:ext>
            </a:extLst>
          </p:cNvPr>
          <p:cNvSpPr txBox="1"/>
          <p:nvPr/>
        </p:nvSpPr>
        <p:spPr>
          <a:xfrm>
            <a:off x="821635" y="5155096"/>
            <a:ext cx="10402956" cy="369332"/>
          </a:xfrm>
          <a:prstGeom prst="rect">
            <a:avLst/>
          </a:prstGeom>
          <a:noFill/>
        </p:spPr>
        <p:txBody>
          <a:bodyPr wrap="square" rtlCol="0">
            <a:spAutoFit/>
          </a:bodyPr>
          <a:lstStyle/>
          <a:p>
            <a:r>
              <a:rPr lang="en-IN" dirty="0"/>
              <a:t>Here the dependent variable is purchase and the independent variables are everything except purchase.</a:t>
            </a:r>
          </a:p>
        </p:txBody>
      </p:sp>
    </p:spTree>
    <p:extLst>
      <p:ext uri="{BB962C8B-B14F-4D97-AF65-F5344CB8AC3E}">
        <p14:creationId xmlns:p14="http://schemas.microsoft.com/office/powerpoint/2010/main" val="518141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A52791F-665D-4E9A-9762-F2FD7CF0C410}"/>
              </a:ext>
            </a:extLst>
          </p:cNvPr>
          <p:cNvSpPr>
            <a:spLocks noChangeArrowheads="1"/>
          </p:cNvSpPr>
          <p:nvPr/>
        </p:nvSpPr>
        <p:spPr bwMode="auto">
          <a:xfrm>
            <a:off x="426086" y="1587024"/>
            <a:ext cx="5172501" cy="33239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Product_ID</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Gender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Age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Occupation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City_Category</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Stay_In_Current_City_Years</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Marital_Status</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Product_Category_1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Product_Category_2 141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Product_Category_3 333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Purchase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C10C7526-EE3E-4EEF-B9C6-C0E6C9FC8842}"/>
              </a:ext>
            </a:extLst>
          </p:cNvPr>
          <p:cNvSpPr txBox="1"/>
          <p:nvPr/>
        </p:nvSpPr>
        <p:spPr>
          <a:xfrm>
            <a:off x="300251" y="846480"/>
            <a:ext cx="2811439" cy="523220"/>
          </a:xfrm>
          <a:prstGeom prst="rect">
            <a:avLst/>
          </a:prstGeom>
          <a:noFill/>
        </p:spPr>
        <p:txBody>
          <a:bodyPr wrap="square" rtlCol="0">
            <a:spAutoFit/>
          </a:bodyPr>
          <a:lstStyle/>
          <a:p>
            <a:r>
              <a:rPr lang="en-IN" sz="2800" dirty="0">
                <a:solidFill>
                  <a:srgbClr val="00B050"/>
                </a:solidFill>
              </a:rPr>
              <a:t>Data set initially  </a:t>
            </a:r>
          </a:p>
        </p:txBody>
      </p:sp>
      <p:sp>
        <p:nvSpPr>
          <p:cNvPr id="6" name="TextBox 5">
            <a:extLst>
              <a:ext uri="{FF2B5EF4-FFF2-40B4-BE49-F238E27FC236}">
                <a16:creationId xmlns:a16="http://schemas.microsoft.com/office/drawing/2014/main" id="{ADA96F6C-83FB-4C02-92D6-6899C6744E26}"/>
              </a:ext>
            </a:extLst>
          </p:cNvPr>
          <p:cNvSpPr txBox="1"/>
          <p:nvPr/>
        </p:nvSpPr>
        <p:spPr>
          <a:xfrm>
            <a:off x="6387152" y="2947916"/>
            <a:ext cx="4899547" cy="646331"/>
          </a:xfrm>
          <a:prstGeom prst="rect">
            <a:avLst/>
          </a:prstGeom>
          <a:noFill/>
        </p:spPr>
        <p:txBody>
          <a:bodyPr wrap="square" rtlCol="0">
            <a:spAutoFit/>
          </a:bodyPr>
          <a:lstStyle/>
          <a:p>
            <a:r>
              <a:rPr lang="en-IN" dirty="0"/>
              <a:t>Product_category_2,Product_category_3 contains the null values.</a:t>
            </a:r>
          </a:p>
        </p:txBody>
      </p:sp>
    </p:spTree>
    <p:extLst>
      <p:ext uri="{BB962C8B-B14F-4D97-AF65-F5344CB8AC3E}">
        <p14:creationId xmlns:p14="http://schemas.microsoft.com/office/powerpoint/2010/main" val="3235692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26851C-A138-431C-AC04-72647C402EC0}"/>
              </a:ext>
            </a:extLst>
          </p:cNvPr>
          <p:cNvSpPr/>
          <p:nvPr/>
        </p:nvSpPr>
        <p:spPr>
          <a:xfrm>
            <a:off x="538537" y="1168425"/>
            <a:ext cx="8327167" cy="461665"/>
          </a:xfrm>
          <a:prstGeom prst="rect">
            <a:avLst/>
          </a:prstGeom>
        </p:spPr>
        <p:txBody>
          <a:bodyPr wrap="square">
            <a:spAutoFit/>
          </a:bodyPr>
          <a:lstStyle/>
          <a:p>
            <a:r>
              <a:rPr lang="en-IN" sz="2400" b="1" i="0" dirty="0">
                <a:solidFill>
                  <a:srgbClr val="C00000"/>
                </a:solidFill>
                <a:effectLst/>
                <a:latin typeface="medium-content-serif-font"/>
              </a:rPr>
              <a:t>Correlation between Numerical Predictors and Target variable</a:t>
            </a:r>
            <a:endParaRPr lang="en-IN" sz="2400" dirty="0">
              <a:solidFill>
                <a:srgbClr val="C00000"/>
              </a:solidFill>
            </a:endParaRPr>
          </a:p>
        </p:txBody>
      </p:sp>
      <p:sp>
        <p:nvSpPr>
          <p:cNvPr id="3" name="Rectangle 1">
            <a:extLst>
              <a:ext uri="{FF2B5EF4-FFF2-40B4-BE49-F238E27FC236}">
                <a16:creationId xmlns:a16="http://schemas.microsoft.com/office/drawing/2014/main" id="{69039E05-0B66-4E82-860F-018904B9795E}"/>
              </a:ext>
            </a:extLst>
          </p:cNvPr>
          <p:cNvSpPr>
            <a:spLocks noChangeArrowheads="1"/>
          </p:cNvSpPr>
          <p:nvPr/>
        </p:nvSpPr>
        <p:spPr bwMode="auto">
          <a:xfrm>
            <a:off x="664388" y="1582340"/>
            <a:ext cx="5693866"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Purchase</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1.000000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Gender</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0.055107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City</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_</a:t>
            </a:r>
            <a:r>
              <a:rPr kumimoji="0" lang="en-US" altLang="en-US" sz="20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Category</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0.044914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Stay_In_Current_City_Years</a:t>
            </a:r>
            <a:r>
              <a:rPr kumimoji="0" lang="en-US" altLang="en-US" sz="20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-0.007396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Product_ID</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-0.030518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Product_Category_3</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-0.038411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Occupation</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-0.103219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Age</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-0.134158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Marital_Status</a:t>
            </a:r>
            <a:r>
              <a:rPr kumimoji="0" lang="en-US" altLang="en-US" sz="20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-0.162357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Product_Category_2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-0.205563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 Purchase,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float64 </a:t>
            </a:r>
            <a:br>
              <a:rPr kumimoji="0" lang="en-US" altLang="en-US" sz="2000" b="0" i="0" u="none" strike="noStrike" cap="none" normalizeH="0" baseline="0" dirty="0">
                <a:ln>
                  <a:noFill/>
                </a:ln>
                <a:solidFill>
                  <a:schemeClr val="tx1"/>
                </a:solidFill>
                <a:effectLst/>
              </a:rPr>
            </a:b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C6A8D03B-738E-4DAB-AE6F-056D731CBA71}"/>
              </a:ext>
            </a:extLst>
          </p:cNvPr>
          <p:cNvSpPr txBox="1"/>
          <p:nvPr/>
        </p:nvSpPr>
        <p:spPr>
          <a:xfrm flipH="1">
            <a:off x="432519" y="5287882"/>
            <a:ext cx="8327168" cy="707886"/>
          </a:xfrm>
          <a:prstGeom prst="rect">
            <a:avLst/>
          </a:prstGeom>
          <a:noFill/>
        </p:spPr>
        <p:txBody>
          <a:bodyPr wrap="square" rtlCol="0">
            <a:spAutoFit/>
          </a:bodyPr>
          <a:lstStyle/>
          <a:p>
            <a:r>
              <a:rPr lang="en-IN" sz="2000" dirty="0"/>
              <a:t>Here we can observe the positive </a:t>
            </a:r>
            <a:r>
              <a:rPr lang="en-IN" sz="2000" dirty="0" err="1"/>
              <a:t>corelations</a:t>
            </a:r>
            <a:r>
              <a:rPr lang="en-IN" sz="2000" dirty="0"/>
              <a:t> between </a:t>
            </a:r>
            <a:r>
              <a:rPr lang="en-IN" sz="2000" dirty="0" err="1"/>
              <a:t>Gender,City_category</a:t>
            </a:r>
            <a:r>
              <a:rPr lang="en-IN" sz="2000" dirty="0"/>
              <a:t> and Purchase as expected.</a:t>
            </a:r>
          </a:p>
        </p:txBody>
      </p:sp>
      <p:sp>
        <p:nvSpPr>
          <p:cNvPr id="5" name="TextBox 4">
            <a:extLst>
              <a:ext uri="{FF2B5EF4-FFF2-40B4-BE49-F238E27FC236}">
                <a16:creationId xmlns:a16="http://schemas.microsoft.com/office/drawing/2014/main" id="{435C82BE-2C27-45E7-B014-A52DF9B3C401}"/>
              </a:ext>
            </a:extLst>
          </p:cNvPr>
          <p:cNvSpPr txBox="1"/>
          <p:nvPr/>
        </p:nvSpPr>
        <p:spPr>
          <a:xfrm flipH="1">
            <a:off x="538535" y="569843"/>
            <a:ext cx="10381254" cy="677108"/>
          </a:xfrm>
          <a:prstGeom prst="rect">
            <a:avLst/>
          </a:prstGeom>
          <a:noFill/>
        </p:spPr>
        <p:txBody>
          <a:bodyPr wrap="square" rtlCol="0">
            <a:spAutoFit/>
          </a:bodyPr>
          <a:lstStyle/>
          <a:p>
            <a:r>
              <a:rPr lang="en-IN" dirty="0"/>
              <a:t>In general we can </a:t>
            </a:r>
            <a:r>
              <a:rPr lang="en-IN" sz="2000" dirty="0"/>
              <a:t>predict</a:t>
            </a:r>
            <a:r>
              <a:rPr lang="en-IN" dirty="0"/>
              <a:t> that there might be relation between Purchase with </a:t>
            </a:r>
            <a:r>
              <a:rPr lang="en-IN" dirty="0" err="1"/>
              <a:t>Gender,City_Category,Stay</a:t>
            </a:r>
            <a:r>
              <a:rPr lang="en-IN" dirty="0"/>
              <a:t> in current city </a:t>
            </a:r>
            <a:r>
              <a:rPr lang="en-IN" dirty="0" err="1"/>
              <a:t>years,Occupation,Age,Marital</a:t>
            </a:r>
            <a:r>
              <a:rPr lang="en-IN" dirty="0"/>
              <a:t> Status</a:t>
            </a:r>
          </a:p>
        </p:txBody>
      </p:sp>
    </p:spTree>
    <p:extLst>
      <p:ext uri="{BB962C8B-B14F-4D97-AF65-F5344CB8AC3E}">
        <p14:creationId xmlns:p14="http://schemas.microsoft.com/office/powerpoint/2010/main" val="2923551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1">
            <a:extLst>
              <a:ext uri="{FF2B5EF4-FFF2-40B4-BE49-F238E27FC236}">
                <a16:creationId xmlns:a16="http://schemas.microsoft.com/office/drawing/2014/main" id="{3F66C8E5-02C7-4594-9D8F-799398B612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9510" y="60223"/>
            <a:ext cx="4114800" cy="2422525"/>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5">
            <a:extLst>
              <a:ext uri="{FF2B5EF4-FFF2-40B4-BE49-F238E27FC236}">
                <a16:creationId xmlns:a16="http://schemas.microsoft.com/office/drawing/2014/main" id="{A8DAEDEF-2CFB-4571-82D0-773A9E48DF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3381" y="3303368"/>
            <a:ext cx="3891193" cy="274299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BA1E8DF8-B6D5-4270-9DE6-70FB53DA81C8}"/>
              </a:ext>
            </a:extLst>
          </p:cNvPr>
          <p:cNvSpPr>
            <a:spLocks noChangeArrowheads="1"/>
          </p:cNvSpPr>
          <p:nvPr/>
        </p:nvSpPr>
        <p:spPr bwMode="auto">
          <a:xfrm>
            <a:off x="240485" y="48346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79450" algn="l"/>
              </a:tabLst>
              <a:defRPr>
                <a:solidFill>
                  <a:schemeClr val="tx1"/>
                </a:solidFill>
                <a:latin typeface="Arial" panose="020B0604020202020204" pitchFamily="34" charset="0"/>
              </a:defRPr>
            </a:lvl1pPr>
            <a:lvl2pPr eaLnBrk="0" fontAlgn="base" hangingPunct="0">
              <a:spcBef>
                <a:spcPct val="0"/>
              </a:spcBef>
              <a:spcAft>
                <a:spcPct val="0"/>
              </a:spcAft>
              <a:tabLst>
                <a:tab pos="679450" algn="l"/>
              </a:tabLst>
              <a:defRPr>
                <a:solidFill>
                  <a:schemeClr val="tx1"/>
                </a:solidFill>
                <a:latin typeface="Arial" panose="020B0604020202020204" pitchFamily="34" charset="0"/>
              </a:defRPr>
            </a:lvl2pPr>
            <a:lvl3pPr eaLnBrk="0" fontAlgn="base" hangingPunct="0">
              <a:spcBef>
                <a:spcPct val="0"/>
              </a:spcBef>
              <a:spcAft>
                <a:spcPct val="0"/>
              </a:spcAft>
              <a:tabLst>
                <a:tab pos="679450" algn="l"/>
              </a:tabLst>
              <a:defRPr>
                <a:solidFill>
                  <a:schemeClr val="tx1"/>
                </a:solidFill>
                <a:latin typeface="Arial" panose="020B0604020202020204" pitchFamily="34" charset="0"/>
              </a:defRPr>
            </a:lvl3pPr>
            <a:lvl4pPr eaLnBrk="0" fontAlgn="base" hangingPunct="0">
              <a:spcBef>
                <a:spcPct val="0"/>
              </a:spcBef>
              <a:spcAft>
                <a:spcPct val="0"/>
              </a:spcAft>
              <a:tabLst>
                <a:tab pos="679450" algn="l"/>
              </a:tabLst>
              <a:defRPr>
                <a:solidFill>
                  <a:schemeClr val="tx1"/>
                </a:solidFill>
                <a:latin typeface="Arial" panose="020B0604020202020204" pitchFamily="34" charset="0"/>
              </a:defRPr>
            </a:lvl4pPr>
            <a:lvl5pPr eaLnBrk="0" fontAlgn="base" hangingPunct="0">
              <a:spcBef>
                <a:spcPct val="0"/>
              </a:spcBef>
              <a:spcAft>
                <a:spcPct val="0"/>
              </a:spcAft>
              <a:tabLst>
                <a:tab pos="679450" algn="l"/>
              </a:tabLst>
              <a:defRPr>
                <a:solidFill>
                  <a:schemeClr val="tx1"/>
                </a:solidFill>
                <a:latin typeface="Arial" panose="020B0604020202020204" pitchFamily="34" charset="0"/>
              </a:defRPr>
            </a:lvl5pPr>
            <a:lvl6pPr eaLnBrk="0" fontAlgn="base" hangingPunct="0">
              <a:spcBef>
                <a:spcPct val="0"/>
              </a:spcBef>
              <a:spcAft>
                <a:spcPct val="0"/>
              </a:spcAft>
              <a:tabLst>
                <a:tab pos="679450" algn="l"/>
              </a:tabLst>
              <a:defRPr>
                <a:solidFill>
                  <a:schemeClr val="tx1"/>
                </a:solidFill>
                <a:latin typeface="Arial" panose="020B0604020202020204" pitchFamily="34" charset="0"/>
              </a:defRPr>
            </a:lvl6pPr>
            <a:lvl7pPr eaLnBrk="0" fontAlgn="base" hangingPunct="0">
              <a:spcBef>
                <a:spcPct val="0"/>
              </a:spcBef>
              <a:spcAft>
                <a:spcPct val="0"/>
              </a:spcAft>
              <a:tabLst>
                <a:tab pos="679450" algn="l"/>
              </a:tabLst>
              <a:defRPr>
                <a:solidFill>
                  <a:schemeClr val="tx1"/>
                </a:solidFill>
                <a:latin typeface="Arial" panose="020B0604020202020204" pitchFamily="34" charset="0"/>
              </a:defRPr>
            </a:lvl7pPr>
            <a:lvl8pPr eaLnBrk="0" fontAlgn="base" hangingPunct="0">
              <a:spcBef>
                <a:spcPct val="0"/>
              </a:spcBef>
              <a:spcAft>
                <a:spcPct val="0"/>
              </a:spcAft>
              <a:tabLst>
                <a:tab pos="679450" algn="l"/>
              </a:tabLst>
              <a:defRPr>
                <a:solidFill>
                  <a:schemeClr val="tx1"/>
                </a:solidFill>
                <a:latin typeface="Arial" panose="020B0604020202020204" pitchFamily="34" charset="0"/>
              </a:defRPr>
            </a:lvl8pPr>
            <a:lvl9pPr eaLnBrk="0" fontAlgn="base" hangingPunct="0">
              <a:spcBef>
                <a:spcPct val="0"/>
              </a:spcBef>
              <a:spcAft>
                <a:spcPct val="0"/>
              </a:spcAft>
              <a:tabLst>
                <a:tab pos="6794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679450" algn="l"/>
              </a:tabLst>
            </a:pPr>
            <a:r>
              <a:rPr kumimoji="0" lang="en-US" altLang="en-US" sz="1400" b="0" i="0" u="none" strike="noStrike" cap="none" normalizeH="0" baseline="0" dirty="0">
                <a:ln>
                  <a:noFill/>
                </a:ln>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Marital Status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679450" algn="l"/>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0-Single People      1-Married People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679450"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4">
            <a:extLst>
              <a:ext uri="{FF2B5EF4-FFF2-40B4-BE49-F238E27FC236}">
                <a16:creationId xmlns:a16="http://schemas.microsoft.com/office/drawing/2014/main" id="{2AF09F74-7FC0-41D5-89C4-268B730B55D1}"/>
              </a:ext>
            </a:extLst>
          </p:cNvPr>
          <p:cNvSpPr>
            <a:spLocks noChangeArrowheads="1"/>
          </p:cNvSpPr>
          <p:nvPr/>
        </p:nvSpPr>
        <p:spPr bwMode="auto">
          <a:xfrm>
            <a:off x="184558" y="2713090"/>
            <a:ext cx="1106585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79450" algn="l"/>
              </a:tabLst>
              <a:defRPr>
                <a:solidFill>
                  <a:schemeClr val="tx1"/>
                </a:solidFill>
                <a:latin typeface="Arial" panose="020B0604020202020204" pitchFamily="34" charset="0"/>
              </a:defRPr>
            </a:lvl1pPr>
            <a:lvl2pPr eaLnBrk="0" fontAlgn="base" hangingPunct="0">
              <a:spcBef>
                <a:spcPct val="0"/>
              </a:spcBef>
              <a:spcAft>
                <a:spcPct val="0"/>
              </a:spcAft>
              <a:tabLst>
                <a:tab pos="679450" algn="l"/>
              </a:tabLst>
              <a:defRPr>
                <a:solidFill>
                  <a:schemeClr val="tx1"/>
                </a:solidFill>
                <a:latin typeface="Arial" panose="020B0604020202020204" pitchFamily="34" charset="0"/>
              </a:defRPr>
            </a:lvl2pPr>
            <a:lvl3pPr eaLnBrk="0" fontAlgn="base" hangingPunct="0">
              <a:spcBef>
                <a:spcPct val="0"/>
              </a:spcBef>
              <a:spcAft>
                <a:spcPct val="0"/>
              </a:spcAft>
              <a:tabLst>
                <a:tab pos="679450" algn="l"/>
              </a:tabLst>
              <a:defRPr>
                <a:solidFill>
                  <a:schemeClr val="tx1"/>
                </a:solidFill>
                <a:latin typeface="Arial" panose="020B0604020202020204" pitchFamily="34" charset="0"/>
              </a:defRPr>
            </a:lvl3pPr>
            <a:lvl4pPr eaLnBrk="0" fontAlgn="base" hangingPunct="0">
              <a:spcBef>
                <a:spcPct val="0"/>
              </a:spcBef>
              <a:spcAft>
                <a:spcPct val="0"/>
              </a:spcAft>
              <a:tabLst>
                <a:tab pos="679450" algn="l"/>
              </a:tabLst>
              <a:defRPr>
                <a:solidFill>
                  <a:schemeClr val="tx1"/>
                </a:solidFill>
                <a:latin typeface="Arial" panose="020B0604020202020204" pitchFamily="34" charset="0"/>
              </a:defRPr>
            </a:lvl4pPr>
            <a:lvl5pPr eaLnBrk="0" fontAlgn="base" hangingPunct="0">
              <a:spcBef>
                <a:spcPct val="0"/>
              </a:spcBef>
              <a:spcAft>
                <a:spcPct val="0"/>
              </a:spcAft>
              <a:tabLst>
                <a:tab pos="679450" algn="l"/>
              </a:tabLst>
              <a:defRPr>
                <a:solidFill>
                  <a:schemeClr val="tx1"/>
                </a:solidFill>
                <a:latin typeface="Arial" panose="020B0604020202020204" pitchFamily="34" charset="0"/>
              </a:defRPr>
            </a:lvl5pPr>
            <a:lvl6pPr eaLnBrk="0" fontAlgn="base" hangingPunct="0">
              <a:spcBef>
                <a:spcPct val="0"/>
              </a:spcBef>
              <a:spcAft>
                <a:spcPct val="0"/>
              </a:spcAft>
              <a:tabLst>
                <a:tab pos="679450" algn="l"/>
              </a:tabLst>
              <a:defRPr>
                <a:solidFill>
                  <a:schemeClr val="tx1"/>
                </a:solidFill>
                <a:latin typeface="Arial" panose="020B0604020202020204" pitchFamily="34" charset="0"/>
              </a:defRPr>
            </a:lvl6pPr>
            <a:lvl7pPr eaLnBrk="0" fontAlgn="base" hangingPunct="0">
              <a:spcBef>
                <a:spcPct val="0"/>
              </a:spcBef>
              <a:spcAft>
                <a:spcPct val="0"/>
              </a:spcAft>
              <a:tabLst>
                <a:tab pos="679450" algn="l"/>
              </a:tabLst>
              <a:defRPr>
                <a:solidFill>
                  <a:schemeClr val="tx1"/>
                </a:solidFill>
                <a:latin typeface="Arial" panose="020B0604020202020204" pitchFamily="34" charset="0"/>
              </a:defRPr>
            </a:lvl7pPr>
            <a:lvl8pPr eaLnBrk="0" fontAlgn="base" hangingPunct="0">
              <a:spcBef>
                <a:spcPct val="0"/>
              </a:spcBef>
              <a:spcAft>
                <a:spcPct val="0"/>
              </a:spcAft>
              <a:tabLst>
                <a:tab pos="679450" algn="l"/>
              </a:tabLst>
              <a:defRPr>
                <a:solidFill>
                  <a:schemeClr val="tx1"/>
                </a:solidFill>
                <a:latin typeface="Arial" panose="020B0604020202020204" pitchFamily="34" charset="0"/>
              </a:defRPr>
            </a:lvl8pPr>
            <a:lvl9pPr eaLnBrk="0" fontAlgn="base" hangingPunct="0">
              <a:spcBef>
                <a:spcPct val="0"/>
              </a:spcBef>
              <a:spcAft>
                <a:spcPct val="0"/>
              </a:spcAft>
              <a:tabLst>
                <a:tab pos="6794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679450" algn="l"/>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From the above figure it is clear that single people are buying more products on black Friday than the married people.</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679450" algn="l"/>
              </a:tabLst>
            </a:pPr>
            <a:r>
              <a:rPr kumimoji="0" lang="en-US" altLang="en-US" sz="1400" b="0" i="0" u="none" strike="noStrike" cap="none" normalizeH="0" baseline="0" dirty="0">
                <a:ln>
                  <a:noFill/>
                </a:ln>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Product Category</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679450"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5">
            <a:extLst>
              <a:ext uri="{FF2B5EF4-FFF2-40B4-BE49-F238E27FC236}">
                <a16:creationId xmlns:a16="http://schemas.microsoft.com/office/drawing/2014/main" id="{E85DBB38-6158-4D2A-864E-A6B60A3C25BC}"/>
              </a:ext>
            </a:extLst>
          </p:cNvPr>
          <p:cNvSpPr>
            <a:spLocks noChangeArrowheads="1"/>
          </p:cNvSpPr>
          <p:nvPr/>
        </p:nvSpPr>
        <p:spPr bwMode="auto">
          <a:xfrm>
            <a:off x="0" y="641019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From the above figure it is clear that three products stand out, number 1, 5 and 8 represents more number of buying products.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942DAE6D-D551-4641-9922-A9BF5F001798}"/>
              </a:ext>
            </a:extLst>
          </p:cNvPr>
          <p:cNvSpPr/>
          <p:nvPr/>
        </p:nvSpPr>
        <p:spPr>
          <a:xfrm>
            <a:off x="7934687" y="228185"/>
            <a:ext cx="3322704" cy="523220"/>
          </a:xfrm>
          <a:prstGeom prst="rect">
            <a:avLst/>
          </a:prstGeom>
        </p:spPr>
        <p:txBody>
          <a:bodyPr wrap="none">
            <a:spAutoFit/>
          </a:bodyPr>
          <a:lstStyle/>
          <a:p>
            <a:r>
              <a:rPr lang="en-IN" sz="2800" b="1" dirty="0">
                <a:solidFill>
                  <a:srgbClr val="FF0000"/>
                </a:solidFill>
              </a:rPr>
              <a:t>DATA VISUALIZATION</a:t>
            </a:r>
          </a:p>
        </p:txBody>
      </p:sp>
    </p:spTree>
    <p:extLst>
      <p:ext uri="{BB962C8B-B14F-4D97-AF65-F5344CB8AC3E}">
        <p14:creationId xmlns:p14="http://schemas.microsoft.com/office/powerpoint/2010/main" val="1564790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4" descr="https://cdn-images-1.medium.com/max/1000/1*wUIXmqWm5MfzbUVdddmk1g.png">
            <a:extLst>
              <a:ext uri="{FF2B5EF4-FFF2-40B4-BE49-F238E27FC236}">
                <a16:creationId xmlns:a16="http://schemas.microsoft.com/office/drawing/2014/main" id="{7C66BADD-BA86-41FA-A225-C6606C743F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4320" y="767592"/>
            <a:ext cx="4016375" cy="2514600"/>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5" descr="https://cdn-images-1.medium.com/max/1000/1*FTa1oVA7nrVibS_v5smYfw.png">
            <a:extLst>
              <a:ext uri="{FF2B5EF4-FFF2-40B4-BE49-F238E27FC236}">
                <a16:creationId xmlns:a16="http://schemas.microsoft.com/office/drawing/2014/main" id="{2CAF12D0-6CEE-4290-A997-586E521F6C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5537" y="3701643"/>
            <a:ext cx="4060825" cy="24606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B78416C2-4FF0-48B5-9023-FA48DD1C6AF6}"/>
              </a:ext>
            </a:extLst>
          </p:cNvPr>
          <p:cNvSpPr>
            <a:spLocks noChangeArrowheads="1"/>
          </p:cNvSpPr>
          <p:nvPr/>
        </p:nvSpPr>
        <p:spPr bwMode="auto">
          <a:xfrm>
            <a:off x="0" y="27621"/>
            <a:ext cx="7162538"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79450" algn="l"/>
              </a:tabLst>
              <a:defRPr>
                <a:solidFill>
                  <a:schemeClr val="tx1"/>
                </a:solidFill>
                <a:latin typeface="Arial" panose="020B0604020202020204" pitchFamily="34" charset="0"/>
              </a:defRPr>
            </a:lvl1pPr>
            <a:lvl2pPr eaLnBrk="0" fontAlgn="base" hangingPunct="0">
              <a:spcBef>
                <a:spcPct val="0"/>
              </a:spcBef>
              <a:spcAft>
                <a:spcPct val="0"/>
              </a:spcAft>
              <a:tabLst>
                <a:tab pos="679450" algn="l"/>
              </a:tabLst>
              <a:defRPr>
                <a:solidFill>
                  <a:schemeClr val="tx1"/>
                </a:solidFill>
                <a:latin typeface="Arial" panose="020B0604020202020204" pitchFamily="34" charset="0"/>
              </a:defRPr>
            </a:lvl2pPr>
            <a:lvl3pPr eaLnBrk="0" fontAlgn="base" hangingPunct="0">
              <a:spcBef>
                <a:spcPct val="0"/>
              </a:spcBef>
              <a:spcAft>
                <a:spcPct val="0"/>
              </a:spcAft>
              <a:tabLst>
                <a:tab pos="679450" algn="l"/>
              </a:tabLst>
              <a:defRPr>
                <a:solidFill>
                  <a:schemeClr val="tx1"/>
                </a:solidFill>
                <a:latin typeface="Arial" panose="020B0604020202020204" pitchFamily="34" charset="0"/>
              </a:defRPr>
            </a:lvl3pPr>
            <a:lvl4pPr eaLnBrk="0" fontAlgn="base" hangingPunct="0">
              <a:spcBef>
                <a:spcPct val="0"/>
              </a:spcBef>
              <a:spcAft>
                <a:spcPct val="0"/>
              </a:spcAft>
              <a:tabLst>
                <a:tab pos="679450" algn="l"/>
              </a:tabLst>
              <a:defRPr>
                <a:solidFill>
                  <a:schemeClr val="tx1"/>
                </a:solidFill>
                <a:latin typeface="Arial" panose="020B0604020202020204" pitchFamily="34" charset="0"/>
              </a:defRPr>
            </a:lvl4pPr>
            <a:lvl5pPr eaLnBrk="0" fontAlgn="base" hangingPunct="0">
              <a:spcBef>
                <a:spcPct val="0"/>
              </a:spcBef>
              <a:spcAft>
                <a:spcPct val="0"/>
              </a:spcAft>
              <a:tabLst>
                <a:tab pos="679450" algn="l"/>
              </a:tabLst>
              <a:defRPr>
                <a:solidFill>
                  <a:schemeClr val="tx1"/>
                </a:solidFill>
                <a:latin typeface="Arial" panose="020B0604020202020204" pitchFamily="34" charset="0"/>
              </a:defRPr>
            </a:lvl5pPr>
            <a:lvl6pPr eaLnBrk="0" fontAlgn="base" hangingPunct="0">
              <a:spcBef>
                <a:spcPct val="0"/>
              </a:spcBef>
              <a:spcAft>
                <a:spcPct val="0"/>
              </a:spcAft>
              <a:tabLst>
                <a:tab pos="679450" algn="l"/>
              </a:tabLst>
              <a:defRPr>
                <a:solidFill>
                  <a:schemeClr val="tx1"/>
                </a:solidFill>
                <a:latin typeface="Arial" panose="020B0604020202020204" pitchFamily="34" charset="0"/>
              </a:defRPr>
            </a:lvl6pPr>
            <a:lvl7pPr eaLnBrk="0" fontAlgn="base" hangingPunct="0">
              <a:spcBef>
                <a:spcPct val="0"/>
              </a:spcBef>
              <a:spcAft>
                <a:spcPct val="0"/>
              </a:spcAft>
              <a:tabLst>
                <a:tab pos="679450" algn="l"/>
              </a:tabLst>
              <a:defRPr>
                <a:solidFill>
                  <a:schemeClr val="tx1"/>
                </a:solidFill>
                <a:latin typeface="Arial" panose="020B0604020202020204" pitchFamily="34" charset="0"/>
              </a:defRPr>
            </a:lvl7pPr>
            <a:lvl8pPr eaLnBrk="0" fontAlgn="base" hangingPunct="0">
              <a:spcBef>
                <a:spcPct val="0"/>
              </a:spcBef>
              <a:spcAft>
                <a:spcPct val="0"/>
              </a:spcAft>
              <a:tabLst>
                <a:tab pos="679450" algn="l"/>
              </a:tabLst>
              <a:defRPr>
                <a:solidFill>
                  <a:schemeClr val="tx1"/>
                </a:solidFill>
                <a:latin typeface="Arial" panose="020B0604020202020204" pitchFamily="34" charset="0"/>
              </a:defRPr>
            </a:lvl8pPr>
            <a:lvl9pPr eaLnBrk="0" fontAlgn="base" hangingPunct="0">
              <a:spcBef>
                <a:spcPct val="0"/>
              </a:spcBef>
              <a:spcAft>
                <a:spcPct val="0"/>
              </a:spcAft>
              <a:tabLst>
                <a:tab pos="6794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679450" algn="l"/>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Categorical Predictors: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679450" algn="l"/>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Non numeric variables. In this we </a:t>
            </a: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can</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predict the values using bar charts ,frequency</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679450" algn="l"/>
              </a:tabLst>
            </a:pPr>
            <a:r>
              <a:rPr kumimoji="0" lang="en-US" altLang="en-US" sz="1600" b="0" i="0" u="none" strike="noStrike" cap="none" normalizeH="0" baseline="0" dirty="0">
                <a:ln>
                  <a:noFill/>
                </a:ln>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Gender</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679450"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4">
            <a:extLst>
              <a:ext uri="{FF2B5EF4-FFF2-40B4-BE49-F238E27FC236}">
                <a16:creationId xmlns:a16="http://schemas.microsoft.com/office/drawing/2014/main" id="{4C8EADE7-C4CB-43A3-BD33-7A7096D5B7ED}"/>
              </a:ext>
            </a:extLst>
          </p:cNvPr>
          <p:cNvSpPr>
            <a:spLocks noChangeArrowheads="1"/>
          </p:cNvSpPr>
          <p:nvPr/>
        </p:nvSpPr>
        <p:spPr bwMode="auto">
          <a:xfrm>
            <a:off x="67112" y="369535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79450" algn="l"/>
              </a:tabLst>
              <a:defRPr>
                <a:solidFill>
                  <a:schemeClr val="tx1"/>
                </a:solidFill>
                <a:latin typeface="Arial" panose="020B0604020202020204" pitchFamily="34" charset="0"/>
              </a:defRPr>
            </a:lvl1pPr>
            <a:lvl2pPr eaLnBrk="0" fontAlgn="base" hangingPunct="0">
              <a:spcBef>
                <a:spcPct val="0"/>
              </a:spcBef>
              <a:spcAft>
                <a:spcPct val="0"/>
              </a:spcAft>
              <a:tabLst>
                <a:tab pos="679450" algn="l"/>
              </a:tabLst>
              <a:defRPr>
                <a:solidFill>
                  <a:schemeClr val="tx1"/>
                </a:solidFill>
                <a:latin typeface="Arial" panose="020B0604020202020204" pitchFamily="34" charset="0"/>
              </a:defRPr>
            </a:lvl2pPr>
            <a:lvl3pPr eaLnBrk="0" fontAlgn="base" hangingPunct="0">
              <a:spcBef>
                <a:spcPct val="0"/>
              </a:spcBef>
              <a:spcAft>
                <a:spcPct val="0"/>
              </a:spcAft>
              <a:tabLst>
                <a:tab pos="679450" algn="l"/>
              </a:tabLst>
              <a:defRPr>
                <a:solidFill>
                  <a:schemeClr val="tx1"/>
                </a:solidFill>
                <a:latin typeface="Arial" panose="020B0604020202020204" pitchFamily="34" charset="0"/>
              </a:defRPr>
            </a:lvl3pPr>
            <a:lvl4pPr eaLnBrk="0" fontAlgn="base" hangingPunct="0">
              <a:spcBef>
                <a:spcPct val="0"/>
              </a:spcBef>
              <a:spcAft>
                <a:spcPct val="0"/>
              </a:spcAft>
              <a:tabLst>
                <a:tab pos="679450" algn="l"/>
              </a:tabLst>
              <a:defRPr>
                <a:solidFill>
                  <a:schemeClr val="tx1"/>
                </a:solidFill>
                <a:latin typeface="Arial" panose="020B0604020202020204" pitchFamily="34" charset="0"/>
              </a:defRPr>
            </a:lvl4pPr>
            <a:lvl5pPr eaLnBrk="0" fontAlgn="base" hangingPunct="0">
              <a:spcBef>
                <a:spcPct val="0"/>
              </a:spcBef>
              <a:spcAft>
                <a:spcPct val="0"/>
              </a:spcAft>
              <a:tabLst>
                <a:tab pos="679450" algn="l"/>
              </a:tabLst>
              <a:defRPr>
                <a:solidFill>
                  <a:schemeClr val="tx1"/>
                </a:solidFill>
                <a:latin typeface="Arial" panose="020B0604020202020204" pitchFamily="34" charset="0"/>
              </a:defRPr>
            </a:lvl5pPr>
            <a:lvl6pPr eaLnBrk="0" fontAlgn="base" hangingPunct="0">
              <a:spcBef>
                <a:spcPct val="0"/>
              </a:spcBef>
              <a:spcAft>
                <a:spcPct val="0"/>
              </a:spcAft>
              <a:tabLst>
                <a:tab pos="679450" algn="l"/>
              </a:tabLst>
              <a:defRPr>
                <a:solidFill>
                  <a:schemeClr val="tx1"/>
                </a:solidFill>
                <a:latin typeface="Arial" panose="020B0604020202020204" pitchFamily="34" charset="0"/>
              </a:defRPr>
            </a:lvl6pPr>
            <a:lvl7pPr eaLnBrk="0" fontAlgn="base" hangingPunct="0">
              <a:spcBef>
                <a:spcPct val="0"/>
              </a:spcBef>
              <a:spcAft>
                <a:spcPct val="0"/>
              </a:spcAft>
              <a:tabLst>
                <a:tab pos="679450" algn="l"/>
              </a:tabLst>
              <a:defRPr>
                <a:solidFill>
                  <a:schemeClr val="tx1"/>
                </a:solidFill>
                <a:latin typeface="Arial" panose="020B0604020202020204" pitchFamily="34" charset="0"/>
              </a:defRPr>
            </a:lvl7pPr>
            <a:lvl8pPr eaLnBrk="0" fontAlgn="base" hangingPunct="0">
              <a:spcBef>
                <a:spcPct val="0"/>
              </a:spcBef>
              <a:spcAft>
                <a:spcPct val="0"/>
              </a:spcAft>
              <a:tabLst>
                <a:tab pos="679450" algn="l"/>
              </a:tabLst>
              <a:defRPr>
                <a:solidFill>
                  <a:schemeClr val="tx1"/>
                </a:solidFill>
                <a:latin typeface="Arial" panose="020B0604020202020204" pitchFamily="34" charset="0"/>
              </a:defRPr>
            </a:lvl8pPr>
            <a:lvl9pPr eaLnBrk="0" fontAlgn="base" hangingPunct="0">
              <a:spcBef>
                <a:spcPct val="0"/>
              </a:spcBef>
              <a:spcAft>
                <a:spcPct val="0"/>
              </a:spcAft>
              <a:tabLst>
                <a:tab pos="6794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679450" algn="l"/>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From the above figure it is clear that Male are buying more products on black Friday than the Female.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679450" algn="l"/>
              </a:tabLst>
            </a:pPr>
            <a:r>
              <a:rPr kumimoji="0" lang="en-US" altLang="en-US" sz="1400" b="0" i="0" u="none" strike="noStrike" cap="none" normalizeH="0" baseline="0" dirty="0">
                <a:ln>
                  <a:noFill/>
                </a:ln>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Age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679450"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5">
            <a:extLst>
              <a:ext uri="{FF2B5EF4-FFF2-40B4-BE49-F238E27FC236}">
                <a16:creationId xmlns:a16="http://schemas.microsoft.com/office/drawing/2014/main" id="{D375279C-3FD8-4041-B41F-B4C10F58544B}"/>
              </a:ext>
            </a:extLst>
          </p:cNvPr>
          <p:cNvSpPr>
            <a:spLocks noChangeArrowheads="1"/>
          </p:cNvSpPr>
          <p:nvPr/>
        </p:nvSpPr>
        <p:spPr bwMode="auto">
          <a:xfrm>
            <a:off x="67112" y="647266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79450" algn="l"/>
              </a:tabLst>
              <a:defRPr>
                <a:solidFill>
                  <a:schemeClr val="tx1"/>
                </a:solidFill>
                <a:latin typeface="Arial" panose="020B0604020202020204" pitchFamily="34" charset="0"/>
              </a:defRPr>
            </a:lvl1pPr>
            <a:lvl2pPr eaLnBrk="0" fontAlgn="base" hangingPunct="0">
              <a:spcBef>
                <a:spcPct val="0"/>
              </a:spcBef>
              <a:spcAft>
                <a:spcPct val="0"/>
              </a:spcAft>
              <a:tabLst>
                <a:tab pos="679450" algn="l"/>
              </a:tabLst>
              <a:defRPr>
                <a:solidFill>
                  <a:schemeClr val="tx1"/>
                </a:solidFill>
                <a:latin typeface="Arial" panose="020B0604020202020204" pitchFamily="34" charset="0"/>
              </a:defRPr>
            </a:lvl2pPr>
            <a:lvl3pPr eaLnBrk="0" fontAlgn="base" hangingPunct="0">
              <a:spcBef>
                <a:spcPct val="0"/>
              </a:spcBef>
              <a:spcAft>
                <a:spcPct val="0"/>
              </a:spcAft>
              <a:tabLst>
                <a:tab pos="679450" algn="l"/>
              </a:tabLst>
              <a:defRPr>
                <a:solidFill>
                  <a:schemeClr val="tx1"/>
                </a:solidFill>
                <a:latin typeface="Arial" panose="020B0604020202020204" pitchFamily="34" charset="0"/>
              </a:defRPr>
            </a:lvl3pPr>
            <a:lvl4pPr eaLnBrk="0" fontAlgn="base" hangingPunct="0">
              <a:spcBef>
                <a:spcPct val="0"/>
              </a:spcBef>
              <a:spcAft>
                <a:spcPct val="0"/>
              </a:spcAft>
              <a:tabLst>
                <a:tab pos="679450" algn="l"/>
              </a:tabLst>
              <a:defRPr>
                <a:solidFill>
                  <a:schemeClr val="tx1"/>
                </a:solidFill>
                <a:latin typeface="Arial" panose="020B0604020202020204" pitchFamily="34" charset="0"/>
              </a:defRPr>
            </a:lvl4pPr>
            <a:lvl5pPr eaLnBrk="0" fontAlgn="base" hangingPunct="0">
              <a:spcBef>
                <a:spcPct val="0"/>
              </a:spcBef>
              <a:spcAft>
                <a:spcPct val="0"/>
              </a:spcAft>
              <a:tabLst>
                <a:tab pos="679450" algn="l"/>
              </a:tabLst>
              <a:defRPr>
                <a:solidFill>
                  <a:schemeClr val="tx1"/>
                </a:solidFill>
                <a:latin typeface="Arial" panose="020B0604020202020204" pitchFamily="34" charset="0"/>
              </a:defRPr>
            </a:lvl5pPr>
            <a:lvl6pPr eaLnBrk="0" fontAlgn="base" hangingPunct="0">
              <a:spcBef>
                <a:spcPct val="0"/>
              </a:spcBef>
              <a:spcAft>
                <a:spcPct val="0"/>
              </a:spcAft>
              <a:tabLst>
                <a:tab pos="679450" algn="l"/>
              </a:tabLst>
              <a:defRPr>
                <a:solidFill>
                  <a:schemeClr val="tx1"/>
                </a:solidFill>
                <a:latin typeface="Arial" panose="020B0604020202020204" pitchFamily="34" charset="0"/>
              </a:defRPr>
            </a:lvl6pPr>
            <a:lvl7pPr eaLnBrk="0" fontAlgn="base" hangingPunct="0">
              <a:spcBef>
                <a:spcPct val="0"/>
              </a:spcBef>
              <a:spcAft>
                <a:spcPct val="0"/>
              </a:spcAft>
              <a:tabLst>
                <a:tab pos="679450" algn="l"/>
              </a:tabLst>
              <a:defRPr>
                <a:solidFill>
                  <a:schemeClr val="tx1"/>
                </a:solidFill>
                <a:latin typeface="Arial" panose="020B0604020202020204" pitchFamily="34" charset="0"/>
              </a:defRPr>
            </a:lvl7pPr>
            <a:lvl8pPr eaLnBrk="0" fontAlgn="base" hangingPunct="0">
              <a:spcBef>
                <a:spcPct val="0"/>
              </a:spcBef>
              <a:spcAft>
                <a:spcPct val="0"/>
              </a:spcAft>
              <a:tabLst>
                <a:tab pos="679450" algn="l"/>
              </a:tabLst>
              <a:defRPr>
                <a:solidFill>
                  <a:schemeClr val="tx1"/>
                </a:solidFill>
                <a:latin typeface="Arial" panose="020B0604020202020204" pitchFamily="34" charset="0"/>
              </a:defRPr>
            </a:lvl8pPr>
            <a:lvl9pPr eaLnBrk="0" fontAlgn="base" hangingPunct="0">
              <a:spcBef>
                <a:spcPct val="0"/>
              </a:spcBef>
              <a:spcAft>
                <a:spcPct val="0"/>
              </a:spcAft>
              <a:tabLst>
                <a:tab pos="6794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679450" algn="l"/>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From the above figure it is clear that the peoples age between 26-35 are buying more products and the people age between 0-17 are buying less products.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3477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786EF4F-5086-4FB4-B45E-E41EE8351CFA}"/>
              </a:ext>
            </a:extLst>
          </p:cNvPr>
          <p:cNvSpPr/>
          <p:nvPr/>
        </p:nvSpPr>
        <p:spPr>
          <a:xfrm>
            <a:off x="1536869" y="4071600"/>
            <a:ext cx="2247603" cy="335756"/>
          </a:xfrm>
          <a:prstGeom prst="rect">
            <a:avLst/>
          </a:prstGeom>
        </p:spPr>
        <p:txBody>
          <a:bodyPr wrap="none">
            <a:spAutoFit/>
          </a:bodyPr>
          <a:lstStyle/>
          <a:p>
            <a:r>
              <a:rPr lang="en-IN" dirty="0">
                <a:solidFill>
                  <a:srgbClr val="FF0000"/>
                </a:solidFill>
              </a:rPr>
              <a:t>Marital status vs Sales</a:t>
            </a:r>
          </a:p>
        </p:txBody>
      </p:sp>
      <p:pic>
        <p:nvPicPr>
          <p:cNvPr id="2050" name="Picture 2" descr="https://cdn-images-1.medium.com/max/800/1*_zkSgwQ_AyoKH_c-aqG1xQ.png">
            <a:extLst>
              <a:ext uri="{FF2B5EF4-FFF2-40B4-BE49-F238E27FC236}">
                <a16:creationId xmlns:a16="http://schemas.microsoft.com/office/drawing/2014/main" id="{75D9A5D3-FCFD-4594-B096-EF9EDB8944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915" y="1866065"/>
            <a:ext cx="3266776" cy="196479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17F28C4-F607-40EF-93D9-EC424F54B03D}"/>
              </a:ext>
            </a:extLst>
          </p:cNvPr>
          <p:cNvSpPr txBox="1"/>
          <p:nvPr/>
        </p:nvSpPr>
        <p:spPr>
          <a:xfrm>
            <a:off x="914401" y="4453522"/>
            <a:ext cx="3160889" cy="1200329"/>
          </a:xfrm>
          <a:prstGeom prst="rect">
            <a:avLst/>
          </a:prstGeom>
          <a:noFill/>
        </p:spPr>
        <p:txBody>
          <a:bodyPr wrap="square" rtlCol="0">
            <a:spAutoFit/>
          </a:bodyPr>
          <a:lstStyle/>
          <a:p>
            <a:r>
              <a:rPr lang="en-IN" dirty="0"/>
              <a:t>On average an individual customer tends to spend the same amount independently if his/her is married or not.</a:t>
            </a:r>
          </a:p>
        </p:txBody>
      </p:sp>
      <p:pic>
        <p:nvPicPr>
          <p:cNvPr id="2052" name="Picture 4" descr="https://cdn-images-1.medium.com/max/800/1*aqyltAn0OaK1FqK93M3fUg.png">
            <a:extLst>
              <a:ext uri="{FF2B5EF4-FFF2-40B4-BE49-F238E27FC236}">
                <a16:creationId xmlns:a16="http://schemas.microsoft.com/office/drawing/2014/main" id="{CEBD6EF4-9887-442F-977E-F66D05360A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0693" y="1866065"/>
            <a:ext cx="3294334" cy="196479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B8645F2-354F-49A8-9F09-C5645CA2A556}"/>
              </a:ext>
            </a:extLst>
          </p:cNvPr>
          <p:cNvSpPr txBox="1"/>
          <p:nvPr/>
        </p:nvSpPr>
        <p:spPr>
          <a:xfrm>
            <a:off x="6966014" y="4071600"/>
            <a:ext cx="2939010" cy="335756"/>
          </a:xfrm>
          <a:prstGeom prst="rect">
            <a:avLst/>
          </a:prstGeom>
          <a:noFill/>
        </p:spPr>
        <p:txBody>
          <a:bodyPr wrap="none" rtlCol="0">
            <a:spAutoFit/>
          </a:bodyPr>
          <a:lstStyle/>
          <a:p>
            <a:r>
              <a:rPr lang="en-IN" dirty="0">
                <a:solidFill>
                  <a:srgbClr val="FF0000"/>
                </a:solidFill>
              </a:rPr>
              <a:t>Occupation Vs Purchase sales</a:t>
            </a:r>
          </a:p>
        </p:txBody>
      </p:sp>
      <p:sp>
        <p:nvSpPr>
          <p:cNvPr id="10" name="TextBox 9">
            <a:extLst>
              <a:ext uri="{FF2B5EF4-FFF2-40B4-BE49-F238E27FC236}">
                <a16:creationId xmlns:a16="http://schemas.microsoft.com/office/drawing/2014/main" id="{F70FC778-6F4F-4200-9D90-191DCA0D1941}"/>
              </a:ext>
            </a:extLst>
          </p:cNvPr>
          <p:cNvSpPr txBox="1"/>
          <p:nvPr/>
        </p:nvSpPr>
        <p:spPr>
          <a:xfrm>
            <a:off x="6857262" y="4466114"/>
            <a:ext cx="3447644" cy="839391"/>
          </a:xfrm>
          <a:prstGeom prst="rect">
            <a:avLst/>
          </a:prstGeom>
          <a:noFill/>
        </p:spPr>
        <p:txBody>
          <a:bodyPr wrap="square" rtlCol="0">
            <a:spAutoFit/>
          </a:bodyPr>
          <a:lstStyle/>
          <a:p>
            <a:r>
              <a:rPr lang="en-IN" dirty="0"/>
              <a:t>The amount each user spends on average is more or less the same for all occupations. </a:t>
            </a:r>
          </a:p>
        </p:txBody>
      </p:sp>
      <p:sp>
        <p:nvSpPr>
          <p:cNvPr id="11" name="Rectangle 10">
            <a:extLst>
              <a:ext uri="{FF2B5EF4-FFF2-40B4-BE49-F238E27FC236}">
                <a16:creationId xmlns:a16="http://schemas.microsoft.com/office/drawing/2014/main" id="{FF36738F-29CB-41FD-912C-F75E7556E8E2}"/>
              </a:ext>
            </a:extLst>
          </p:cNvPr>
          <p:cNvSpPr/>
          <p:nvPr/>
        </p:nvSpPr>
        <p:spPr>
          <a:xfrm>
            <a:off x="794915" y="1220577"/>
            <a:ext cx="2738698" cy="461665"/>
          </a:xfrm>
          <a:prstGeom prst="rect">
            <a:avLst/>
          </a:prstGeom>
        </p:spPr>
        <p:txBody>
          <a:bodyPr wrap="none">
            <a:spAutoFit/>
          </a:bodyPr>
          <a:lstStyle/>
          <a:p>
            <a:r>
              <a:rPr lang="en-IN" sz="2400" b="1" dirty="0">
                <a:solidFill>
                  <a:schemeClr val="accent2">
                    <a:lumMod val="75000"/>
                  </a:schemeClr>
                </a:solidFill>
                <a:latin typeface="medium-content-serif-font"/>
              </a:rPr>
              <a:t>Numerical Variables</a:t>
            </a:r>
            <a:endParaRPr lang="en-IN" sz="2400" dirty="0">
              <a:solidFill>
                <a:schemeClr val="accent2">
                  <a:lumMod val="75000"/>
                </a:schemeClr>
              </a:solidFill>
            </a:endParaRPr>
          </a:p>
        </p:txBody>
      </p:sp>
    </p:spTree>
    <p:extLst>
      <p:ext uri="{BB962C8B-B14F-4D97-AF65-F5344CB8AC3E}">
        <p14:creationId xmlns:p14="http://schemas.microsoft.com/office/powerpoint/2010/main" val="38367591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1063</TotalTime>
  <Words>898</Words>
  <Application>Microsoft Office PowerPoint</Application>
  <PresentationFormat>Widescreen</PresentationFormat>
  <Paragraphs>141</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Arial Narrow</vt:lpstr>
      <vt:lpstr>Berlin Sans FB Demi</vt:lpstr>
      <vt:lpstr>Calibri</vt:lpstr>
      <vt:lpstr>Calibri Light</vt:lpstr>
      <vt:lpstr>Courier New</vt:lpstr>
      <vt:lpstr>medium-content-serif-font</vt:lpstr>
      <vt:lpstr>Roboto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Friday Sales analysis &amp; prediction</dc:title>
  <dc:creator>ANISH PULIKONDA</dc:creator>
  <cp:lastModifiedBy>Priyanka Akula</cp:lastModifiedBy>
  <cp:revision>36</cp:revision>
  <dcterms:created xsi:type="dcterms:W3CDTF">2019-06-21T08:57:32Z</dcterms:created>
  <dcterms:modified xsi:type="dcterms:W3CDTF">2019-06-22T06:02:10Z</dcterms:modified>
</cp:coreProperties>
</file>