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0"/>
  </p:notesMasterIdLst>
  <p:sldIdLst>
    <p:sldId id="288" r:id="rId2"/>
    <p:sldId id="257" r:id="rId3"/>
    <p:sldId id="262" r:id="rId4"/>
    <p:sldId id="260" r:id="rId5"/>
    <p:sldId id="289" r:id="rId6"/>
    <p:sldId id="290" r:id="rId7"/>
    <p:sldId id="258" r:id="rId8"/>
    <p:sldId id="263" r:id="rId9"/>
    <p:sldId id="264" r:id="rId10"/>
    <p:sldId id="29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5" r:id="rId19"/>
    <p:sldId id="272" r:id="rId20"/>
    <p:sldId id="292" r:id="rId21"/>
    <p:sldId id="273" r:id="rId22"/>
    <p:sldId id="274" r:id="rId23"/>
    <p:sldId id="276" r:id="rId24"/>
    <p:sldId id="277" r:id="rId25"/>
    <p:sldId id="278" r:id="rId26"/>
    <p:sldId id="279" r:id="rId27"/>
    <p:sldId id="287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A4853-C3CF-4669-B94D-F39DC3975C26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5B13C-51A5-4216-9999-AAA470455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Boxplot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Hist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Pairplot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Regplot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Scatterplot</a:t>
            </a:r>
            <a:endParaRPr lang="en-US" dirty="0" smtClean="0"/>
          </a:p>
          <a:p>
            <a:r>
              <a:rPr lang="en-US" dirty="0" err="1" smtClean="0"/>
              <a:t>Heatmap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5B13C-51A5-4216-9999-AAA470455DA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Linear Regression</a:t>
            </a:r>
          </a:p>
          <a:p>
            <a:r>
              <a:rPr lang="en-US" dirty="0" smtClean="0"/>
              <a:t>Multiple</a:t>
            </a:r>
            <a:r>
              <a:rPr lang="en-US" baseline="0" dirty="0" smtClean="0"/>
              <a:t> Linear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5B13C-51A5-4216-9999-AAA470455DA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5B13C-51A5-4216-9999-AAA470455DA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87F975-D653-48F6-A299-8217837061BB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85C7BD-AB1A-45A4-A135-4C6DD02E00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87F975-D653-48F6-A299-8217837061BB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85C7BD-AB1A-45A4-A135-4C6DD02E0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87F975-D653-48F6-A299-8217837061BB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85C7BD-AB1A-45A4-A135-4C6DD02E0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87F975-D653-48F6-A299-8217837061BB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85C7BD-AB1A-45A4-A135-4C6DD02E0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87F975-D653-48F6-A299-8217837061BB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85C7BD-AB1A-45A4-A135-4C6DD02E00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87F975-D653-48F6-A299-8217837061BB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85C7BD-AB1A-45A4-A135-4C6DD02E0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87F975-D653-48F6-A299-8217837061BB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85C7BD-AB1A-45A4-A135-4C6DD02E0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87F975-D653-48F6-A299-8217837061BB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85C7BD-AB1A-45A4-A135-4C6DD02E0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87F975-D653-48F6-A299-8217837061BB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85C7BD-AB1A-45A4-A135-4C6DD02E00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87F975-D653-48F6-A299-8217837061BB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85C7BD-AB1A-45A4-A135-4C6DD02E0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87F975-D653-48F6-A299-8217837061BB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85C7BD-AB1A-45A4-A135-4C6DD02E00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F87F975-D653-48F6-A299-8217837061BB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885C7BD-AB1A-45A4-A135-4C6DD02E00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57400" y="1143000"/>
            <a:ext cx="6477000" cy="2971800"/>
          </a:xfrm>
        </p:spPr>
        <p:txBody>
          <a:bodyPr>
            <a:noAutofit/>
          </a:bodyPr>
          <a:lstStyle/>
          <a:p>
            <a:r>
              <a:rPr lang="en-US" sz="6000" dirty="0" smtClean="0"/>
              <a:t>Exploring the </a:t>
            </a:r>
            <a:r>
              <a:rPr lang="en-US" sz="6000" dirty="0" err="1" smtClean="0"/>
              <a:t>bitcoin</a:t>
            </a:r>
            <a:r>
              <a:rPr lang="en-US" sz="6000" dirty="0" smtClean="0"/>
              <a:t> </a:t>
            </a:r>
            <a:r>
              <a:rPr lang="en-US" sz="6000" dirty="0" err="1" smtClean="0"/>
              <a:t>cryptocurrency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533400"/>
            <a:ext cx="7406640" cy="13716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1371600" y="685800"/>
            <a:ext cx="510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Visualizations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600200" y="2133600"/>
            <a:ext cx="5410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 smtClean="0"/>
              <a:t> </a:t>
            </a:r>
            <a:r>
              <a:rPr lang="en-US" sz="3200" dirty="0" err="1" smtClean="0"/>
              <a:t>Boxplot</a:t>
            </a:r>
            <a:r>
              <a:rPr lang="en-US" sz="3200" dirty="0" smtClean="0"/>
              <a:t>()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 </a:t>
            </a:r>
            <a:r>
              <a:rPr lang="en-US" sz="3200" dirty="0" err="1" smtClean="0"/>
              <a:t>Hist</a:t>
            </a:r>
            <a:r>
              <a:rPr lang="en-US" sz="3200" dirty="0" smtClean="0"/>
              <a:t>()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 </a:t>
            </a:r>
            <a:r>
              <a:rPr lang="en-US" sz="3200" dirty="0" err="1" smtClean="0"/>
              <a:t>Pairplot</a:t>
            </a:r>
            <a:r>
              <a:rPr lang="en-US" sz="3200" dirty="0" smtClean="0"/>
              <a:t>()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 </a:t>
            </a:r>
            <a:r>
              <a:rPr lang="en-US" sz="3200" dirty="0" err="1" smtClean="0"/>
              <a:t>Regplot</a:t>
            </a:r>
            <a:r>
              <a:rPr lang="en-US" sz="3200" dirty="0" smtClean="0"/>
              <a:t>()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err="1" smtClean="0"/>
              <a:t>Scatterplot</a:t>
            </a:r>
            <a:endParaRPr lang="en-US" sz="3200" dirty="0" smtClean="0"/>
          </a:p>
          <a:p>
            <a:pPr>
              <a:buFont typeface="Wingdings" pitchFamily="2" charset="2"/>
              <a:buChar char="q"/>
            </a:pPr>
            <a:r>
              <a:rPr lang="en-US" sz="3200" dirty="0" err="1" smtClean="0"/>
              <a:t>Heatmap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696200" cy="170656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Boxplot</a:t>
            </a:r>
            <a:r>
              <a:rPr lang="en-US" sz="3600" dirty="0" smtClean="0"/>
              <a:t>():  This method for graphically depicting groups of numerical data through their quartiles.</a:t>
            </a:r>
            <a:endParaRPr lang="en-US" sz="3600" dirty="0"/>
          </a:p>
        </p:txBody>
      </p:sp>
      <p:pic>
        <p:nvPicPr>
          <p:cNvPr id="4" name="Content Placeholder 3" descr="boxpl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2424277"/>
            <a:ext cx="6202159" cy="44337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630362"/>
          </a:xfrm>
        </p:spPr>
        <p:txBody>
          <a:bodyPr>
            <a:normAutofit/>
          </a:bodyPr>
          <a:lstStyle/>
          <a:p>
            <a:r>
              <a:rPr lang="en-US" dirty="0" err="1" smtClean="0"/>
              <a:t>Hist</a:t>
            </a:r>
            <a:r>
              <a:rPr lang="en-US" dirty="0" smtClean="0"/>
              <a:t>(): </a:t>
            </a:r>
            <a:r>
              <a:rPr lang="en-US" b="1" dirty="0" err="1" smtClean="0"/>
              <a:t>histplot</a:t>
            </a:r>
            <a:r>
              <a:rPr lang="en-US" dirty="0" smtClean="0"/>
              <a:t> function to plot a polygon </a:t>
            </a:r>
            <a:r>
              <a:rPr lang="en-US" sz="3600" dirty="0" smtClean="0"/>
              <a:t>frequency</a:t>
            </a:r>
            <a:r>
              <a:rPr lang="en-US" dirty="0" smtClean="0"/>
              <a:t> chart.</a:t>
            </a:r>
            <a:endParaRPr lang="en-US" dirty="0"/>
          </a:p>
        </p:txBody>
      </p:sp>
      <p:pic>
        <p:nvPicPr>
          <p:cNvPr id="4" name="Content Placeholder 3" descr="histpl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2320825"/>
            <a:ext cx="5991860" cy="42709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8077200" cy="17526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Pairplot</a:t>
            </a:r>
            <a:r>
              <a:rPr lang="en-US" sz="3200" dirty="0" smtClean="0"/>
              <a:t>(): This function will create a grid of Axes such that each variable in data will by shared in the y-axis across a single row and in the x-axis across a single column.</a:t>
            </a:r>
            <a:endParaRPr lang="en-US" sz="3200" dirty="0"/>
          </a:p>
        </p:txBody>
      </p:sp>
      <p:pic>
        <p:nvPicPr>
          <p:cNvPr id="4" name="Content Placeholder 3" descr="pairpl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2438400"/>
            <a:ext cx="7499350" cy="42189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Regplot</a:t>
            </a:r>
            <a:r>
              <a:rPr lang="en-US" dirty="0" smtClean="0"/>
              <a:t>():This is a axis level function</a:t>
            </a:r>
            <a:endParaRPr lang="en-US" dirty="0"/>
          </a:p>
        </p:txBody>
      </p:sp>
      <p:pic>
        <p:nvPicPr>
          <p:cNvPr id="4" name="Content Placeholder 3" descr="meanpl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828800"/>
            <a:ext cx="6476999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These are some of the </a:t>
            </a:r>
            <a:r>
              <a:rPr lang="en-US" dirty="0" err="1" smtClean="0"/>
              <a:t>meanplots</a:t>
            </a:r>
            <a:endParaRPr lang="en-US" dirty="0"/>
          </a:p>
        </p:txBody>
      </p:sp>
      <p:pic>
        <p:nvPicPr>
          <p:cNvPr id="4" name="Content Placeholder 3" descr="meanplot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600200"/>
            <a:ext cx="7162800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eanplot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685800"/>
            <a:ext cx="7010400" cy="60232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66800"/>
            <a:ext cx="6400800" cy="4572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meanplot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9518" y="533400"/>
            <a:ext cx="7082482" cy="6155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04800"/>
            <a:ext cx="6629400" cy="13716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Scatterplot</a:t>
            </a:r>
            <a:r>
              <a:rPr lang="en-US" sz="3200" dirty="0" smtClean="0"/>
              <a:t>():These are made using the </a:t>
            </a:r>
            <a:r>
              <a:rPr lang="en-US" sz="3200" b="1" dirty="0" err="1" smtClean="0"/>
              <a:t>regplot</a:t>
            </a:r>
            <a:r>
              <a:rPr lang="en-US" sz="3200" dirty="0" smtClean="0"/>
              <a:t>() function.</a:t>
            </a:r>
            <a:endParaRPr lang="en-US" sz="3200" dirty="0"/>
          </a:p>
        </p:txBody>
      </p:sp>
      <p:pic>
        <p:nvPicPr>
          <p:cNvPr id="4" name="Picture 3" descr="scatterpl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905000"/>
            <a:ext cx="74676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2400"/>
            <a:ext cx="7315200" cy="14478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Heatmap</a:t>
            </a:r>
            <a:r>
              <a:rPr lang="en-US" sz="3200" dirty="0" smtClean="0"/>
              <a:t>():A heat map is a two-dimensional representation of data in which values are represented by colors.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3810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heat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828800"/>
            <a:ext cx="7710054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/>
          </a:bodyPr>
          <a:lstStyle/>
          <a:p>
            <a:r>
              <a:rPr lang="en-US" dirty="0" smtClean="0"/>
              <a:t>	Team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B.Lakshmi</a:t>
            </a:r>
            <a:r>
              <a:rPr lang="en-US" dirty="0" smtClean="0"/>
              <a:t> </a:t>
            </a:r>
            <a:r>
              <a:rPr lang="en-US" dirty="0" err="1" smtClean="0"/>
              <a:t>Sravya</a:t>
            </a:r>
            <a:r>
              <a:rPr lang="en-US" dirty="0" smtClean="0"/>
              <a:t>(TL)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D.Gayatri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D.Devika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P.Sai</a:t>
            </a:r>
            <a:r>
              <a:rPr lang="en-US" dirty="0" smtClean="0"/>
              <a:t> </a:t>
            </a:r>
            <a:r>
              <a:rPr lang="en-US" dirty="0" err="1" smtClean="0"/>
              <a:t>Krupakar</a:t>
            </a:r>
            <a:r>
              <a:rPr lang="en-US" dirty="0" smtClean="0"/>
              <a:t> Reddy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S.Aravind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762000"/>
            <a:ext cx="61722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Regression</a:t>
            </a:r>
            <a:endParaRPr lang="en-US" sz="5400" dirty="0"/>
          </a:p>
        </p:txBody>
      </p:sp>
      <p:sp>
        <p:nvSpPr>
          <p:cNvPr id="3" name="Rectangle 2"/>
          <p:cNvSpPr/>
          <p:nvPr/>
        </p:nvSpPr>
        <p:spPr>
          <a:xfrm>
            <a:off x="1676400" y="2438400"/>
            <a:ext cx="601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 smtClean="0"/>
              <a:t> </a:t>
            </a:r>
            <a:r>
              <a:rPr lang="en-US" sz="3600" dirty="0" smtClean="0"/>
              <a:t>Simple Linear Regression: 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/>
              <a:t> Multiple Linear Regression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20000" cy="1173162"/>
          </a:xfrm>
        </p:spPr>
        <p:txBody>
          <a:bodyPr>
            <a:noAutofit/>
          </a:bodyPr>
          <a:lstStyle/>
          <a:p>
            <a:r>
              <a:rPr lang="en-US" sz="3200" dirty="0" smtClean="0"/>
              <a:t>Summary(): It gives us the short document or </a:t>
            </a:r>
            <a:r>
              <a:rPr lang="en-US" sz="3600" dirty="0" smtClean="0"/>
              <a:t>section</a:t>
            </a:r>
            <a:r>
              <a:rPr lang="en-US" sz="3200" dirty="0" smtClean="0"/>
              <a:t> of a document of the data.</a:t>
            </a:r>
            <a:endParaRPr lang="en-US" sz="3200" dirty="0"/>
          </a:p>
        </p:txBody>
      </p:sp>
      <p:pic>
        <p:nvPicPr>
          <p:cNvPr id="7" name="Content Placeholder 6" descr="summary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2209800"/>
            <a:ext cx="6944280" cy="43059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Accuracy():It refers to the closeness of a measured value to a standard or Known value.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Accuracy of the  </a:t>
            </a:r>
            <a:r>
              <a:rPr lang="en-US" sz="2400" dirty="0" err="1" smtClean="0"/>
              <a:t>last_updated</a:t>
            </a:r>
            <a:r>
              <a:rPr lang="en-US" sz="2400" dirty="0" smtClean="0"/>
              <a:t>, h24_volume_usd and </a:t>
            </a:r>
            <a:r>
              <a:rPr lang="en-US" sz="2400" dirty="0" err="1" smtClean="0"/>
              <a:t>market_cap_usd</a:t>
            </a:r>
            <a:r>
              <a:rPr lang="en-US" sz="2400" dirty="0" smtClean="0"/>
              <a:t>: 94.89%</a:t>
            </a:r>
          </a:p>
          <a:p>
            <a:r>
              <a:rPr lang="en-US" sz="2400" dirty="0" smtClean="0"/>
              <a:t>The RMSE  and   R2 score of the model is: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94%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3429000"/>
            <a:ext cx="731520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98080" cy="1722438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accuracy of h24_volume_usd, </a:t>
            </a:r>
            <a:r>
              <a:rPr lang="en-US" sz="3200" dirty="0" err="1" smtClean="0"/>
              <a:t>price_btc</a:t>
            </a:r>
            <a:r>
              <a:rPr lang="en-US" sz="3200" dirty="0" smtClean="0"/>
              <a:t>, </a:t>
            </a:r>
            <a:r>
              <a:rPr lang="en-US" sz="3200" dirty="0" err="1" smtClean="0"/>
              <a:t>price_usd</a:t>
            </a:r>
            <a:r>
              <a:rPr lang="en-US" sz="3200" dirty="0" smtClean="0"/>
              <a:t> and </a:t>
            </a:r>
            <a:r>
              <a:rPr lang="en-US" sz="3200" dirty="0" err="1" smtClean="0"/>
              <a:t>market_cap_usd</a:t>
            </a:r>
            <a:r>
              <a:rPr lang="en-US" sz="3200" dirty="0" smtClean="0"/>
              <a:t> is :96.08%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752600"/>
            <a:ext cx="7498080" cy="914400"/>
          </a:xfrm>
        </p:spPr>
        <p:txBody>
          <a:bodyPr/>
          <a:lstStyle/>
          <a:p>
            <a:r>
              <a:rPr lang="en-US" sz="2800" dirty="0" smtClean="0"/>
              <a:t>The RMSE and R2 score values of the model is:</a:t>
            </a:r>
          </a:p>
          <a:p>
            <a:endParaRPr lang="en-US" dirty="0"/>
          </a:p>
        </p:txBody>
      </p:sp>
      <p:pic>
        <p:nvPicPr>
          <p:cNvPr id="4" name="Picture 3" descr="96%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2819400"/>
            <a:ext cx="72390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8001000" cy="1858962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accuracy of h24_volume_usd, </a:t>
            </a:r>
            <a:r>
              <a:rPr lang="en-US" sz="3600" dirty="0" err="1" smtClean="0"/>
              <a:t>available_supply</a:t>
            </a:r>
            <a:r>
              <a:rPr lang="en-US" sz="3600" dirty="0" smtClean="0"/>
              <a:t>, </a:t>
            </a:r>
            <a:r>
              <a:rPr lang="en-US" sz="3600" dirty="0" err="1" smtClean="0"/>
              <a:t>price_usd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and </a:t>
            </a:r>
            <a:r>
              <a:rPr lang="en-US" sz="3600" dirty="0" err="1" smtClean="0"/>
              <a:t>total_supply</a:t>
            </a:r>
            <a:r>
              <a:rPr lang="en-US" sz="3600" dirty="0" smtClean="0"/>
              <a:t> is :99.9%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438400"/>
            <a:ext cx="7498080" cy="1219200"/>
          </a:xfrm>
        </p:spPr>
        <p:txBody>
          <a:bodyPr/>
          <a:lstStyle/>
          <a:p>
            <a:r>
              <a:rPr lang="en-US" sz="2800" dirty="0" smtClean="0"/>
              <a:t>The RMSE and R2 score values of the model is:</a:t>
            </a:r>
          </a:p>
          <a:p>
            <a:endParaRPr lang="en-US" dirty="0"/>
          </a:p>
        </p:txBody>
      </p:sp>
      <p:pic>
        <p:nvPicPr>
          <p:cNvPr id="4" name="Picture 3" descr="99.9%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3429000"/>
            <a:ext cx="73914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endParaRPr lang="en-US" dirty="0"/>
          </a:p>
        </p:txBody>
      </p:sp>
      <p:pic>
        <p:nvPicPr>
          <p:cNvPr id="8" name="Picture 7" descr="input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2133600"/>
            <a:ext cx="6096000" cy="4088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</a:p>
          <a:p>
            <a:endParaRPr lang="en-US" dirty="0"/>
          </a:p>
        </p:txBody>
      </p:sp>
      <p:pic>
        <p:nvPicPr>
          <p:cNvPr id="4" name="Picture 3" descr="outp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286000"/>
            <a:ext cx="6705600" cy="4088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895600"/>
            <a:ext cx="6172200" cy="13716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Conclusion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676400"/>
            <a:ext cx="5638800" cy="3200400"/>
          </a:xfrm>
        </p:spPr>
        <p:txBody>
          <a:bodyPr>
            <a:normAutofit/>
          </a:bodyPr>
          <a:lstStyle/>
          <a:p>
            <a:r>
              <a:rPr lang="en-US" sz="8800" dirty="0" err="1" smtClean="0"/>
              <a:t>ThankYou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81000"/>
            <a:ext cx="7772400" cy="838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What is the project about?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752600"/>
            <a:ext cx="7848600" cy="42672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To know the causes of the sudden spikes and dips in </a:t>
            </a:r>
            <a:r>
              <a:rPr lang="en-US" sz="3200" dirty="0" err="1" smtClean="0">
                <a:solidFill>
                  <a:schemeClr val="tx1"/>
                </a:solidFill>
              </a:rPr>
              <a:t>cryptocurrency</a:t>
            </a:r>
            <a:r>
              <a:rPr lang="en-US" sz="3200" dirty="0" smtClean="0">
                <a:solidFill>
                  <a:schemeClr val="tx1"/>
                </a:solidFill>
              </a:rPr>
              <a:t> values?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To know whether the market for different </a:t>
            </a:r>
            <a:r>
              <a:rPr lang="en-US" sz="3200" dirty="0" err="1" smtClean="0">
                <a:solidFill>
                  <a:schemeClr val="tx1"/>
                </a:solidFill>
              </a:rPr>
              <a:t>altcoins</a:t>
            </a:r>
            <a:r>
              <a:rPr lang="en-US" sz="3200" dirty="0" smtClean="0">
                <a:solidFill>
                  <a:schemeClr val="tx1"/>
                </a:solidFill>
              </a:rPr>
              <a:t> inseparably linked or largely independent?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To know how we can predict what will happen next? 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533400"/>
            <a:ext cx="73914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4400" dirty="0" smtClean="0"/>
              <a:t>What are we predicting?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are  predicting the model by performing  Regression operations  on different inputs with different ratios gives different accuracies.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H24_volume_usd</a:t>
            </a:r>
          </a:p>
          <a:p>
            <a:r>
              <a:rPr lang="en-US" dirty="0" err="1" smtClean="0"/>
              <a:t>Availabel_supply</a:t>
            </a:r>
            <a:endParaRPr lang="en-US" dirty="0" smtClean="0"/>
          </a:p>
          <a:p>
            <a:r>
              <a:rPr lang="en-US" dirty="0" err="1" smtClean="0"/>
              <a:t>Last_updated</a:t>
            </a:r>
            <a:endParaRPr lang="en-US" dirty="0" smtClean="0"/>
          </a:p>
          <a:p>
            <a:r>
              <a:rPr lang="en-US" dirty="0" smtClean="0"/>
              <a:t>Percent_change_1h</a:t>
            </a:r>
          </a:p>
          <a:p>
            <a:r>
              <a:rPr lang="en-US" dirty="0" smtClean="0"/>
              <a:t>Percent_change_24h</a:t>
            </a:r>
          </a:p>
          <a:p>
            <a:r>
              <a:rPr lang="en-US" dirty="0" smtClean="0"/>
              <a:t>Percent_change_7d</a:t>
            </a:r>
          </a:p>
          <a:p>
            <a:r>
              <a:rPr lang="en-US" dirty="0" err="1" smtClean="0"/>
              <a:t>Price_btc</a:t>
            </a:r>
            <a:endParaRPr lang="en-US" dirty="0" smtClean="0"/>
          </a:p>
          <a:p>
            <a:r>
              <a:rPr lang="en-US" dirty="0" err="1" smtClean="0"/>
              <a:t>Price_usd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Market-</a:t>
            </a:r>
            <a:r>
              <a:rPr lang="en-US" dirty="0" err="1" smtClean="0"/>
              <a:t>cap_usd</a:t>
            </a:r>
            <a:endParaRPr lang="en-US" dirty="0" smtClean="0"/>
          </a:p>
          <a:p>
            <a:r>
              <a:rPr lang="en-US" dirty="0" err="1" smtClean="0"/>
              <a:t>Total_supply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7498080" cy="1066800"/>
          </a:xfrm>
        </p:spPr>
        <p:txBody>
          <a:bodyPr/>
          <a:lstStyle/>
          <a:p>
            <a:r>
              <a:rPr lang="en-US" dirty="0" smtClean="0"/>
              <a:t>Describe():This method describes about the dataset.</a:t>
            </a:r>
          </a:p>
          <a:p>
            <a:endParaRPr lang="en-US" dirty="0"/>
          </a:p>
        </p:txBody>
      </p:sp>
      <p:pic>
        <p:nvPicPr>
          <p:cNvPr id="4" name="Picture 3" descr="describ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438400"/>
            <a:ext cx="9144000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04800"/>
            <a:ext cx="7772400" cy="1752600"/>
          </a:xfrm>
        </p:spPr>
        <p:txBody>
          <a:bodyPr>
            <a:normAutofit fontScale="9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Covariance():It is the measure of relationship between two random variables.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209800"/>
            <a:ext cx="7010400" cy="3962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cov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71523"/>
            <a:ext cx="9144000" cy="4686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Corr</a:t>
            </a:r>
            <a:r>
              <a:rPr lang="en-US" dirty="0" smtClean="0"/>
              <a:t>():It measures the relationship between variables.</a:t>
            </a:r>
            <a:endParaRPr lang="en-US" dirty="0"/>
          </a:p>
        </p:txBody>
      </p:sp>
      <p:pic>
        <p:nvPicPr>
          <p:cNvPr id="4" name="Content Placeholder 3" descr="cor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76400"/>
            <a:ext cx="8991849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376</TotalTime>
  <Words>282</Words>
  <Application>Microsoft Office PowerPoint</Application>
  <PresentationFormat>On-screen Show (4:3)</PresentationFormat>
  <Paragraphs>73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Solstice</vt:lpstr>
      <vt:lpstr>Exploring the bitcoin cryptocurrency</vt:lpstr>
      <vt:lpstr> Team Details</vt:lpstr>
      <vt:lpstr>What is the project about?</vt:lpstr>
      <vt:lpstr>Slide 4</vt:lpstr>
      <vt:lpstr>Features</vt:lpstr>
      <vt:lpstr>Output</vt:lpstr>
      <vt:lpstr>Technical Description</vt:lpstr>
      <vt:lpstr>Covariance():It is the measure of relationship between two random variables.</vt:lpstr>
      <vt:lpstr>Corr():It measures the relationship between variables.</vt:lpstr>
      <vt:lpstr> </vt:lpstr>
      <vt:lpstr>Boxplot():  This method for graphically depicting groups of numerical data through their quartiles.</vt:lpstr>
      <vt:lpstr>Hist(): histplot function to plot a polygon frequency chart.</vt:lpstr>
      <vt:lpstr>Pairplot(): This function will create a grid of Axes such that each variable in data will by shared in the y-axis across a single row and in the x-axis across a single column.</vt:lpstr>
      <vt:lpstr>Regplot():This is a axis level function</vt:lpstr>
      <vt:lpstr>These are some of the meanplots</vt:lpstr>
      <vt:lpstr>Slide 16</vt:lpstr>
      <vt:lpstr>Slide 17</vt:lpstr>
      <vt:lpstr>Scatterplot():These are made using the regplot() function.</vt:lpstr>
      <vt:lpstr>Heatmap():A heat map is a two-dimensional representation of data in which values are represented by colors.</vt:lpstr>
      <vt:lpstr>Regression</vt:lpstr>
      <vt:lpstr>Summary(): It gives us the short document or section of a document of the data.</vt:lpstr>
      <vt:lpstr>Accuracy():It refers to the closeness of a measured value to a standard or Known value.</vt:lpstr>
      <vt:lpstr>The accuracy of h24_volume_usd, price_btc, price_usd and market_cap_usd is :96.08% </vt:lpstr>
      <vt:lpstr>The accuracy of h24_volume_usd, available_supply, price_usd and total_supply is :99.9%</vt:lpstr>
      <vt:lpstr>User Interface</vt:lpstr>
      <vt:lpstr>User Interface</vt:lpstr>
      <vt:lpstr>Conclusion</vt:lpstr>
      <vt:lpstr>ThankYou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Bitcoin Cryptocurrency</dc:title>
  <dc:creator>Windows User</dc:creator>
  <cp:lastModifiedBy>Windows User</cp:lastModifiedBy>
  <cp:revision>44</cp:revision>
  <dcterms:created xsi:type="dcterms:W3CDTF">2019-06-21T15:36:44Z</dcterms:created>
  <dcterms:modified xsi:type="dcterms:W3CDTF">2019-06-22T07:01:20Z</dcterms:modified>
</cp:coreProperties>
</file>