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61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4" autoAdjust="0"/>
    <p:restoredTop sz="94660"/>
  </p:normalViewPr>
  <p:slideViewPr>
    <p:cSldViewPr snapToGrid="0">
      <p:cViewPr>
        <p:scale>
          <a:sx n="71" d="100"/>
          <a:sy n="71" d="100"/>
        </p:scale>
        <p:origin x="-126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>
    <p:split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 smtClean="0"/>
              <a:t>ACCIDENTAL ANALYSIS</a:t>
            </a:r>
            <a:endParaRPr lang="en-US" sz="7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400" u="sng" dirty="0" smtClean="0"/>
              <a:t>PRESENTED BY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M N CHARITH REDDI</a:t>
            </a:r>
          </a:p>
          <a:p>
            <a:r>
              <a:rPr lang="en-US" dirty="0" smtClean="0"/>
              <a:t>N AKSHAY REDDY</a:t>
            </a:r>
          </a:p>
          <a:p>
            <a:r>
              <a:rPr lang="en-US" dirty="0" smtClean="0"/>
              <a:t>S SIVAKUMAR REDDY</a:t>
            </a:r>
          </a:p>
          <a:p>
            <a:r>
              <a:rPr lang="en-US" dirty="0" smtClean="0"/>
              <a:t>P NITHEESH</a:t>
            </a:r>
          </a:p>
          <a:p>
            <a:r>
              <a:rPr lang="en-US" dirty="0" smtClean="0"/>
              <a:t>B KIRAN REDDY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466494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295" y="403413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textual and a graphical summary of the data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pic>
        <p:nvPicPr>
          <p:cNvPr id="9" name="Content Placeholder 8" descr="Screenshot (219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3129" y="1707777"/>
            <a:ext cx="8668871" cy="2729752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295" y="403413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textual and a graphical summary of the data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pic>
        <p:nvPicPr>
          <p:cNvPr id="15" name="Content Placeholder 14" descr="Screenshot (220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6236" y="1118058"/>
            <a:ext cx="8695764" cy="2405072"/>
          </a:xfrm>
        </p:spPr>
      </p:pic>
      <p:pic>
        <p:nvPicPr>
          <p:cNvPr id="17" name="Picture 16" descr="Screenshot (22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23" y="3509682"/>
            <a:ext cx="6136414" cy="3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295" y="403413"/>
            <a:ext cx="7434070" cy="1089212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pic>
        <p:nvPicPr>
          <p:cNvPr id="11" name="Content Placeholder 10" descr="Screenshot (224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4153" y="2050731"/>
            <a:ext cx="8377518" cy="2562583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271" y="793378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linear regression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9" name="Content Placeholder 8" descr="Screenshot (22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393" y="2253798"/>
            <a:ext cx="8339489" cy="3810826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PCA on standardized data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11" name="Content Placeholder 10" descr="Screenshot (227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4494" y="1452282"/>
            <a:ext cx="8243047" cy="5123330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of </a:t>
            </a:r>
            <a:r>
              <a:rPr lang="en-IN" dirty="0" smtClean="0"/>
              <a:t>the </a:t>
            </a:r>
            <a:r>
              <a:rPr lang="en-IN" dirty="0" smtClean="0"/>
              <a:t>first two principal components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9" name="Content Placeholder 8" descr="Screenshot (230)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21282" y="1385048"/>
            <a:ext cx="8470718" cy="5177118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 clusters of similar states in the data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11" name="Content Placeholder 10" descr="Screenshot (232)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9306" y="1331259"/>
            <a:ext cx="8001000" cy="4948517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Visualize the feature differences between the clusters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13" name="Content Placeholder 12" descr="Screenshot (234)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8965" y="1682937"/>
            <a:ext cx="7933764" cy="4771651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Compute the number of accidents within each cluster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9" name="Content Placeholder 8" descr="Screenshot (236)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51729" y="1494678"/>
            <a:ext cx="7651377" cy="5107828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4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Make a decision when there is no clear right choice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50024" y="2194560"/>
            <a:ext cx="7956176" cy="4024125"/>
          </a:xfrm>
        </p:spPr>
        <p:txBody>
          <a:bodyPr/>
          <a:lstStyle/>
          <a:p>
            <a:r>
              <a:rPr lang="en-IN" dirty="0" smtClean="0"/>
              <a:t>As we can see, there is no obvious correct choice regarding which cluster is the most important to focus on. Yet, we can still argue for a certain cluster and motivate this using our findings above. Which cluster do you think should be a focus for policy intervention and further investigation?</a:t>
            </a:r>
          </a:p>
          <a:p>
            <a:r>
              <a:rPr lang="en-IN" dirty="0" smtClean="0"/>
              <a:t>In [619]:</a:t>
            </a:r>
          </a:p>
          <a:p>
            <a:pPr>
              <a:buNone/>
            </a:pPr>
            <a:r>
              <a:rPr lang="en-IN" i="1" dirty="0" smtClean="0"/>
              <a:t># Which cluster would you choose?</a:t>
            </a:r>
            <a:r>
              <a:rPr lang="en-IN" dirty="0" smtClean="0"/>
              <a:t> </a:t>
            </a:r>
            <a:r>
              <a:rPr lang="en-IN" dirty="0" err="1" smtClean="0"/>
              <a:t>cluster_num</a:t>
            </a:r>
            <a:r>
              <a:rPr lang="en-IN" dirty="0" smtClean="0"/>
              <a:t> =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255494"/>
            <a:ext cx="7434070" cy="847165"/>
          </a:xfrm>
        </p:spPr>
        <p:txBody>
          <a:bodyPr>
            <a:norm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19" y="1008529"/>
            <a:ext cx="8444752" cy="5849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 smtClean="0"/>
              <a:t>While the rate of fatal road accidents has been decreasing steadily since the 80s, the past ten years have seen a stagnation in this reduction. </a:t>
            </a:r>
            <a:endParaRPr lang="en-IN" sz="2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Coupled </a:t>
            </a:r>
            <a:r>
              <a:rPr lang="en-IN" sz="2000" dirty="0" smtClean="0"/>
              <a:t>with the increase in number of miles driven in the nation, the total number of traffic related-fatalities has now reached a ten </a:t>
            </a:r>
            <a:r>
              <a:rPr lang="en-IN" sz="2000" dirty="0" smtClean="0"/>
              <a:t>year </a:t>
            </a:r>
            <a:r>
              <a:rPr lang="en-IN" sz="2000" dirty="0" smtClean="0"/>
              <a:t>high and is rapidly increasing</a:t>
            </a:r>
            <a:r>
              <a:rPr lang="en-IN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There are many inventories in in automobile industries to design and build safety measures for automobiles, but traffic accidents are unavoidable. </a:t>
            </a:r>
            <a:endParaRPr lang="en-IN" sz="2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There </a:t>
            </a:r>
            <a:r>
              <a:rPr lang="en-IN" sz="2000" dirty="0" smtClean="0"/>
              <a:t>is a huge number of accidents prevailing in all urban and rural areas. </a:t>
            </a:r>
            <a:endParaRPr lang="en-IN" sz="2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Patterns </a:t>
            </a:r>
            <a:r>
              <a:rPr lang="en-IN" sz="2000" dirty="0" smtClean="0"/>
              <a:t>involved with different circumstances can be detected by developing an accurate prediction models which will be capable of automatic separation of various accidental scenarios.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12" y="537883"/>
            <a:ext cx="7434070" cy="462578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402" y="712695"/>
            <a:ext cx="7434070" cy="1546412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prediction?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060" y="2554943"/>
            <a:ext cx="7454077" cy="239357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To accomplish these tasks, we will make use of data wrangling, plotting, dimensionality reduction, and unsupervised clustering.</a:t>
            </a:r>
          </a:p>
          <a:p>
            <a:r>
              <a:rPr lang="en-IN" sz="2000" dirty="0" smtClean="0"/>
              <a:t>The data given to us was originally collected by the National Highway Traffic Safety Administration and the National Association of Insurance Commissioners.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1116107"/>
            <a:ext cx="7434070" cy="1479176"/>
          </a:xfrm>
        </p:spPr>
        <p:txBody>
          <a:bodyPr>
            <a:normAutofit/>
          </a:bodyPr>
          <a:lstStyle/>
          <a:p>
            <a:r>
              <a:rPr lang="en-US" dirty="0" smtClean="0"/>
              <a:t>TECHNICAL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In this analysis, we have used some algorithms that accomplish the complete task and certain circumstances.  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k-nearest neighbors algorithm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Random forest algorithm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Logistic regression algorithm</a:t>
            </a:r>
          </a:p>
          <a:p>
            <a:pPr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282389"/>
            <a:ext cx="7434070" cy="1089212"/>
          </a:xfrm>
        </p:spPr>
        <p:txBody>
          <a:bodyPr>
            <a:normAutofit/>
          </a:bodyPr>
          <a:lstStyle/>
          <a:p>
            <a:r>
              <a:rPr lang="en-US" dirty="0" smtClean="0"/>
              <a:t>K-nearest </a:t>
            </a:r>
            <a:r>
              <a:rPr lang="en-US" dirty="0" err="1" smtClean="0"/>
              <a:t>neighbour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812" y="2124635"/>
            <a:ext cx="8390965" cy="43165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 smtClean="0"/>
              <a:t>In pattern </a:t>
            </a:r>
            <a:r>
              <a:rPr lang="en-IN" sz="2000" dirty="0" smtClean="0"/>
              <a:t>recognition, the k-nearest neighbour</a:t>
            </a:r>
            <a:r>
              <a:rPr lang="en-IN" sz="2000" dirty="0" smtClean="0"/>
              <a:t> </a:t>
            </a:r>
            <a:r>
              <a:rPr lang="en-IN" sz="2000" dirty="0" smtClean="0"/>
              <a:t>(k-NN) </a:t>
            </a:r>
            <a:r>
              <a:rPr lang="en-IN" sz="2000" dirty="0" smtClean="0"/>
              <a:t>is a </a:t>
            </a:r>
            <a:r>
              <a:rPr lang="en-IN" sz="2000" dirty="0" smtClean="0"/>
              <a:t>non-parametric method used for</a:t>
            </a:r>
            <a:r>
              <a:rPr lang="en-IN" sz="2000" dirty="0" smtClean="0"/>
              <a:t> </a:t>
            </a:r>
            <a:r>
              <a:rPr lang="en-IN" sz="2000" dirty="0" smtClean="0"/>
              <a:t>classification and</a:t>
            </a:r>
            <a:r>
              <a:rPr lang="en-IN" sz="2000" dirty="0" smtClean="0"/>
              <a:t> </a:t>
            </a:r>
            <a:r>
              <a:rPr lang="en-IN" sz="2000" dirty="0" smtClean="0"/>
              <a:t>regression.</a:t>
            </a:r>
          </a:p>
          <a:p>
            <a:r>
              <a:rPr lang="en-IN" sz="2000" dirty="0" smtClean="0"/>
              <a:t>The output depends on whether </a:t>
            </a:r>
            <a:r>
              <a:rPr lang="en-IN" sz="2000" i="1" dirty="0" smtClean="0"/>
              <a:t>k</a:t>
            </a:r>
            <a:r>
              <a:rPr lang="en-IN" sz="2000" dirty="0" smtClean="0"/>
              <a:t>-NN is used for classification or regression:</a:t>
            </a:r>
          </a:p>
          <a:p>
            <a:r>
              <a:rPr lang="en-IN" sz="2000" dirty="0" smtClean="0"/>
              <a:t>In </a:t>
            </a:r>
            <a:r>
              <a:rPr lang="en-IN" sz="2000" i="1" dirty="0" smtClean="0"/>
              <a:t>k-NN classification</a:t>
            </a:r>
            <a:r>
              <a:rPr lang="en-IN" sz="2000" dirty="0" smtClean="0"/>
              <a:t>, the output is a class membership. An object is classified by a plurality vote of its </a:t>
            </a:r>
            <a:r>
              <a:rPr lang="en-IN" sz="2000" dirty="0" err="1" smtClean="0"/>
              <a:t>neighbor</a:t>
            </a:r>
            <a:r>
              <a:rPr lang="en-IN" sz="2000" dirty="0" smtClean="0"/>
              <a:t>, </a:t>
            </a:r>
            <a:r>
              <a:rPr lang="en-IN" sz="2000" dirty="0" smtClean="0"/>
              <a:t>with the object being assigned to the class most common among its </a:t>
            </a:r>
            <a:r>
              <a:rPr lang="en-IN" sz="2000" i="1" dirty="0" smtClean="0"/>
              <a:t>k</a:t>
            </a:r>
            <a:r>
              <a:rPr lang="en-IN" sz="2000" dirty="0" smtClean="0"/>
              <a:t> nearest </a:t>
            </a:r>
            <a:r>
              <a:rPr lang="en-IN" sz="2000" dirty="0" err="1" smtClean="0"/>
              <a:t>neighbor</a:t>
            </a:r>
            <a:r>
              <a:rPr lang="en-IN" sz="2000" dirty="0" smtClean="0"/>
              <a:t> (</a:t>
            </a:r>
            <a:r>
              <a:rPr lang="en-IN" sz="2000" i="1" dirty="0" smtClean="0"/>
              <a:t>k</a:t>
            </a:r>
            <a:r>
              <a:rPr lang="en-IN" sz="2000" dirty="0" smtClean="0"/>
              <a:t> is a positive </a:t>
            </a:r>
            <a:r>
              <a:rPr lang="en-IN" sz="2000" dirty="0" smtClean="0"/>
              <a:t>integer, typically </a:t>
            </a:r>
            <a:r>
              <a:rPr lang="en-IN" sz="2000" dirty="0" smtClean="0"/>
              <a:t>small). If </a:t>
            </a:r>
            <a:r>
              <a:rPr lang="en-IN" sz="2000" i="1" dirty="0" smtClean="0"/>
              <a:t>k</a:t>
            </a:r>
            <a:r>
              <a:rPr lang="en-IN" sz="2000" dirty="0" smtClean="0"/>
              <a:t> = 1, then the object is simply assigned to the class of that single nearest </a:t>
            </a:r>
            <a:r>
              <a:rPr lang="en-IN" sz="2000" dirty="0" err="1" smtClean="0"/>
              <a:t>neighbor</a:t>
            </a:r>
            <a:r>
              <a:rPr lang="en-IN" sz="2000" dirty="0" smtClean="0"/>
              <a:t>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282389"/>
            <a:ext cx="7434070" cy="1089212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812" y="1828799"/>
            <a:ext cx="8390965" cy="4289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 smtClean="0"/>
              <a:t>Random </a:t>
            </a:r>
            <a:r>
              <a:rPr lang="en-IN" sz="2000" b="1" dirty="0" smtClean="0"/>
              <a:t>forests</a:t>
            </a:r>
            <a:r>
              <a:rPr lang="en-IN" sz="2000" dirty="0" smtClean="0"/>
              <a:t> or </a:t>
            </a:r>
            <a:r>
              <a:rPr lang="en-IN" sz="2000" b="1" dirty="0" smtClean="0"/>
              <a:t>random decision forests</a:t>
            </a:r>
            <a:r>
              <a:rPr lang="en-IN" sz="2000" dirty="0" smtClean="0"/>
              <a:t> are an ensemble </a:t>
            </a:r>
            <a:r>
              <a:rPr lang="en-IN" sz="2000" dirty="0" smtClean="0"/>
              <a:t>learning method </a:t>
            </a:r>
            <a:r>
              <a:rPr lang="en-IN" sz="2000" dirty="0" smtClean="0"/>
              <a:t>for </a:t>
            </a:r>
            <a:r>
              <a:rPr lang="en-IN" sz="2000" dirty="0" smtClean="0"/>
              <a:t>classification,</a:t>
            </a:r>
            <a:r>
              <a:rPr lang="en-IN" sz="2000" dirty="0" smtClean="0"/>
              <a:t> regression and other tasks that operates by constructing a multitude of decision </a:t>
            </a:r>
            <a:r>
              <a:rPr lang="en-IN" sz="2000" dirty="0" smtClean="0"/>
              <a:t>trees at </a:t>
            </a:r>
            <a:r>
              <a:rPr lang="en-IN" sz="2000" dirty="0" smtClean="0"/>
              <a:t>training time and outputting the class that is the </a:t>
            </a:r>
            <a:r>
              <a:rPr lang="en-IN" sz="2000" dirty="0" smtClean="0"/>
              <a:t>mode of </a:t>
            </a:r>
            <a:r>
              <a:rPr lang="en-IN" sz="2000" dirty="0" smtClean="0"/>
              <a:t>the classes (classification) or mean prediction (regression) of the individual </a:t>
            </a:r>
            <a:r>
              <a:rPr lang="en-IN" sz="2000" dirty="0" smtClean="0"/>
              <a:t>trees.</a:t>
            </a:r>
            <a:endParaRPr lang="en-IN" sz="2000" baseline="30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Random </a:t>
            </a:r>
            <a:r>
              <a:rPr lang="en-IN" sz="2000" dirty="0" smtClean="0"/>
              <a:t>decision forests correct for decision trees' habit of </a:t>
            </a:r>
            <a:r>
              <a:rPr lang="en-IN" sz="2000" dirty="0" err="1" smtClean="0"/>
              <a:t>overfitting</a:t>
            </a:r>
            <a:r>
              <a:rPr lang="en-IN" sz="2000" dirty="0" smtClean="0"/>
              <a:t> to </a:t>
            </a:r>
            <a:r>
              <a:rPr lang="en-IN" sz="2000" dirty="0" smtClean="0"/>
              <a:t>their training </a:t>
            </a:r>
            <a:r>
              <a:rPr lang="en-IN" sz="2000" dirty="0" smtClean="0"/>
              <a:t>set.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Random </a:t>
            </a:r>
            <a:r>
              <a:rPr lang="en-IN" sz="2000" dirty="0" smtClean="0"/>
              <a:t>forests are a way of averaging multiple deep decision trees, trained on different parts of the same training set, with the goal of reducing the </a:t>
            </a:r>
            <a:r>
              <a:rPr lang="en-IN" sz="2000" dirty="0" smtClean="0"/>
              <a:t>variance.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954742"/>
            <a:ext cx="7434070" cy="1089212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259" y="2259106"/>
            <a:ext cx="8390965" cy="3361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 smtClean="0"/>
              <a:t>Logistic regression is a statistical model that in its basic form uses a logistic function to model a binary dependent variable, although many more complex extensions exist. </a:t>
            </a:r>
            <a:endParaRPr lang="en-IN" sz="2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In</a:t>
            </a:r>
            <a:r>
              <a:rPr lang="en-IN" sz="2000" dirty="0" smtClean="0"/>
              <a:t> regression analysis, </a:t>
            </a:r>
            <a:r>
              <a:rPr lang="en-IN" sz="2000" b="1" dirty="0" smtClean="0"/>
              <a:t>logistic regression</a:t>
            </a:r>
            <a:r>
              <a:rPr lang="en-IN" sz="2000" dirty="0" smtClean="0"/>
              <a:t> </a:t>
            </a:r>
            <a:r>
              <a:rPr lang="en-IN" sz="2000" dirty="0" smtClean="0"/>
              <a:t>is</a:t>
            </a:r>
            <a:r>
              <a:rPr lang="en-IN" sz="2000" dirty="0" smtClean="0"/>
              <a:t> estimating the parameters of a logistic model (a form of binary regression). </a:t>
            </a:r>
            <a:endParaRPr lang="en-IN" sz="2000" dirty="0" smtClean="0"/>
          </a:p>
          <a:p>
            <a:pPr>
              <a:lnSpc>
                <a:spcPct val="100000"/>
              </a:lnSpc>
            </a:pPr>
            <a:r>
              <a:rPr lang="en-IN" sz="2000" dirty="0" smtClean="0"/>
              <a:t>Mathematically</a:t>
            </a:r>
            <a:r>
              <a:rPr lang="en-IN" sz="2000" dirty="0" smtClean="0"/>
              <a:t>, a binary logistic model has a dependent variable with two possible values, such as pass/fail which is represented by an indicator </a:t>
            </a:r>
            <a:r>
              <a:rPr lang="en-IN" sz="2000" dirty="0" smtClean="0"/>
              <a:t>variable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48" y="268942"/>
            <a:ext cx="7434070" cy="1089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Importing packages and reading the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Screenshot (213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2063" y="2099503"/>
            <a:ext cx="8389937" cy="2726511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48" y="268942"/>
            <a:ext cx="7434070" cy="1089212"/>
          </a:xfrm>
        </p:spPr>
        <p:txBody>
          <a:bodyPr>
            <a:normAutofit/>
          </a:bodyPr>
          <a:lstStyle/>
          <a:p>
            <a:r>
              <a:rPr lang="en-US" dirty="0" smtClean="0"/>
              <a:t>Table display</a:t>
            </a:r>
            <a:endParaRPr lang="en-US" dirty="0"/>
          </a:p>
        </p:txBody>
      </p:sp>
      <p:pic>
        <p:nvPicPr>
          <p:cNvPr id="11" name="Content Placeholder 10" descr="Screenshot (21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2071" y="1304365"/>
            <a:ext cx="8216153" cy="5204011"/>
          </a:xfrm>
        </p:spPr>
      </p:pic>
    </p:spTree>
    <p:extLst>
      <p:ext uri="{BB962C8B-B14F-4D97-AF65-F5344CB8AC3E}">
        <p14:creationId xmlns:p14="http://schemas.microsoft.com/office/powerpoint/2010/main" xmlns="" val="219423319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767076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no</MediaServiceKeyPoi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TF67670762 (1)</Template>
  <TotalTime>0</TotalTime>
  <Words>373</Words>
  <Application>Microsoft Office PowerPoint</Application>
  <PresentationFormat>Custom</PresentationFormat>
  <Paragraphs>57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TF67670762 (1)</vt:lpstr>
      <vt:lpstr>ACCIDENTAL ANALYSIS</vt:lpstr>
      <vt:lpstr>about</vt:lpstr>
      <vt:lpstr>What’s the prediction?</vt:lpstr>
      <vt:lpstr>TECHNICAL DESCRIPTION</vt:lpstr>
      <vt:lpstr>K-nearest neighbour </vt:lpstr>
      <vt:lpstr>Random forest</vt:lpstr>
      <vt:lpstr>Logistic regression </vt:lpstr>
      <vt:lpstr>Importing packages and reading the csv file </vt:lpstr>
      <vt:lpstr>Table display</vt:lpstr>
      <vt:lpstr>textual and a graphical summary of the data </vt:lpstr>
      <vt:lpstr>textual and a graphical summary of the data </vt:lpstr>
      <vt:lpstr>Correlation coefficient</vt:lpstr>
      <vt:lpstr>multivariate linear regression </vt:lpstr>
      <vt:lpstr>PCA on standardized data </vt:lpstr>
      <vt:lpstr>VISUALIZATION of the first two principal components </vt:lpstr>
      <vt:lpstr>Find clusters of similar states in the data </vt:lpstr>
      <vt:lpstr>Visualize the feature differences between the clusters </vt:lpstr>
      <vt:lpstr>Compute the number of accidents within each cluster </vt:lpstr>
      <vt:lpstr>Make a decision when there is no clear right choice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vapor</dc:title>
  <dc:creator/>
  <cp:lastModifiedBy/>
  <cp:revision>1</cp:revision>
  <dcterms:created xsi:type="dcterms:W3CDTF">2019-06-21T13:41:17Z</dcterms:created>
  <dcterms:modified xsi:type="dcterms:W3CDTF">2019-06-21T16:11:44Z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