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302" r:id="rId4"/>
    <p:sldId id="305" r:id="rId5"/>
    <p:sldId id="306" r:id="rId6"/>
    <p:sldId id="307" r:id="rId7"/>
    <p:sldId id="257" r:id="rId8"/>
    <p:sldId id="349" r:id="rId9"/>
    <p:sldId id="295" r:id="rId10"/>
    <p:sldId id="350" r:id="rId11"/>
    <p:sldId id="351" r:id="rId12"/>
    <p:sldId id="296" r:id="rId13"/>
    <p:sldId id="352" r:id="rId14"/>
    <p:sldId id="297" r:id="rId15"/>
    <p:sldId id="353" r:id="rId17"/>
    <p:sldId id="354" r:id="rId18"/>
    <p:sldId id="355" r:id="rId19"/>
    <p:sldId id="278" r:id="rId20"/>
    <p:sldId id="279" r:id="rId21"/>
    <p:sldId id="356" r:id="rId22"/>
    <p:sldId id="357" r:id="rId23"/>
    <p:sldId id="300" r:id="rId24"/>
    <p:sldId id="294" r:id="rId25"/>
    <p:sldId id="358" r:id="rId26"/>
    <p:sldId id="359" r:id="rId27"/>
    <p:sldId id="360" r:id="rId28"/>
    <p:sldId id="286" r:id="rId29"/>
    <p:sldId id="291" r:id="rId30"/>
    <p:sldId id="288" r:id="rId31"/>
    <p:sldId id="361" r:id="rId32"/>
    <p:sldId id="362" r:id="rId33"/>
    <p:sldId id="3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94819"/>
  </p:normalViewPr>
  <p:slideViewPr>
    <p:cSldViewPr snapToGrid="0" snapToObjects="1">
      <p:cViewPr>
        <p:scale>
          <a:sx n="76" d="100"/>
          <a:sy n="76" d="100"/>
        </p:scale>
        <p:origin x="-81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65826D9-4F5F-4C62-A10F-D39955AA2D2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A44B645-526E-4619-8604-B018B5A2F75E}">
      <dgm:prSet phldrT="[Text]" custT="1"/>
      <dgm:spPr/>
      <dgm:t>
        <a:bodyPr/>
        <a:lstStyle/>
        <a:p>
          <a:r>
            <a:rPr lang="en-US" sz="2000" dirty="0" smtClean="0"/>
            <a:t>KNN</a:t>
          </a:r>
          <a:endParaRPr lang="en-US" sz="2000" dirty="0"/>
        </a:p>
      </dgm:t>
    </dgm:pt>
    <dgm:pt modelId="{7E055424-756B-475A-BAAC-BF905C1459E4}" cxnId="{2462B589-DB93-457D-89E9-60CDDBEF4108}" type="parTrans">
      <dgm:prSet/>
      <dgm:spPr/>
      <dgm:t>
        <a:bodyPr/>
        <a:lstStyle/>
        <a:p>
          <a:endParaRPr lang="en-US"/>
        </a:p>
      </dgm:t>
    </dgm:pt>
    <dgm:pt modelId="{EB931E78-9807-4E00-B11C-546834BDCB43}" cxnId="{2462B589-DB93-457D-89E9-60CDDBEF4108}" type="sibTrans">
      <dgm:prSet/>
      <dgm:spPr/>
      <dgm:t>
        <a:bodyPr/>
        <a:lstStyle/>
        <a:p>
          <a:endParaRPr lang="en-US"/>
        </a:p>
      </dgm:t>
    </dgm:pt>
    <dgm:pt modelId="{3CF35B6D-3788-4ED1-9991-2E5B3CE89A76}">
      <dgm:prSet phldrT="[Text]" custT="1"/>
      <dgm:spPr/>
      <dgm:t>
        <a:bodyPr/>
        <a:lstStyle/>
        <a:p>
          <a:r>
            <a:rPr lang="en-US" sz="2000" dirty="0" smtClean="0"/>
            <a:t>Logistic Regression</a:t>
          </a:r>
          <a:endParaRPr lang="en-US" sz="2000" dirty="0"/>
        </a:p>
      </dgm:t>
    </dgm:pt>
    <dgm:pt modelId="{F0659915-0C53-4F3C-95F6-E4CBA4F68AE1}" cxnId="{2248514C-7032-47B6-9B31-4BEA0B8BC1DA}" type="parTrans">
      <dgm:prSet/>
      <dgm:spPr/>
      <dgm:t>
        <a:bodyPr/>
        <a:lstStyle/>
        <a:p>
          <a:endParaRPr lang="en-US"/>
        </a:p>
      </dgm:t>
    </dgm:pt>
    <dgm:pt modelId="{E8E1B20B-4687-4C93-BF7D-50D75D36A103}" cxnId="{2248514C-7032-47B6-9B31-4BEA0B8BC1DA}" type="sibTrans">
      <dgm:prSet/>
      <dgm:spPr/>
      <dgm:t>
        <a:bodyPr/>
        <a:lstStyle/>
        <a:p>
          <a:endParaRPr lang="en-US"/>
        </a:p>
      </dgm:t>
    </dgm:pt>
    <dgm:pt modelId="{A8AF1FE3-8C8F-4980-98A0-8E000ED4ED75}">
      <dgm:prSet phldrT="[Text]"/>
      <dgm:spPr/>
      <dgm:t>
        <a:bodyPr/>
        <a:lstStyle/>
        <a:p>
          <a:endParaRPr lang="en-US" sz="1200" dirty="0"/>
        </a:p>
      </dgm:t>
    </dgm:pt>
    <dgm:pt modelId="{BEC4CCC4-1DE4-49AF-989E-18B1F0D2B481}" cxnId="{EDCF4859-8D0D-4C75-B3DA-FE6DC2BAA5F3}" type="parTrans">
      <dgm:prSet/>
      <dgm:spPr/>
      <dgm:t>
        <a:bodyPr/>
        <a:lstStyle/>
        <a:p>
          <a:endParaRPr lang="en-US"/>
        </a:p>
      </dgm:t>
    </dgm:pt>
    <dgm:pt modelId="{B77CF074-87FF-4173-A233-108F383704F9}" cxnId="{EDCF4859-8D0D-4C75-B3DA-FE6DC2BAA5F3}" type="sibTrans">
      <dgm:prSet/>
      <dgm:spPr/>
      <dgm:t>
        <a:bodyPr/>
        <a:lstStyle/>
        <a:p>
          <a:endParaRPr lang="en-US"/>
        </a:p>
      </dgm:t>
    </dgm:pt>
    <dgm:pt modelId="{56F90C11-35CD-436F-AEB2-F1E263FD16B4}">
      <dgm:prSet custT="1"/>
      <dgm:spPr/>
      <dgm:t>
        <a:bodyPr/>
        <a:lstStyle/>
        <a:p>
          <a:r>
            <a:rPr lang="en-US" sz="2000" dirty="0" smtClean="0"/>
            <a:t>Accuracy:73.75</a:t>
          </a:r>
          <a:endParaRPr lang="en-US" sz="2000" dirty="0"/>
        </a:p>
      </dgm:t>
    </dgm:pt>
    <dgm:pt modelId="{65AE1FD2-940C-4E94-8F04-4668B928E360}" cxnId="{0577213D-2F35-48AD-90FD-56B247D29B04}" type="parTrans">
      <dgm:prSet/>
      <dgm:spPr/>
      <dgm:t>
        <a:bodyPr/>
        <a:lstStyle/>
        <a:p>
          <a:endParaRPr lang="en-US"/>
        </a:p>
      </dgm:t>
    </dgm:pt>
    <dgm:pt modelId="{A473F46F-6F33-406D-9C9C-688837D62962}" cxnId="{0577213D-2F35-48AD-90FD-56B247D29B04}" type="sibTrans">
      <dgm:prSet/>
      <dgm:spPr/>
      <dgm:t>
        <a:bodyPr/>
        <a:lstStyle/>
        <a:p>
          <a:endParaRPr lang="en-US"/>
        </a:p>
      </dgm:t>
    </dgm:pt>
    <dgm:pt modelId="{607F7AB7-11FE-4785-A8E7-EE2D243B988C}">
      <dgm:prSet custT="1"/>
      <dgm:spPr/>
      <dgm:t>
        <a:bodyPr/>
        <a:lstStyle/>
        <a:p>
          <a:r>
            <a:rPr lang="en-US" sz="2000" dirty="0" smtClean="0"/>
            <a:t>Recall Score:66</a:t>
          </a:r>
          <a:endParaRPr lang="en-US" sz="2000" dirty="0"/>
        </a:p>
      </dgm:t>
    </dgm:pt>
    <dgm:pt modelId="{1197BD78-8C8D-4DEC-9A84-50A6ACC3973C}" cxnId="{4872E59D-2DA6-40B9-B2BE-6DA320329484}" type="parTrans">
      <dgm:prSet/>
      <dgm:spPr/>
      <dgm:t>
        <a:bodyPr/>
        <a:lstStyle/>
        <a:p>
          <a:endParaRPr lang="en-US"/>
        </a:p>
      </dgm:t>
    </dgm:pt>
    <dgm:pt modelId="{3F0B788A-9202-4370-9EB3-32DDC736B0DB}" cxnId="{4872E59D-2DA6-40B9-B2BE-6DA320329484}" type="sibTrans">
      <dgm:prSet/>
      <dgm:spPr/>
      <dgm:t>
        <a:bodyPr/>
        <a:lstStyle/>
        <a:p>
          <a:endParaRPr lang="en-US"/>
        </a:p>
      </dgm:t>
    </dgm:pt>
    <dgm:pt modelId="{EFBC5416-DD8A-40B0-ACD8-0E007AE42286}">
      <dgm:prSet custT="1"/>
      <dgm:spPr/>
      <dgm:t>
        <a:bodyPr/>
        <a:lstStyle/>
        <a:p>
          <a:r>
            <a:rPr lang="en-US" sz="2000" dirty="0" smtClean="0"/>
            <a:t>ROC Score:76.33</a:t>
          </a:r>
          <a:endParaRPr lang="en-US" sz="2000" dirty="0"/>
        </a:p>
      </dgm:t>
    </dgm:pt>
    <dgm:pt modelId="{EBCA368E-6357-4393-9314-2BF97EAB6A17}" cxnId="{9D5E965C-EB1D-4D53-8A2E-A7EF9F8739DF}" type="parTrans">
      <dgm:prSet/>
      <dgm:spPr/>
      <dgm:t>
        <a:bodyPr/>
        <a:lstStyle/>
        <a:p>
          <a:endParaRPr lang="en-US"/>
        </a:p>
      </dgm:t>
    </dgm:pt>
    <dgm:pt modelId="{177A8B12-2A6C-4C14-AB1B-9D292CA2B0A2}" cxnId="{9D5E965C-EB1D-4D53-8A2E-A7EF9F8739DF}" type="sibTrans">
      <dgm:prSet/>
      <dgm:spPr/>
      <dgm:t>
        <a:bodyPr/>
        <a:lstStyle/>
        <a:p>
          <a:endParaRPr lang="en-US"/>
        </a:p>
      </dgm:t>
    </dgm:pt>
    <dgm:pt modelId="{F39A07D1-AE1D-4A83-9482-EF39F1458030}">
      <dgm:prSet custT="1"/>
      <dgm:spPr/>
      <dgm:t>
        <a:bodyPr/>
        <a:lstStyle/>
        <a:p>
          <a:r>
            <a:rPr lang="en-US" sz="2000" dirty="0" smtClean="0"/>
            <a:t>Confusion Matrix:TP=26,FP=4,FN=17,TN=33</a:t>
          </a:r>
          <a:endParaRPr lang="en-US" sz="2000" dirty="0"/>
        </a:p>
      </dgm:t>
    </dgm:pt>
    <dgm:pt modelId="{42207EA2-F55B-4578-8B8B-FB3CEEB39026}" cxnId="{9F46D402-5042-45D1-BCBD-182A9847DC56}" type="parTrans">
      <dgm:prSet/>
      <dgm:spPr/>
      <dgm:t>
        <a:bodyPr/>
        <a:lstStyle/>
        <a:p>
          <a:endParaRPr lang="en-US"/>
        </a:p>
      </dgm:t>
    </dgm:pt>
    <dgm:pt modelId="{699D4C60-96B4-4EA9-AE5D-3DB0EC951CBB}" cxnId="{9F46D402-5042-45D1-BCBD-182A9847DC56}" type="sibTrans">
      <dgm:prSet/>
      <dgm:spPr/>
      <dgm:t>
        <a:bodyPr/>
        <a:lstStyle/>
        <a:p>
          <a:endParaRPr lang="en-US"/>
        </a:p>
      </dgm:t>
    </dgm:pt>
    <dgm:pt modelId="{D0D27935-AD01-40DA-83AD-B12F1CF14F16}">
      <dgm:prSet custT="1"/>
      <dgm:spPr/>
      <dgm:t>
        <a:bodyPr/>
        <a:lstStyle/>
        <a:p>
          <a:r>
            <a:rPr lang="en-US" sz="2000" dirty="0" smtClean="0"/>
            <a:t>Sensitivity:0.604</a:t>
          </a:r>
          <a:endParaRPr lang="en-US" sz="2000" dirty="0"/>
        </a:p>
      </dgm:t>
    </dgm:pt>
    <dgm:pt modelId="{7A1817AB-5E57-4A80-9460-8141A69B77FD}" cxnId="{4D091676-635F-4D00-B623-B15C32C6AB18}" type="parTrans">
      <dgm:prSet/>
      <dgm:spPr/>
      <dgm:t>
        <a:bodyPr/>
        <a:lstStyle/>
        <a:p>
          <a:endParaRPr lang="en-US"/>
        </a:p>
      </dgm:t>
    </dgm:pt>
    <dgm:pt modelId="{9D3DF06E-F42D-4344-AD1D-58164F2DCF24}" cxnId="{4D091676-635F-4D00-B623-B15C32C6AB18}" type="sibTrans">
      <dgm:prSet/>
      <dgm:spPr/>
      <dgm:t>
        <a:bodyPr/>
        <a:lstStyle/>
        <a:p>
          <a:endParaRPr lang="en-US"/>
        </a:p>
      </dgm:t>
    </dgm:pt>
    <dgm:pt modelId="{D281B448-5759-4C7D-9C7B-5A1C2C14742D}">
      <dgm:prSet custT="1"/>
      <dgm:spPr/>
      <dgm:t>
        <a:bodyPr/>
        <a:lstStyle/>
        <a:p>
          <a:r>
            <a:rPr lang="en-US" sz="2000" dirty="0" smtClean="0"/>
            <a:t>Specivicity:0.89</a:t>
          </a:r>
          <a:endParaRPr lang="en-US" sz="2000" dirty="0"/>
        </a:p>
      </dgm:t>
    </dgm:pt>
    <dgm:pt modelId="{55D241DF-1D67-419C-9F03-AAB30587F086}" cxnId="{98C79B2C-DA0D-424D-A4F2-676BAE617279}" type="parTrans">
      <dgm:prSet/>
      <dgm:spPr/>
      <dgm:t>
        <a:bodyPr/>
        <a:lstStyle/>
        <a:p>
          <a:endParaRPr lang="en-US"/>
        </a:p>
      </dgm:t>
    </dgm:pt>
    <dgm:pt modelId="{FC4540B8-9B7D-440B-949A-D835F99111A2}" cxnId="{98C79B2C-DA0D-424D-A4F2-676BAE617279}" type="sibTrans">
      <dgm:prSet/>
      <dgm:spPr/>
      <dgm:t>
        <a:bodyPr/>
        <a:lstStyle/>
        <a:p>
          <a:endParaRPr lang="en-US"/>
        </a:p>
      </dgm:t>
    </dgm:pt>
    <dgm:pt modelId="{80FE6488-CD3D-4DE1-8EF3-6AC8E2524969}">
      <dgm:prSet custT="1"/>
      <dgm:spPr/>
      <dgm:t>
        <a:bodyPr/>
        <a:lstStyle/>
        <a:p>
          <a:r>
            <a:rPr lang="en-US" sz="2000" dirty="0" smtClean="0"/>
            <a:t>Accuracy:95%</a:t>
          </a:r>
          <a:endParaRPr lang="en-US" sz="2000" dirty="0"/>
        </a:p>
      </dgm:t>
    </dgm:pt>
    <dgm:pt modelId="{34DA4906-7FF6-4325-9277-9AD14D8B3146}" cxnId="{5ED0ED8D-3F55-4304-B2A5-0220D4972861}" type="parTrans">
      <dgm:prSet/>
      <dgm:spPr/>
      <dgm:t>
        <a:bodyPr/>
        <a:lstStyle/>
        <a:p>
          <a:endParaRPr lang="en-US"/>
        </a:p>
      </dgm:t>
    </dgm:pt>
    <dgm:pt modelId="{E90C4B29-3B2A-461E-92BD-09E190BC00E4}" cxnId="{5ED0ED8D-3F55-4304-B2A5-0220D4972861}" type="sibTrans">
      <dgm:prSet/>
      <dgm:spPr/>
      <dgm:t>
        <a:bodyPr/>
        <a:lstStyle/>
        <a:p>
          <a:endParaRPr lang="en-US"/>
        </a:p>
      </dgm:t>
    </dgm:pt>
    <dgm:pt modelId="{A04E238B-2150-4AD0-BF84-7B3D90CBACA0}">
      <dgm:prSet custT="1"/>
      <dgm:spPr/>
      <dgm:t>
        <a:bodyPr/>
        <a:lstStyle/>
        <a:p>
          <a:r>
            <a:rPr lang="en-US" sz="2000" dirty="0" smtClean="0"/>
            <a:t>Recall Score:98%</a:t>
          </a:r>
          <a:endParaRPr lang="en-US" sz="2000" dirty="0"/>
        </a:p>
      </dgm:t>
    </dgm:pt>
    <dgm:pt modelId="{59F06E36-D492-45CB-BCB4-DF22613C8221}" cxnId="{4D4EC375-9EE6-4B52-ADD3-CB48C1C33366}" type="parTrans">
      <dgm:prSet/>
      <dgm:spPr/>
      <dgm:t>
        <a:bodyPr/>
        <a:lstStyle/>
        <a:p>
          <a:endParaRPr lang="en-US"/>
        </a:p>
      </dgm:t>
    </dgm:pt>
    <dgm:pt modelId="{42EB8755-DCA9-4D47-968D-7AF5B45026A7}" cxnId="{4D4EC375-9EE6-4B52-ADD3-CB48C1C33366}" type="sibTrans">
      <dgm:prSet/>
      <dgm:spPr/>
      <dgm:t>
        <a:bodyPr/>
        <a:lstStyle/>
        <a:p>
          <a:endParaRPr lang="en-US"/>
        </a:p>
      </dgm:t>
    </dgm:pt>
    <dgm:pt modelId="{32976465-FCDD-49CB-B85E-8C11CC064B80}">
      <dgm:prSet custT="1"/>
      <dgm:spPr/>
      <dgm:t>
        <a:bodyPr/>
        <a:lstStyle/>
        <a:p>
          <a:r>
            <a:rPr lang="en-US" sz="2000" dirty="0" smtClean="0"/>
            <a:t>ROC Score:94%</a:t>
          </a:r>
          <a:endParaRPr lang="en-US" sz="2000" dirty="0"/>
        </a:p>
      </dgm:t>
    </dgm:pt>
    <dgm:pt modelId="{737C6890-FA8C-441B-B666-62DF32845AFC}" cxnId="{5F7F2973-394A-4EC5-88C3-583A6C777271}" type="parTrans">
      <dgm:prSet/>
      <dgm:spPr/>
      <dgm:t>
        <a:bodyPr/>
        <a:lstStyle/>
        <a:p>
          <a:endParaRPr lang="en-US"/>
        </a:p>
      </dgm:t>
    </dgm:pt>
    <dgm:pt modelId="{8FCCF46D-7378-436D-9114-1332531CFC46}" cxnId="{5F7F2973-394A-4EC5-88C3-583A6C777271}" type="sibTrans">
      <dgm:prSet/>
      <dgm:spPr/>
      <dgm:t>
        <a:bodyPr/>
        <a:lstStyle/>
        <a:p>
          <a:endParaRPr lang="en-US"/>
        </a:p>
      </dgm:t>
    </dgm:pt>
    <dgm:pt modelId="{FC93A125-27F9-453A-965C-EB6A32664C95}">
      <dgm:prSet custT="1"/>
      <dgm:spPr/>
      <dgm:t>
        <a:bodyPr/>
        <a:lstStyle/>
        <a:p>
          <a:r>
            <a:rPr lang="en-US" sz="2000" dirty="0" smtClean="0"/>
            <a:t>Confusion Matrix:TP=27,TN=49,FP=3,FN=1</a:t>
          </a:r>
          <a:endParaRPr lang="en-US" sz="2000" dirty="0"/>
        </a:p>
      </dgm:t>
    </dgm:pt>
    <dgm:pt modelId="{5C3BAE1A-6BA5-4FDA-BCFD-78FA2505EB13}" cxnId="{8FB613AD-E4E6-48D8-9E35-9E77F814C57B}" type="parTrans">
      <dgm:prSet/>
      <dgm:spPr/>
      <dgm:t>
        <a:bodyPr/>
        <a:lstStyle/>
        <a:p>
          <a:endParaRPr lang="en-US"/>
        </a:p>
      </dgm:t>
    </dgm:pt>
    <dgm:pt modelId="{BEBFE30E-ABFC-43A3-BA13-392170DB9298}" cxnId="{8FB613AD-E4E6-48D8-9E35-9E77F814C57B}" type="sibTrans">
      <dgm:prSet/>
      <dgm:spPr/>
      <dgm:t>
        <a:bodyPr/>
        <a:lstStyle/>
        <a:p>
          <a:endParaRPr lang="en-US"/>
        </a:p>
      </dgm:t>
    </dgm:pt>
    <dgm:pt modelId="{01A00CD5-2666-4076-B19B-9A54FE0AE617}">
      <dgm:prSet custT="1"/>
      <dgm:spPr/>
      <dgm:t>
        <a:bodyPr/>
        <a:lstStyle/>
        <a:p>
          <a:r>
            <a:rPr lang="en-US" sz="2000" dirty="0" smtClean="0"/>
            <a:t>Sensitivity:0.88</a:t>
          </a:r>
          <a:endParaRPr lang="en-US" sz="2000" dirty="0"/>
        </a:p>
      </dgm:t>
    </dgm:pt>
    <dgm:pt modelId="{C44DD4B5-156B-4AC4-B1F9-B26272DDADFE}" cxnId="{4C52F524-2C14-428F-9BF9-3A26E4F32C7E}" type="parTrans">
      <dgm:prSet/>
      <dgm:spPr/>
      <dgm:t>
        <a:bodyPr/>
        <a:lstStyle/>
        <a:p>
          <a:endParaRPr lang="en-US"/>
        </a:p>
      </dgm:t>
    </dgm:pt>
    <dgm:pt modelId="{61CF7334-C448-4187-9A0D-32AC2687F9FF}" cxnId="{4C52F524-2C14-428F-9BF9-3A26E4F32C7E}" type="sibTrans">
      <dgm:prSet/>
      <dgm:spPr/>
      <dgm:t>
        <a:bodyPr/>
        <a:lstStyle/>
        <a:p>
          <a:endParaRPr lang="en-US"/>
        </a:p>
      </dgm:t>
    </dgm:pt>
    <dgm:pt modelId="{E22B6E46-B7FA-4070-9D0F-A6023C04ED75}">
      <dgm:prSet custT="1"/>
      <dgm:spPr/>
      <dgm:t>
        <a:bodyPr/>
        <a:lstStyle/>
        <a:p>
          <a:r>
            <a:rPr lang="en-US" sz="2000" dirty="0" smtClean="0"/>
            <a:t>Specivicity:1</a:t>
          </a:r>
          <a:endParaRPr lang="en-US" sz="2000" dirty="0"/>
        </a:p>
      </dgm:t>
    </dgm:pt>
    <dgm:pt modelId="{A59C6777-CDD7-43EF-B12B-26AF1F9CB209}" cxnId="{C4FD9A78-9546-4FA9-8C02-7D04272BADB2}" type="parTrans">
      <dgm:prSet/>
      <dgm:spPr/>
      <dgm:t>
        <a:bodyPr/>
        <a:lstStyle/>
        <a:p>
          <a:endParaRPr lang="en-US"/>
        </a:p>
      </dgm:t>
    </dgm:pt>
    <dgm:pt modelId="{36456AD3-7B82-4677-BAB0-6B7885E9B6C8}" cxnId="{C4FD9A78-9546-4FA9-8C02-7D04272BADB2}" type="sibTrans">
      <dgm:prSet/>
      <dgm:spPr/>
      <dgm:t>
        <a:bodyPr/>
        <a:lstStyle/>
        <a:p>
          <a:endParaRPr lang="en-US"/>
        </a:p>
      </dgm:t>
    </dgm:pt>
    <dgm:pt modelId="{1E17A4CD-BC8D-4B53-940A-162A44B606C2}">
      <dgm:prSet phldrT="[Text]" custT="1"/>
      <dgm:spPr/>
      <dgm:t>
        <a:bodyPr/>
        <a:lstStyle/>
        <a:p>
          <a:pPr algn="l"/>
          <a:r>
            <a:rPr lang="en-US" sz="2000" dirty="0" smtClean="0"/>
            <a:t>SVC</a:t>
          </a:r>
        </a:p>
        <a:p>
          <a:pPr algn="l"/>
          <a:r>
            <a:rPr lang="en-US" sz="2000" dirty="0" smtClean="0"/>
            <a:t>Accuracy:62%</a:t>
          </a:r>
        </a:p>
        <a:p>
          <a:pPr algn="l"/>
          <a:r>
            <a:rPr lang="en-US" sz="2000" dirty="0" smtClean="0"/>
            <a:t>Recall Score:100%</a:t>
          </a:r>
        </a:p>
        <a:p>
          <a:pPr algn="l"/>
          <a:r>
            <a:rPr lang="en-US" sz="2000" dirty="0" smtClean="0"/>
            <a:t>ROC Score:50%</a:t>
          </a:r>
        </a:p>
        <a:p>
          <a:pPr algn="l"/>
          <a:r>
            <a:rPr lang="en-US" sz="2000" dirty="0" smtClean="0"/>
            <a:t>Confusion </a:t>
          </a:r>
          <a:r>
            <a:rPr lang="en-US" sz="2000" dirty="0" err="1" smtClean="0"/>
            <a:t>Matrix:TP</a:t>
          </a:r>
          <a:r>
            <a:rPr lang="en-US" sz="2000" dirty="0" smtClean="0"/>
            <a:t>=0,TN=50,FP=30,FN=0</a:t>
          </a:r>
        </a:p>
        <a:p>
          <a:pPr algn="l"/>
          <a:r>
            <a:rPr lang="en-US" sz="2000" dirty="0" err="1" smtClean="0"/>
            <a:t>Sensitivity:NaN</a:t>
          </a:r>
          <a:endParaRPr lang="en-US" sz="2000" dirty="0" smtClean="0"/>
        </a:p>
        <a:p>
          <a:pPr algn="l"/>
          <a:r>
            <a:rPr lang="en-US" sz="2000" dirty="0" smtClean="0"/>
            <a:t>Specivicity:0.625</a:t>
          </a:r>
          <a:endParaRPr lang="en-US" sz="2000" dirty="0"/>
        </a:p>
      </dgm:t>
    </dgm:pt>
    <dgm:pt modelId="{84318F1A-6CBD-456E-A1B5-CFB20D630912}" cxnId="{FF54AED6-D966-4440-A460-33B105543E55}" type="sibTrans">
      <dgm:prSet/>
      <dgm:spPr/>
      <dgm:t>
        <a:bodyPr/>
        <a:lstStyle/>
        <a:p>
          <a:endParaRPr lang="en-US"/>
        </a:p>
      </dgm:t>
    </dgm:pt>
    <dgm:pt modelId="{D9180AE5-9D70-4367-A025-8CDDF9252C37}" cxnId="{FF54AED6-D966-4440-A460-33B105543E55}" type="parTrans">
      <dgm:prSet/>
      <dgm:spPr/>
      <dgm:t>
        <a:bodyPr/>
        <a:lstStyle/>
        <a:p>
          <a:endParaRPr lang="en-US"/>
        </a:p>
      </dgm:t>
    </dgm:pt>
    <dgm:pt modelId="{A4D28156-0491-4E6D-8019-08803B9BB4F1}" type="pres">
      <dgm:prSet presAssocID="{F65826D9-4F5F-4C62-A10F-D39955AA2D2C}" presName="Name0" presStyleCnt="0">
        <dgm:presLayoutVars>
          <dgm:dir/>
          <dgm:resizeHandles val="exact"/>
        </dgm:presLayoutVars>
      </dgm:prSet>
      <dgm:spPr/>
    </dgm:pt>
    <dgm:pt modelId="{DF66086E-10FD-4788-8723-661C8258CA2E}" type="pres">
      <dgm:prSet presAssocID="{9A44B645-526E-4619-8604-B018B5A2F75E}" presName="node" presStyleLbl="node1" presStyleIdx="0" presStyleCnt="3">
        <dgm:presLayoutVars>
          <dgm:bulletEnabled val="1"/>
        </dgm:presLayoutVars>
      </dgm:prSet>
      <dgm:spPr/>
      <dgm:t>
        <a:bodyPr/>
        <a:lstStyle/>
        <a:p>
          <a:endParaRPr lang="en-US"/>
        </a:p>
      </dgm:t>
    </dgm:pt>
    <dgm:pt modelId="{347E13D7-51B7-44EF-B751-BF22761A4F71}" type="pres">
      <dgm:prSet presAssocID="{EB931E78-9807-4E00-B11C-546834BDCB43}" presName="sibTrans" presStyleCnt="0"/>
      <dgm:spPr/>
    </dgm:pt>
    <dgm:pt modelId="{0E43950E-54C9-44CA-8670-81E4E3B5A153}" type="pres">
      <dgm:prSet presAssocID="{3CF35B6D-3788-4ED1-9991-2E5B3CE89A76}" presName="node" presStyleLbl="node1" presStyleIdx="1" presStyleCnt="3">
        <dgm:presLayoutVars>
          <dgm:bulletEnabled val="1"/>
        </dgm:presLayoutVars>
      </dgm:prSet>
      <dgm:spPr/>
      <dgm:t>
        <a:bodyPr/>
        <a:lstStyle/>
        <a:p>
          <a:endParaRPr lang="en-US"/>
        </a:p>
      </dgm:t>
    </dgm:pt>
    <dgm:pt modelId="{F2B91335-7E03-407C-ADA7-14E79E3B55DA}" type="pres">
      <dgm:prSet presAssocID="{E8E1B20B-4687-4C93-BF7D-50D75D36A103}" presName="sibTrans" presStyleCnt="0"/>
      <dgm:spPr/>
    </dgm:pt>
    <dgm:pt modelId="{3771759C-52F4-4FE8-897E-D64E2EB853EB}" type="pres">
      <dgm:prSet presAssocID="{1E17A4CD-BC8D-4B53-940A-162A44B606C2}" presName="node" presStyleLbl="node1" presStyleIdx="2" presStyleCnt="3">
        <dgm:presLayoutVars>
          <dgm:bulletEnabled val="1"/>
        </dgm:presLayoutVars>
      </dgm:prSet>
      <dgm:spPr/>
      <dgm:t>
        <a:bodyPr/>
        <a:lstStyle/>
        <a:p>
          <a:endParaRPr lang="en-US"/>
        </a:p>
      </dgm:t>
    </dgm:pt>
  </dgm:ptLst>
  <dgm:cxnLst>
    <dgm:cxn modelId="{E081948E-89A3-4F2E-AF7C-60497EFD8E73}" type="presOf" srcId="{F39A07D1-AE1D-4A83-9482-EF39F1458030}" destId="{DF66086E-10FD-4788-8723-661C8258CA2E}" srcOrd="0" destOrd="4" presId="urn:microsoft.com/office/officeart/2005/8/layout/hList6"/>
    <dgm:cxn modelId="{2248514C-7032-47B6-9B31-4BEA0B8BC1DA}" srcId="{F65826D9-4F5F-4C62-A10F-D39955AA2D2C}" destId="{3CF35B6D-3788-4ED1-9991-2E5B3CE89A76}" srcOrd="1" destOrd="0" parTransId="{F0659915-0C53-4F3C-95F6-E4CBA4F68AE1}" sibTransId="{E8E1B20B-4687-4C93-BF7D-50D75D36A103}"/>
    <dgm:cxn modelId="{220BAAD9-3BEA-4F86-B0F7-BB695E1B84F7}" type="presOf" srcId="{80FE6488-CD3D-4DE1-8EF3-6AC8E2524969}" destId="{0E43950E-54C9-44CA-8670-81E4E3B5A153}" srcOrd="0" destOrd="1" presId="urn:microsoft.com/office/officeart/2005/8/layout/hList6"/>
    <dgm:cxn modelId="{71B4B215-45CF-4B7D-9E9F-BCBD8CD3F224}" type="presOf" srcId="{EFBC5416-DD8A-40B0-ACD8-0E007AE42286}" destId="{DF66086E-10FD-4788-8723-661C8258CA2E}" srcOrd="0" destOrd="3" presId="urn:microsoft.com/office/officeart/2005/8/layout/hList6"/>
    <dgm:cxn modelId="{8FB613AD-E4E6-48D8-9E35-9E77F814C57B}" srcId="{3CF35B6D-3788-4ED1-9991-2E5B3CE89A76}" destId="{FC93A125-27F9-453A-965C-EB6A32664C95}" srcOrd="3" destOrd="0" parTransId="{5C3BAE1A-6BA5-4FDA-BCFD-78FA2505EB13}" sibTransId="{BEBFE30E-ABFC-43A3-BA13-392170DB9298}"/>
    <dgm:cxn modelId="{4D091676-635F-4D00-B623-B15C32C6AB18}" srcId="{9A44B645-526E-4619-8604-B018B5A2F75E}" destId="{D0D27935-AD01-40DA-83AD-B12F1CF14F16}" srcOrd="4" destOrd="0" parTransId="{7A1817AB-5E57-4A80-9460-8141A69B77FD}" sibTransId="{9D3DF06E-F42D-4344-AD1D-58164F2DCF24}"/>
    <dgm:cxn modelId="{5F7F2973-394A-4EC5-88C3-583A6C777271}" srcId="{3CF35B6D-3788-4ED1-9991-2E5B3CE89A76}" destId="{32976465-FCDD-49CB-B85E-8C11CC064B80}" srcOrd="2" destOrd="0" parTransId="{737C6890-FA8C-441B-B666-62DF32845AFC}" sibTransId="{8FCCF46D-7378-436D-9114-1332531CFC46}"/>
    <dgm:cxn modelId="{E50B9254-10FF-49BA-975C-7F93FAAEA6CC}" type="presOf" srcId="{D281B448-5759-4C7D-9C7B-5A1C2C14742D}" destId="{DF66086E-10FD-4788-8723-661C8258CA2E}" srcOrd="0" destOrd="6" presId="urn:microsoft.com/office/officeart/2005/8/layout/hList6"/>
    <dgm:cxn modelId="{DBFF6F3A-F8A5-41C2-B888-D6F4D5F7A5CB}" type="presOf" srcId="{FC93A125-27F9-453A-965C-EB6A32664C95}" destId="{0E43950E-54C9-44CA-8670-81E4E3B5A153}" srcOrd="0" destOrd="4" presId="urn:microsoft.com/office/officeart/2005/8/layout/hList6"/>
    <dgm:cxn modelId="{FF54AED6-D966-4440-A460-33B105543E55}" srcId="{F65826D9-4F5F-4C62-A10F-D39955AA2D2C}" destId="{1E17A4CD-BC8D-4B53-940A-162A44B606C2}" srcOrd="2" destOrd="0" parTransId="{D9180AE5-9D70-4367-A025-8CDDF9252C37}" sibTransId="{84318F1A-6CBD-456E-A1B5-CFB20D630912}"/>
    <dgm:cxn modelId="{446021ED-D8EE-42FC-8D87-A29EF3BAB0C8}" type="presOf" srcId="{F65826D9-4F5F-4C62-A10F-D39955AA2D2C}" destId="{A4D28156-0491-4E6D-8019-08803B9BB4F1}" srcOrd="0" destOrd="0" presId="urn:microsoft.com/office/officeart/2005/8/layout/hList6"/>
    <dgm:cxn modelId="{2492C9B5-1B86-4ECF-8DBA-91FC8B8A819F}" type="presOf" srcId="{1E17A4CD-BC8D-4B53-940A-162A44B606C2}" destId="{3771759C-52F4-4FE8-897E-D64E2EB853EB}" srcOrd="0" destOrd="0" presId="urn:microsoft.com/office/officeart/2005/8/layout/hList6"/>
    <dgm:cxn modelId="{157AA56F-A97E-429B-9C5A-E2FFB44F7F36}" type="presOf" srcId="{9A44B645-526E-4619-8604-B018B5A2F75E}" destId="{DF66086E-10FD-4788-8723-661C8258CA2E}" srcOrd="0" destOrd="0" presId="urn:microsoft.com/office/officeart/2005/8/layout/hList6"/>
    <dgm:cxn modelId="{2462B589-DB93-457D-89E9-60CDDBEF4108}" srcId="{F65826D9-4F5F-4C62-A10F-D39955AA2D2C}" destId="{9A44B645-526E-4619-8604-B018B5A2F75E}" srcOrd="0" destOrd="0" parTransId="{7E055424-756B-475A-BAAC-BF905C1459E4}" sibTransId="{EB931E78-9807-4E00-B11C-546834BDCB43}"/>
    <dgm:cxn modelId="{2D43F7A4-3A2B-4092-881F-4580A35B936D}" type="presOf" srcId="{32976465-FCDD-49CB-B85E-8C11CC064B80}" destId="{0E43950E-54C9-44CA-8670-81E4E3B5A153}" srcOrd="0" destOrd="3" presId="urn:microsoft.com/office/officeart/2005/8/layout/hList6"/>
    <dgm:cxn modelId="{458E0FDD-9F53-4546-A19E-C0DCB2607069}" type="presOf" srcId="{56F90C11-35CD-436F-AEB2-F1E263FD16B4}" destId="{DF66086E-10FD-4788-8723-661C8258CA2E}" srcOrd="0" destOrd="1" presId="urn:microsoft.com/office/officeart/2005/8/layout/hList6"/>
    <dgm:cxn modelId="{E80F665E-BECC-4ACA-818C-CFF57C44E32D}" type="presOf" srcId="{3CF35B6D-3788-4ED1-9991-2E5B3CE89A76}" destId="{0E43950E-54C9-44CA-8670-81E4E3B5A153}" srcOrd="0" destOrd="0" presId="urn:microsoft.com/office/officeart/2005/8/layout/hList6"/>
    <dgm:cxn modelId="{BFF70699-F859-4F1E-9136-CE54463E344E}" type="presOf" srcId="{A8AF1FE3-8C8F-4980-98A0-8E000ED4ED75}" destId="{0E43950E-54C9-44CA-8670-81E4E3B5A153}" srcOrd="0" destOrd="7" presId="urn:microsoft.com/office/officeart/2005/8/layout/hList6"/>
    <dgm:cxn modelId="{4D4EC375-9EE6-4B52-ADD3-CB48C1C33366}" srcId="{3CF35B6D-3788-4ED1-9991-2E5B3CE89A76}" destId="{A04E238B-2150-4AD0-BF84-7B3D90CBACA0}" srcOrd="1" destOrd="0" parTransId="{59F06E36-D492-45CB-BCB4-DF22613C8221}" sibTransId="{42EB8755-DCA9-4D47-968D-7AF5B45026A7}"/>
    <dgm:cxn modelId="{98C79B2C-DA0D-424D-A4F2-676BAE617279}" srcId="{9A44B645-526E-4619-8604-B018B5A2F75E}" destId="{D281B448-5759-4C7D-9C7B-5A1C2C14742D}" srcOrd="5" destOrd="0" parTransId="{55D241DF-1D67-419C-9F03-AAB30587F086}" sibTransId="{FC4540B8-9B7D-440B-949A-D835F99111A2}"/>
    <dgm:cxn modelId="{5ED0ED8D-3F55-4304-B2A5-0220D4972861}" srcId="{3CF35B6D-3788-4ED1-9991-2E5B3CE89A76}" destId="{80FE6488-CD3D-4DE1-8EF3-6AC8E2524969}" srcOrd="0" destOrd="0" parTransId="{34DA4906-7FF6-4325-9277-9AD14D8B3146}" sibTransId="{E90C4B29-3B2A-461E-92BD-09E190BC00E4}"/>
    <dgm:cxn modelId="{4C52F524-2C14-428F-9BF9-3A26E4F32C7E}" srcId="{3CF35B6D-3788-4ED1-9991-2E5B3CE89A76}" destId="{01A00CD5-2666-4076-B19B-9A54FE0AE617}" srcOrd="4" destOrd="0" parTransId="{C44DD4B5-156B-4AC4-B1F9-B26272DDADFE}" sibTransId="{61CF7334-C448-4187-9A0D-32AC2687F9FF}"/>
    <dgm:cxn modelId="{C4FD9A78-9546-4FA9-8C02-7D04272BADB2}" srcId="{3CF35B6D-3788-4ED1-9991-2E5B3CE89A76}" destId="{E22B6E46-B7FA-4070-9D0F-A6023C04ED75}" srcOrd="5" destOrd="0" parTransId="{A59C6777-CDD7-43EF-B12B-26AF1F9CB209}" sibTransId="{36456AD3-7B82-4677-BAB0-6B7885E9B6C8}"/>
    <dgm:cxn modelId="{D9FEA156-5B5A-424F-B952-134A797B9B2D}" type="presOf" srcId="{607F7AB7-11FE-4785-A8E7-EE2D243B988C}" destId="{DF66086E-10FD-4788-8723-661C8258CA2E}" srcOrd="0" destOrd="2" presId="urn:microsoft.com/office/officeart/2005/8/layout/hList6"/>
    <dgm:cxn modelId="{9F46D402-5042-45D1-BCBD-182A9847DC56}" srcId="{9A44B645-526E-4619-8604-B018B5A2F75E}" destId="{F39A07D1-AE1D-4A83-9482-EF39F1458030}" srcOrd="3" destOrd="0" parTransId="{42207EA2-F55B-4578-8B8B-FB3CEEB39026}" sibTransId="{699D4C60-96B4-4EA9-AE5D-3DB0EC951CBB}"/>
    <dgm:cxn modelId="{3E7C0912-ECC5-4D5D-BA64-0C16282F55A0}" type="presOf" srcId="{E22B6E46-B7FA-4070-9D0F-A6023C04ED75}" destId="{0E43950E-54C9-44CA-8670-81E4E3B5A153}" srcOrd="0" destOrd="6" presId="urn:microsoft.com/office/officeart/2005/8/layout/hList6"/>
    <dgm:cxn modelId="{9D5E965C-EB1D-4D53-8A2E-A7EF9F8739DF}" srcId="{9A44B645-526E-4619-8604-B018B5A2F75E}" destId="{EFBC5416-DD8A-40B0-ACD8-0E007AE42286}" srcOrd="2" destOrd="0" parTransId="{EBCA368E-6357-4393-9314-2BF97EAB6A17}" sibTransId="{177A8B12-2A6C-4C14-AB1B-9D292CA2B0A2}"/>
    <dgm:cxn modelId="{4872E59D-2DA6-40B9-B2BE-6DA320329484}" srcId="{9A44B645-526E-4619-8604-B018B5A2F75E}" destId="{607F7AB7-11FE-4785-A8E7-EE2D243B988C}" srcOrd="1" destOrd="0" parTransId="{1197BD78-8C8D-4DEC-9A84-50A6ACC3973C}" sibTransId="{3F0B788A-9202-4370-9EB3-32DDC736B0DB}"/>
    <dgm:cxn modelId="{EDCF4859-8D0D-4C75-B3DA-FE6DC2BAA5F3}" srcId="{3CF35B6D-3788-4ED1-9991-2E5B3CE89A76}" destId="{A8AF1FE3-8C8F-4980-98A0-8E000ED4ED75}" srcOrd="6" destOrd="0" parTransId="{BEC4CCC4-1DE4-49AF-989E-18B1F0D2B481}" sibTransId="{B77CF074-87FF-4173-A233-108F383704F9}"/>
    <dgm:cxn modelId="{DE0C7BF5-106E-4A4E-9A3A-0B2080875321}" type="presOf" srcId="{D0D27935-AD01-40DA-83AD-B12F1CF14F16}" destId="{DF66086E-10FD-4788-8723-661C8258CA2E}" srcOrd="0" destOrd="5" presId="urn:microsoft.com/office/officeart/2005/8/layout/hList6"/>
    <dgm:cxn modelId="{B2892A10-2B4E-4CBD-B2AA-0454CE53803C}" type="presOf" srcId="{A04E238B-2150-4AD0-BF84-7B3D90CBACA0}" destId="{0E43950E-54C9-44CA-8670-81E4E3B5A153}" srcOrd="0" destOrd="2" presId="urn:microsoft.com/office/officeart/2005/8/layout/hList6"/>
    <dgm:cxn modelId="{9248F806-48ED-4914-8BFF-44F29F2083B7}" type="presOf" srcId="{01A00CD5-2666-4076-B19B-9A54FE0AE617}" destId="{0E43950E-54C9-44CA-8670-81E4E3B5A153}" srcOrd="0" destOrd="5" presId="urn:microsoft.com/office/officeart/2005/8/layout/hList6"/>
    <dgm:cxn modelId="{0577213D-2F35-48AD-90FD-56B247D29B04}" srcId="{9A44B645-526E-4619-8604-B018B5A2F75E}" destId="{56F90C11-35CD-436F-AEB2-F1E263FD16B4}" srcOrd="0" destOrd="0" parTransId="{65AE1FD2-940C-4E94-8F04-4668B928E360}" sibTransId="{A473F46F-6F33-406D-9C9C-688837D62962}"/>
    <dgm:cxn modelId="{0F84AF3B-F5F3-4137-BB0C-19AAA57CDEA1}" type="presParOf" srcId="{A4D28156-0491-4E6D-8019-08803B9BB4F1}" destId="{DF66086E-10FD-4788-8723-661C8258CA2E}" srcOrd="0" destOrd="0" presId="urn:microsoft.com/office/officeart/2005/8/layout/hList6"/>
    <dgm:cxn modelId="{C0B3537D-3524-46B2-BF1C-A03E39A64726}" type="presParOf" srcId="{A4D28156-0491-4E6D-8019-08803B9BB4F1}" destId="{347E13D7-51B7-44EF-B751-BF22761A4F71}" srcOrd="1" destOrd="0" presId="urn:microsoft.com/office/officeart/2005/8/layout/hList6"/>
    <dgm:cxn modelId="{77ED04AE-75F1-4A1F-816E-445EB4D040B3}" type="presParOf" srcId="{A4D28156-0491-4E6D-8019-08803B9BB4F1}" destId="{0E43950E-54C9-44CA-8670-81E4E3B5A153}" srcOrd="2" destOrd="0" presId="urn:microsoft.com/office/officeart/2005/8/layout/hList6"/>
    <dgm:cxn modelId="{A88D393E-C177-4F5E-A87B-7005EB54CC13}" type="presParOf" srcId="{A4D28156-0491-4E6D-8019-08803B9BB4F1}" destId="{F2B91335-7E03-407C-ADA7-14E79E3B55DA}" srcOrd="3" destOrd="0" presId="urn:microsoft.com/office/officeart/2005/8/layout/hList6"/>
    <dgm:cxn modelId="{4AB72442-9119-4FDB-AC5E-E79E7478FF7B}" type="presParOf" srcId="{A4D28156-0491-4E6D-8019-08803B9BB4F1}" destId="{3771759C-52F4-4FE8-897E-D64E2EB853EB}" srcOrd="4"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80AA0-9F63-4445-804B-194B47EADE3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E688F27-BC9F-4127-985B-770C97BFF85D}">
      <dgm:prSet phldrT="[Text]" custT="1"/>
      <dgm:spPr/>
      <dgm:t>
        <a:bodyPr/>
        <a:lstStyle/>
        <a:p>
          <a:r>
            <a:rPr lang="en-US" sz="2000" dirty="0" smtClean="0"/>
            <a:t>Decision Tree Classifier:</a:t>
          </a:r>
          <a:endParaRPr lang="en-US" sz="2000" dirty="0"/>
        </a:p>
      </dgm:t>
    </dgm:pt>
    <dgm:pt modelId="{A386ACDF-C770-4A9A-BF17-61CF9333F0D5}" cxnId="{350B2B11-23C0-4EE6-AEE3-FBD2644753AF}" type="parTrans">
      <dgm:prSet/>
      <dgm:spPr/>
      <dgm:t>
        <a:bodyPr/>
        <a:lstStyle/>
        <a:p>
          <a:endParaRPr lang="en-US"/>
        </a:p>
      </dgm:t>
    </dgm:pt>
    <dgm:pt modelId="{9C18F0D7-BE40-4B22-8D8D-C4B4D33F7BF7}" cxnId="{350B2B11-23C0-4EE6-AEE3-FBD2644753AF}" type="sibTrans">
      <dgm:prSet/>
      <dgm:spPr/>
      <dgm:t>
        <a:bodyPr/>
        <a:lstStyle/>
        <a:p>
          <a:endParaRPr lang="en-US"/>
        </a:p>
      </dgm:t>
    </dgm:pt>
    <dgm:pt modelId="{D8E98E58-2BBA-4085-B964-768386306E35}">
      <dgm:prSet phldrT="[Text]" custT="1"/>
      <dgm:spPr/>
      <dgm:t>
        <a:bodyPr/>
        <a:lstStyle/>
        <a:p>
          <a:r>
            <a:rPr lang="en-US" sz="2000" dirty="0" smtClean="0"/>
            <a:t>Random Forest Classifier:</a:t>
          </a:r>
        </a:p>
        <a:p>
          <a:r>
            <a:rPr lang="en-US" sz="2000" dirty="0" smtClean="0"/>
            <a:t>Accuracy:98.75%</a:t>
          </a:r>
        </a:p>
        <a:p>
          <a:r>
            <a:rPr lang="en-US" sz="2000" dirty="0" smtClean="0"/>
            <a:t>Recall Score:100%</a:t>
          </a:r>
        </a:p>
        <a:p>
          <a:r>
            <a:rPr lang="en-US" sz="2000" dirty="0" smtClean="0"/>
            <a:t>ROC Score:98.33%</a:t>
          </a:r>
        </a:p>
        <a:p>
          <a:r>
            <a:rPr lang="en-US" sz="2000" dirty="0" smtClean="0"/>
            <a:t>Confusion </a:t>
          </a:r>
          <a:r>
            <a:rPr lang="en-US" sz="2000" dirty="0" err="1" smtClean="0"/>
            <a:t>Matrix:TP</a:t>
          </a:r>
          <a:r>
            <a:rPr lang="en-US" sz="2000" dirty="0" smtClean="0"/>
            <a:t>=29,TN=50,FP=1,FN=0</a:t>
          </a:r>
        </a:p>
        <a:p>
          <a:r>
            <a:rPr lang="en-US" sz="2000" dirty="0" smtClean="0"/>
            <a:t>Sensitivity:1</a:t>
          </a:r>
        </a:p>
        <a:p>
          <a:r>
            <a:rPr lang="en-US" sz="2000" dirty="0" smtClean="0"/>
            <a:t>Specivicity:0.98</a:t>
          </a:r>
          <a:endParaRPr lang="en-US" sz="2000" dirty="0"/>
        </a:p>
      </dgm:t>
    </dgm:pt>
    <dgm:pt modelId="{ECD93346-359B-49C5-98D2-95F0DE313C70}" cxnId="{1EF84D77-ACE5-4A4F-82C5-E72CAEC52CF6}" type="sibTrans">
      <dgm:prSet/>
      <dgm:spPr/>
      <dgm:t>
        <a:bodyPr/>
        <a:lstStyle/>
        <a:p>
          <a:endParaRPr lang="en-US"/>
        </a:p>
      </dgm:t>
    </dgm:pt>
    <dgm:pt modelId="{D9FDD891-1204-4675-B283-CE82DA7284EB}" cxnId="{1EF84D77-ACE5-4A4F-82C5-E72CAEC52CF6}" type="parTrans">
      <dgm:prSet/>
      <dgm:spPr/>
      <dgm:t>
        <a:bodyPr/>
        <a:lstStyle/>
        <a:p>
          <a:endParaRPr lang="en-US"/>
        </a:p>
      </dgm:t>
    </dgm:pt>
    <dgm:pt modelId="{239B0C3A-5A38-42C8-81C2-135F601CEEF6}">
      <dgm:prSet custT="1"/>
      <dgm:spPr/>
      <dgm:t>
        <a:bodyPr/>
        <a:lstStyle/>
        <a:p>
          <a:r>
            <a:rPr lang="en-US" sz="2000" dirty="0" smtClean="0"/>
            <a:t>Decision Tree Classifier</a:t>
          </a:r>
          <a:endParaRPr lang="en-US" sz="2000" dirty="0"/>
        </a:p>
      </dgm:t>
    </dgm:pt>
    <dgm:pt modelId="{993563D7-6574-4288-945E-7820CE867C06}" cxnId="{FAC82292-B3E9-4174-A2C4-F6415437983B}" type="parTrans">
      <dgm:prSet/>
      <dgm:spPr/>
      <dgm:t>
        <a:bodyPr/>
        <a:lstStyle/>
        <a:p>
          <a:endParaRPr lang="en-US"/>
        </a:p>
      </dgm:t>
    </dgm:pt>
    <dgm:pt modelId="{35C77F23-50F0-4257-84B4-5096CA354D34}" cxnId="{FAC82292-B3E9-4174-A2C4-F6415437983B}" type="sibTrans">
      <dgm:prSet/>
      <dgm:spPr/>
      <dgm:t>
        <a:bodyPr/>
        <a:lstStyle/>
        <a:p>
          <a:endParaRPr lang="en-US"/>
        </a:p>
      </dgm:t>
    </dgm:pt>
    <dgm:pt modelId="{26B0D146-0B15-4670-AC56-AC97F56A35CF}">
      <dgm:prSet custT="1"/>
      <dgm:spPr/>
      <dgm:t>
        <a:bodyPr/>
        <a:lstStyle/>
        <a:p>
          <a:r>
            <a:rPr lang="en-US" sz="2000" dirty="0" smtClean="0"/>
            <a:t>Accuracy:95%</a:t>
          </a:r>
          <a:endParaRPr lang="en-US" sz="2000" dirty="0"/>
        </a:p>
      </dgm:t>
    </dgm:pt>
    <dgm:pt modelId="{5A0C1B7A-BEF3-419E-8CC7-AF467CF82EFA}" cxnId="{207B2E89-20C1-4302-96C3-0C615C514BBD}" type="parTrans">
      <dgm:prSet/>
      <dgm:spPr/>
      <dgm:t>
        <a:bodyPr/>
        <a:lstStyle/>
        <a:p>
          <a:endParaRPr lang="en-US"/>
        </a:p>
      </dgm:t>
    </dgm:pt>
    <dgm:pt modelId="{FBBEDEFA-A66D-4807-A89F-0E0F091375CF}" cxnId="{207B2E89-20C1-4302-96C3-0C615C514BBD}" type="sibTrans">
      <dgm:prSet/>
      <dgm:spPr/>
      <dgm:t>
        <a:bodyPr/>
        <a:lstStyle/>
        <a:p>
          <a:endParaRPr lang="en-US"/>
        </a:p>
      </dgm:t>
    </dgm:pt>
    <dgm:pt modelId="{CB22A193-5165-4CF6-A9E0-7CB8CE4AB295}">
      <dgm:prSet custT="1"/>
      <dgm:spPr/>
      <dgm:t>
        <a:bodyPr/>
        <a:lstStyle/>
        <a:p>
          <a:r>
            <a:rPr lang="en-US" sz="2000" dirty="0" smtClean="0"/>
            <a:t>Recall Score:96%</a:t>
          </a:r>
          <a:endParaRPr lang="en-US" sz="2000" dirty="0"/>
        </a:p>
      </dgm:t>
    </dgm:pt>
    <dgm:pt modelId="{445F4D7D-F51F-4D5A-BEB8-4411EFDC4DBA}" cxnId="{D681759F-E171-420C-903F-91FE4C6DB69E}" type="parTrans">
      <dgm:prSet/>
      <dgm:spPr/>
      <dgm:t>
        <a:bodyPr/>
        <a:lstStyle/>
        <a:p>
          <a:endParaRPr lang="en-US"/>
        </a:p>
      </dgm:t>
    </dgm:pt>
    <dgm:pt modelId="{EF7A358E-8237-448A-80F7-B60B2D3C1930}" cxnId="{D681759F-E171-420C-903F-91FE4C6DB69E}" type="sibTrans">
      <dgm:prSet/>
      <dgm:spPr/>
      <dgm:t>
        <a:bodyPr/>
        <a:lstStyle/>
        <a:p>
          <a:endParaRPr lang="en-US"/>
        </a:p>
      </dgm:t>
    </dgm:pt>
    <dgm:pt modelId="{AEEA23E5-F6C0-4A7C-B6A0-525290DE6C1F}">
      <dgm:prSet custT="1"/>
      <dgm:spPr/>
      <dgm:t>
        <a:bodyPr/>
        <a:lstStyle/>
        <a:p>
          <a:r>
            <a:rPr lang="en-US" sz="2000" dirty="0" smtClean="0"/>
            <a:t>ROC Score:94%</a:t>
          </a:r>
          <a:endParaRPr lang="en-US" sz="2000" dirty="0"/>
        </a:p>
      </dgm:t>
    </dgm:pt>
    <dgm:pt modelId="{73A6F6BD-6714-4343-BB4E-55E06ABA5607}" cxnId="{F0466783-E888-4434-B5C1-20DDF5C30027}" type="parTrans">
      <dgm:prSet/>
      <dgm:spPr/>
      <dgm:t>
        <a:bodyPr/>
        <a:lstStyle/>
        <a:p>
          <a:endParaRPr lang="en-US"/>
        </a:p>
      </dgm:t>
    </dgm:pt>
    <dgm:pt modelId="{B2AFD697-BAEB-42A9-BADA-46787554D0AF}" cxnId="{F0466783-E888-4434-B5C1-20DDF5C30027}" type="sibTrans">
      <dgm:prSet/>
      <dgm:spPr/>
      <dgm:t>
        <a:bodyPr/>
        <a:lstStyle/>
        <a:p>
          <a:endParaRPr lang="en-US"/>
        </a:p>
      </dgm:t>
    </dgm:pt>
    <dgm:pt modelId="{B581B229-8AD3-4D38-AEFB-C17E1EBC4CF9}">
      <dgm:prSet custT="1"/>
      <dgm:spPr/>
      <dgm:t>
        <a:bodyPr/>
        <a:lstStyle/>
        <a:p>
          <a:r>
            <a:rPr lang="en-US" sz="2000" dirty="0" smtClean="0"/>
            <a:t>Confusion </a:t>
          </a:r>
          <a:r>
            <a:rPr lang="en-US" sz="2000" dirty="0" err="1" smtClean="0"/>
            <a:t>Matrix:TP</a:t>
          </a:r>
          <a:r>
            <a:rPr lang="en-US" sz="2000" dirty="0" smtClean="0"/>
            <a:t>=28,TN=48,FP=2,FN=2</a:t>
          </a:r>
          <a:endParaRPr lang="en-US" sz="2000" dirty="0"/>
        </a:p>
      </dgm:t>
    </dgm:pt>
    <dgm:pt modelId="{E4E5DEFB-B1D0-4784-AED2-4A3AC2A5FBFA}" cxnId="{535DABB8-140D-4955-8947-70EB8DAFC47D}" type="parTrans">
      <dgm:prSet/>
      <dgm:spPr/>
      <dgm:t>
        <a:bodyPr/>
        <a:lstStyle/>
        <a:p>
          <a:endParaRPr lang="en-US"/>
        </a:p>
      </dgm:t>
    </dgm:pt>
    <dgm:pt modelId="{86B032FF-6F88-43FC-B562-6599CB9AA95A}" cxnId="{535DABB8-140D-4955-8947-70EB8DAFC47D}" type="sibTrans">
      <dgm:prSet/>
      <dgm:spPr/>
      <dgm:t>
        <a:bodyPr/>
        <a:lstStyle/>
        <a:p>
          <a:endParaRPr lang="en-US"/>
        </a:p>
      </dgm:t>
    </dgm:pt>
    <dgm:pt modelId="{44B3BF90-A1E4-4AD0-AAF4-D8909F306D38}">
      <dgm:prSet custT="1"/>
      <dgm:spPr/>
      <dgm:t>
        <a:bodyPr/>
        <a:lstStyle/>
        <a:p>
          <a:r>
            <a:rPr lang="en-US" sz="2000" dirty="0" smtClean="0"/>
            <a:t>Sensitivity:1</a:t>
          </a:r>
          <a:endParaRPr lang="en-US" sz="2000" dirty="0"/>
        </a:p>
      </dgm:t>
    </dgm:pt>
    <dgm:pt modelId="{A773D364-9837-47CB-B2CB-F0F120C2BB00}" cxnId="{DA430643-BF26-4E88-993D-CF91DB20DE80}" type="parTrans">
      <dgm:prSet/>
      <dgm:spPr/>
      <dgm:t>
        <a:bodyPr/>
        <a:lstStyle/>
        <a:p>
          <a:endParaRPr lang="en-US"/>
        </a:p>
      </dgm:t>
    </dgm:pt>
    <dgm:pt modelId="{2770D0E1-5D87-4F4F-BE47-222272E0E028}" cxnId="{DA430643-BF26-4E88-993D-CF91DB20DE80}" type="sibTrans">
      <dgm:prSet/>
      <dgm:spPr/>
      <dgm:t>
        <a:bodyPr/>
        <a:lstStyle/>
        <a:p>
          <a:endParaRPr lang="en-US"/>
        </a:p>
      </dgm:t>
    </dgm:pt>
    <dgm:pt modelId="{803E38C2-7725-41EB-A94C-B3098B827040}">
      <dgm:prSet custT="1"/>
      <dgm:spPr/>
      <dgm:t>
        <a:bodyPr/>
        <a:lstStyle/>
        <a:p>
          <a:r>
            <a:rPr lang="en-US" sz="2000" dirty="0" smtClean="0"/>
            <a:t>Specivicity:0.98</a:t>
          </a:r>
          <a:endParaRPr lang="en-US" sz="2000" dirty="0"/>
        </a:p>
      </dgm:t>
    </dgm:pt>
    <dgm:pt modelId="{BCFFEA95-2B26-417C-AA75-2302C4D4BCD7}" cxnId="{7CEC6E8E-4D3A-463F-913A-4FEA091BFEE3}" type="parTrans">
      <dgm:prSet/>
      <dgm:spPr/>
      <dgm:t>
        <a:bodyPr/>
        <a:lstStyle/>
        <a:p>
          <a:endParaRPr lang="en-US"/>
        </a:p>
      </dgm:t>
    </dgm:pt>
    <dgm:pt modelId="{6C46CCE6-ECB4-429F-B50F-B53C4D590E5B}" cxnId="{7CEC6E8E-4D3A-463F-913A-4FEA091BFEE3}" type="sibTrans">
      <dgm:prSet/>
      <dgm:spPr/>
      <dgm:t>
        <a:bodyPr/>
        <a:lstStyle/>
        <a:p>
          <a:endParaRPr lang="en-US"/>
        </a:p>
      </dgm:t>
    </dgm:pt>
    <dgm:pt modelId="{05BB8A67-790F-4F78-8552-4A62EF69D62D}" type="pres">
      <dgm:prSet presAssocID="{DAD80AA0-9F63-4445-804B-194B47EADE3E}" presName="Name0" presStyleCnt="0">
        <dgm:presLayoutVars>
          <dgm:dir/>
          <dgm:resizeHandles val="exact"/>
        </dgm:presLayoutVars>
      </dgm:prSet>
      <dgm:spPr/>
    </dgm:pt>
    <dgm:pt modelId="{EE0E5D39-899D-4F04-A4DF-2BA1FC302B68}" type="pres">
      <dgm:prSet presAssocID="{4E688F27-BC9F-4127-985B-770C97BFF85D}" presName="node" presStyleLbl="node1" presStyleIdx="0" presStyleCnt="2">
        <dgm:presLayoutVars>
          <dgm:bulletEnabled val="1"/>
        </dgm:presLayoutVars>
      </dgm:prSet>
      <dgm:spPr/>
    </dgm:pt>
    <dgm:pt modelId="{DAA74D4E-235B-4308-9AAE-04A47973BE7B}" type="pres">
      <dgm:prSet presAssocID="{9C18F0D7-BE40-4B22-8D8D-C4B4D33F7BF7}" presName="sibTrans" presStyleCnt="0"/>
      <dgm:spPr/>
    </dgm:pt>
    <dgm:pt modelId="{60DF3738-C905-42F9-8F56-5467C0DF38B0}" type="pres">
      <dgm:prSet presAssocID="{D8E98E58-2BBA-4085-B964-768386306E35}" presName="node" presStyleLbl="node1" presStyleIdx="1" presStyleCnt="2">
        <dgm:presLayoutVars>
          <dgm:bulletEnabled val="1"/>
        </dgm:presLayoutVars>
      </dgm:prSet>
      <dgm:spPr/>
      <dgm:t>
        <a:bodyPr/>
        <a:lstStyle/>
        <a:p>
          <a:endParaRPr lang="en-US"/>
        </a:p>
      </dgm:t>
    </dgm:pt>
  </dgm:ptLst>
  <dgm:cxnLst>
    <dgm:cxn modelId="{A14A6925-96FA-4CC8-BE7A-8CFF0AB70B27}" type="presOf" srcId="{B581B229-8AD3-4D38-AEFB-C17E1EBC4CF9}" destId="{EE0E5D39-899D-4F04-A4DF-2BA1FC302B68}" srcOrd="0" destOrd="5" presId="urn:microsoft.com/office/officeart/2005/8/layout/hList6"/>
    <dgm:cxn modelId="{D681759F-E171-420C-903F-91FE4C6DB69E}" srcId="{4E688F27-BC9F-4127-985B-770C97BFF85D}" destId="{CB22A193-5165-4CF6-A9E0-7CB8CE4AB295}" srcOrd="2" destOrd="0" parTransId="{445F4D7D-F51F-4D5A-BEB8-4411EFDC4DBA}" sibTransId="{EF7A358E-8237-448A-80F7-B60B2D3C1930}"/>
    <dgm:cxn modelId="{388BABB8-FB90-4BE5-9557-C0037585EE6B}" type="presOf" srcId="{803E38C2-7725-41EB-A94C-B3098B827040}" destId="{EE0E5D39-899D-4F04-A4DF-2BA1FC302B68}" srcOrd="0" destOrd="7" presId="urn:microsoft.com/office/officeart/2005/8/layout/hList6"/>
    <dgm:cxn modelId="{F0466783-E888-4434-B5C1-20DDF5C30027}" srcId="{4E688F27-BC9F-4127-985B-770C97BFF85D}" destId="{AEEA23E5-F6C0-4A7C-B6A0-525290DE6C1F}" srcOrd="3" destOrd="0" parTransId="{73A6F6BD-6714-4343-BB4E-55E06ABA5607}" sibTransId="{B2AFD697-BAEB-42A9-BADA-46787554D0AF}"/>
    <dgm:cxn modelId="{535DABB8-140D-4955-8947-70EB8DAFC47D}" srcId="{4E688F27-BC9F-4127-985B-770C97BFF85D}" destId="{B581B229-8AD3-4D38-AEFB-C17E1EBC4CF9}" srcOrd="4" destOrd="0" parTransId="{E4E5DEFB-B1D0-4784-AED2-4A3AC2A5FBFA}" sibTransId="{86B032FF-6F88-43FC-B562-6599CB9AA95A}"/>
    <dgm:cxn modelId="{2D5B9A33-6BB3-4576-982D-9FC4BC58D9E3}" type="presOf" srcId="{44B3BF90-A1E4-4AD0-AAF4-D8909F306D38}" destId="{EE0E5D39-899D-4F04-A4DF-2BA1FC302B68}" srcOrd="0" destOrd="6" presId="urn:microsoft.com/office/officeart/2005/8/layout/hList6"/>
    <dgm:cxn modelId="{848DF52A-471C-4630-A576-38C4425FB544}" type="presOf" srcId="{DAD80AA0-9F63-4445-804B-194B47EADE3E}" destId="{05BB8A67-790F-4F78-8552-4A62EF69D62D}" srcOrd="0" destOrd="0" presId="urn:microsoft.com/office/officeart/2005/8/layout/hList6"/>
    <dgm:cxn modelId="{215E5352-65BC-4DC9-B33E-60675083B6F3}" type="presOf" srcId="{CB22A193-5165-4CF6-A9E0-7CB8CE4AB295}" destId="{EE0E5D39-899D-4F04-A4DF-2BA1FC302B68}" srcOrd="0" destOrd="3" presId="urn:microsoft.com/office/officeart/2005/8/layout/hList6"/>
    <dgm:cxn modelId="{75176397-59EC-47EF-8000-AE0ABAF65357}" type="presOf" srcId="{26B0D146-0B15-4670-AC56-AC97F56A35CF}" destId="{EE0E5D39-899D-4F04-A4DF-2BA1FC302B68}" srcOrd="0" destOrd="2" presId="urn:microsoft.com/office/officeart/2005/8/layout/hList6"/>
    <dgm:cxn modelId="{FAC82292-B3E9-4174-A2C4-F6415437983B}" srcId="{4E688F27-BC9F-4127-985B-770C97BFF85D}" destId="{239B0C3A-5A38-42C8-81C2-135F601CEEF6}" srcOrd="0" destOrd="0" parTransId="{993563D7-6574-4288-945E-7820CE867C06}" sibTransId="{35C77F23-50F0-4257-84B4-5096CA354D34}"/>
    <dgm:cxn modelId="{1EF84D77-ACE5-4A4F-82C5-E72CAEC52CF6}" srcId="{DAD80AA0-9F63-4445-804B-194B47EADE3E}" destId="{D8E98E58-2BBA-4085-B964-768386306E35}" srcOrd="1" destOrd="0" parTransId="{D9FDD891-1204-4675-B283-CE82DA7284EB}" sibTransId="{ECD93346-359B-49C5-98D2-95F0DE313C70}"/>
    <dgm:cxn modelId="{780BE649-F187-420E-BA77-845BEF5A3320}" type="presOf" srcId="{4E688F27-BC9F-4127-985B-770C97BFF85D}" destId="{EE0E5D39-899D-4F04-A4DF-2BA1FC302B68}" srcOrd="0" destOrd="0" presId="urn:microsoft.com/office/officeart/2005/8/layout/hList6"/>
    <dgm:cxn modelId="{DA430643-BF26-4E88-993D-CF91DB20DE80}" srcId="{4E688F27-BC9F-4127-985B-770C97BFF85D}" destId="{44B3BF90-A1E4-4AD0-AAF4-D8909F306D38}" srcOrd="5" destOrd="0" parTransId="{A773D364-9837-47CB-B2CB-F0F120C2BB00}" sibTransId="{2770D0E1-5D87-4F4F-BE47-222272E0E028}"/>
    <dgm:cxn modelId="{207B2E89-20C1-4302-96C3-0C615C514BBD}" srcId="{4E688F27-BC9F-4127-985B-770C97BFF85D}" destId="{26B0D146-0B15-4670-AC56-AC97F56A35CF}" srcOrd="1" destOrd="0" parTransId="{5A0C1B7A-BEF3-419E-8CC7-AF467CF82EFA}" sibTransId="{FBBEDEFA-A66D-4807-A89F-0E0F091375CF}"/>
    <dgm:cxn modelId="{EE2459D4-0B6F-48B7-9A02-B4D3AA0EF1EE}" type="presOf" srcId="{239B0C3A-5A38-42C8-81C2-135F601CEEF6}" destId="{EE0E5D39-899D-4F04-A4DF-2BA1FC302B68}" srcOrd="0" destOrd="1" presId="urn:microsoft.com/office/officeart/2005/8/layout/hList6"/>
    <dgm:cxn modelId="{94ED3E4C-AC8F-4C0D-A726-EBE9082A6A52}" type="presOf" srcId="{D8E98E58-2BBA-4085-B964-768386306E35}" destId="{60DF3738-C905-42F9-8F56-5467C0DF38B0}" srcOrd="0" destOrd="0" presId="urn:microsoft.com/office/officeart/2005/8/layout/hList6"/>
    <dgm:cxn modelId="{7CEC6E8E-4D3A-463F-913A-4FEA091BFEE3}" srcId="{4E688F27-BC9F-4127-985B-770C97BFF85D}" destId="{803E38C2-7725-41EB-A94C-B3098B827040}" srcOrd="6" destOrd="0" parTransId="{BCFFEA95-2B26-417C-AA75-2302C4D4BCD7}" sibTransId="{6C46CCE6-ECB4-429F-B50F-B53C4D590E5B}"/>
    <dgm:cxn modelId="{0AB41395-73AC-4B2D-836C-D4E42B351437}" type="presOf" srcId="{AEEA23E5-F6C0-4A7C-B6A0-525290DE6C1F}" destId="{EE0E5D39-899D-4F04-A4DF-2BA1FC302B68}" srcOrd="0" destOrd="4" presId="urn:microsoft.com/office/officeart/2005/8/layout/hList6"/>
    <dgm:cxn modelId="{350B2B11-23C0-4EE6-AEE3-FBD2644753AF}" srcId="{DAD80AA0-9F63-4445-804B-194B47EADE3E}" destId="{4E688F27-BC9F-4127-985B-770C97BFF85D}" srcOrd="0" destOrd="0" parTransId="{A386ACDF-C770-4A9A-BF17-61CF9333F0D5}" sibTransId="{9C18F0D7-BE40-4B22-8D8D-C4B4D33F7BF7}"/>
    <dgm:cxn modelId="{EDBDFDE4-28D6-4A9A-9C8B-685D50336B88}" type="presParOf" srcId="{05BB8A67-790F-4F78-8552-4A62EF69D62D}" destId="{EE0E5D39-899D-4F04-A4DF-2BA1FC302B68}" srcOrd="0" destOrd="0" presId="urn:microsoft.com/office/officeart/2005/8/layout/hList6"/>
    <dgm:cxn modelId="{53A73790-0AF7-4ED2-BBDB-C7667357F431}" type="presParOf" srcId="{05BB8A67-790F-4F78-8552-4A62EF69D62D}" destId="{DAA74D4E-235B-4308-9AAE-04A47973BE7B}" srcOrd="1" destOrd="0" presId="urn:microsoft.com/office/officeart/2005/8/layout/hList6"/>
    <dgm:cxn modelId="{88ECCACC-5CDD-43C5-886E-B10FB496A0BC}" type="presParOf" srcId="{05BB8A67-790F-4F78-8552-4A62EF69D62D}" destId="{60DF3738-C905-42F9-8F56-5467C0DF38B0}" srcOrd="2"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803124-C155-44E7-996A-60D4ACE9E1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C125A5-0622-45BA-AD08-8F19DB64CC8D}">
      <dgm:prSet phldrT="[Text]" phldr="0" custT="0"/>
      <dgm:spPr/>
      <dgm:t>
        <a:bodyPr vert="horz" wrap="square"/>
        <a:lstStyle>
          <a:lvl1pPr algn="l">
            <a:defRPr sz="5300"/>
          </a:lvl1pPr>
          <a:lvl2pPr marL="285750" indent="-285750" algn="l">
            <a:defRPr sz="4100"/>
          </a:lvl2pPr>
          <a:lvl3pPr marL="571500" indent="-285750" algn="l">
            <a:defRPr sz="4100"/>
          </a:lvl3pPr>
          <a:lvl4pPr marL="857250" indent="-285750" algn="l">
            <a:defRPr sz="4100"/>
          </a:lvl4pPr>
          <a:lvl5pPr marL="1143000" indent="-285750" algn="l">
            <a:defRPr sz="4100"/>
          </a:lvl5pPr>
          <a:lvl6pPr marL="1428750" indent="-285750" algn="l">
            <a:defRPr sz="4100"/>
          </a:lvl6pPr>
          <a:lvl7pPr marL="1714500" indent="-285750" algn="l">
            <a:defRPr sz="4100"/>
          </a:lvl7pPr>
          <a:lvl8pPr marL="2000250" indent="-285750" algn="l">
            <a:defRPr sz="4100"/>
          </a:lvl8pPr>
          <a:lvl9pPr marL="2286000" indent="-285750" algn="l">
            <a:defRPr sz="4100"/>
          </a:lvl9pPr>
        </a:lstStyle>
        <a:p>
          <a:pPr>
            <a:lnSpc>
              <a:spcPct val="100000"/>
            </a:lnSpc>
            <a:spcBef>
              <a:spcPct val="0"/>
            </a:spcBef>
            <a:spcAft>
              <a:spcPct val="35000"/>
            </a:spcAft>
          </a:pPr>
          <a:r>
            <a:rPr lang="en-US" dirty="0" smtClean="0"/>
            <a:t>CO</a:t>
          </a:r>
          <a:r>
            <a:rPr lang="en-IN" altLang="en-US" dirty="0" smtClean="0"/>
            <a:t>N</a:t>
          </a:r>
          <a:r>
            <a:rPr lang="en-US" dirty="0" smtClean="0"/>
            <a:t>CLUSION:</a:t>
          </a:r>
          <a:r>
            <a:rPr lang="en-US" dirty="0"/>
            <a:t/>
          </a:r>
          <a:endParaRPr lang="en-US" dirty="0"/>
        </a:p>
      </dgm:t>
    </dgm:pt>
    <dgm:pt modelId="{C6894AC4-A2CE-4A69-BE6E-EB9CB31C19F0}" cxnId="{74F9640E-9F1F-44F1-B687-A9C97C2E37C9}" type="parTrans">
      <dgm:prSet/>
      <dgm:spPr/>
      <dgm:t>
        <a:bodyPr/>
        <a:lstStyle/>
        <a:p>
          <a:endParaRPr lang="en-US"/>
        </a:p>
      </dgm:t>
    </dgm:pt>
    <dgm:pt modelId="{BB7FDEBE-E74E-4950-AB67-8884A18391FD}" cxnId="{74F9640E-9F1F-44F1-B687-A9C97C2E37C9}" type="sibTrans">
      <dgm:prSet/>
      <dgm:spPr/>
      <dgm:t>
        <a:bodyPr/>
        <a:lstStyle/>
        <a:p>
          <a:endParaRPr lang="en-US"/>
        </a:p>
      </dgm:t>
    </dgm:pt>
    <dgm:pt modelId="{D565F4CE-6270-42FF-AAD7-7F1C7BCDEA87}">
      <dgm:prSet phldrT="[Text]" phldr="0" custT="0"/>
      <dgm:spPr/>
      <dgm:t>
        <a:bodyPr vert="horz" wrap="square"/>
        <a:lstStyle>
          <a:lvl1pPr algn="l">
            <a:defRPr sz="5300"/>
          </a:lvl1pPr>
          <a:lvl2pPr marL="285750" indent="-285750" algn="l">
            <a:defRPr sz="4100"/>
          </a:lvl2pPr>
          <a:lvl3pPr marL="571500" indent="-285750" algn="l">
            <a:defRPr sz="4100"/>
          </a:lvl3pPr>
          <a:lvl4pPr marL="857250" indent="-285750" algn="l">
            <a:defRPr sz="4100"/>
          </a:lvl4pPr>
          <a:lvl5pPr marL="1143000" indent="-285750" algn="l">
            <a:defRPr sz="4100"/>
          </a:lvl5pPr>
          <a:lvl6pPr marL="1428750" indent="-285750" algn="l">
            <a:defRPr sz="4100"/>
          </a:lvl6pPr>
          <a:lvl7pPr marL="1714500" indent="-285750" algn="l">
            <a:defRPr sz="4100"/>
          </a:lvl7pPr>
          <a:lvl8pPr marL="2000250" indent="-285750" algn="l">
            <a:defRPr sz="4100"/>
          </a:lvl8pPr>
          <a:lvl9pPr marL="2286000" indent="-285750" algn="l">
            <a:defRPr sz="4100"/>
          </a:lvl9pPr>
        </a:lstStyle>
        <a:p>
          <a:pPr>
            <a:lnSpc>
              <a:spcPct val="100000"/>
            </a:lnSpc>
            <a:spcBef>
              <a:spcPct val="0"/>
            </a:spcBef>
            <a:spcAft>
              <a:spcPct val="20000"/>
            </a:spcAft>
          </a:pPr>
          <a:r>
            <a:rPr lang="en-US" b="1" dirty="0" smtClean="0"/>
            <a:t>By performing all the models , </a:t>
          </a:r>
          <a:r>
            <a:rPr lang="en-IN" altLang="en-US" b="1" dirty="0" smtClean="0"/>
            <a:t>w</a:t>
          </a:r>
          <a:r>
            <a:rPr lang="en-US" b="1" dirty="0" smtClean="0"/>
            <a:t>e observed that DTC, LR, RFC are better than other models.</a:t>
          </a:r>
          <a:r>
            <a:rPr lang="en-US" dirty="0"/>
            <a:t/>
          </a:r>
          <a:endParaRPr lang="en-US" dirty="0"/>
        </a:p>
      </dgm:t>
    </dgm:pt>
    <dgm:pt modelId="{D87DF746-280C-4483-AFA2-0681C60F7CBA}" cxnId="{5835C07F-A6BE-4A3E-90DB-78CE0B43A582}" type="parTrans">
      <dgm:prSet/>
      <dgm:spPr/>
      <dgm:t>
        <a:bodyPr/>
        <a:lstStyle/>
        <a:p>
          <a:endParaRPr lang="en-US"/>
        </a:p>
      </dgm:t>
    </dgm:pt>
    <dgm:pt modelId="{4E5743CF-D420-485A-B379-A6A702C99CCF}" cxnId="{5835C07F-A6BE-4A3E-90DB-78CE0B43A582}" type="sibTrans">
      <dgm:prSet/>
      <dgm:spPr/>
      <dgm:t>
        <a:bodyPr/>
        <a:lstStyle/>
        <a:p>
          <a:endParaRPr lang="en-US"/>
        </a:p>
      </dgm:t>
    </dgm:pt>
    <dgm:pt modelId="{F5D45460-F695-4A73-9620-C33542F35AC5}">
      <dgm:prSet phldr="0" custT="0"/>
      <dgm:spPr/>
      <dgm:t>
        <a:bodyPr vert="horz" wrap="square"/>
        <a:lstStyle>
          <a:lvl1pPr algn="l">
            <a:defRPr sz="5300"/>
          </a:lvl1pPr>
          <a:lvl2pPr marL="285750" indent="-285750" algn="l">
            <a:defRPr sz="4100"/>
          </a:lvl2pPr>
          <a:lvl3pPr marL="571500" indent="-285750" algn="l">
            <a:defRPr sz="4100"/>
          </a:lvl3pPr>
          <a:lvl4pPr marL="857250" indent="-285750" algn="l">
            <a:defRPr sz="4100"/>
          </a:lvl4pPr>
          <a:lvl5pPr marL="1143000" indent="-285750" algn="l">
            <a:defRPr sz="4100"/>
          </a:lvl5pPr>
          <a:lvl6pPr marL="1428750" indent="-285750" algn="l">
            <a:defRPr sz="4100"/>
          </a:lvl6pPr>
          <a:lvl7pPr marL="1714500" indent="-285750" algn="l">
            <a:defRPr sz="4100"/>
          </a:lvl7pPr>
          <a:lvl8pPr marL="2000250" indent="-285750" algn="l">
            <a:defRPr sz="4100"/>
          </a:lvl8pPr>
          <a:lvl9pPr marL="2286000" indent="-285750" algn="l">
            <a:defRPr sz="4100"/>
          </a:lvl9pPr>
        </a:lstStyle>
        <a:p>
          <a:pPr>
            <a:lnSpc>
              <a:spcPct val="100000"/>
            </a:lnSpc>
            <a:spcBef>
              <a:spcPct val="0"/>
            </a:spcBef>
            <a:spcAft>
              <a:spcPct val="20000"/>
            </a:spcAft>
          </a:pPr>
          <a:r>
            <a:rPr lang="en-US" b="1" dirty="0" smtClean="0"/>
            <a:t>So</a:t>
          </a:r>
          <a:r>
            <a:rPr lang="en-IN" altLang="en-US" b="1" dirty="0" smtClean="0"/>
            <a:t>, w</a:t>
          </a:r>
          <a:r>
            <a:rPr lang="en-US" b="1" dirty="0" smtClean="0"/>
            <a:t>e conclude that LR and RFC is best model</a:t>
          </a:r>
          <a:r>
            <a:rPr lang="en-IN" altLang="en-US" b="1" dirty="0" smtClean="0"/>
            <a:t>.</a:t>
          </a:r>
          <a:r>
            <a:rPr lang="en-IN" altLang="en-US" b="1" dirty="0" smtClean="0"/>
            <a:t/>
          </a:r>
          <a:endParaRPr lang="en-IN" altLang="en-US" b="1" dirty="0" smtClean="0"/>
        </a:p>
      </dgm:t>
    </dgm:pt>
    <dgm:pt modelId="{97E3F2D5-AD92-47BE-9AD1-E22121916978}" cxnId="{E087B2AC-FB02-403F-B852-944EDD899454}" type="parTrans">
      <dgm:prSet/>
      <dgm:spPr/>
    </dgm:pt>
    <dgm:pt modelId="{165E75AA-48E4-4DCF-A65C-E83740066B3C}" cxnId="{E087B2AC-FB02-403F-B852-944EDD899454}" type="sibTrans">
      <dgm:prSet/>
      <dgm:spPr/>
    </dgm:pt>
    <dgm:pt modelId="{2385DB6B-28A8-4F19-9D01-B463DF9BE6BF}" type="pres">
      <dgm:prSet presAssocID="{FE803124-C155-44E7-996A-60D4ACE9E181}" presName="linear" presStyleCnt="0">
        <dgm:presLayoutVars>
          <dgm:animLvl val="lvl"/>
          <dgm:resizeHandles val="exact"/>
        </dgm:presLayoutVars>
      </dgm:prSet>
      <dgm:spPr/>
    </dgm:pt>
    <dgm:pt modelId="{FC1542DF-A17C-424A-860C-80A150B7377E}" type="pres">
      <dgm:prSet presAssocID="{F8C125A5-0622-45BA-AD08-8F19DB64CC8D}" presName="parentText" presStyleLbl="node1" presStyleIdx="0" presStyleCnt="1" custScaleY="74956">
        <dgm:presLayoutVars>
          <dgm:chMax val="0"/>
          <dgm:bulletEnabled val="1"/>
        </dgm:presLayoutVars>
      </dgm:prSet>
      <dgm:spPr/>
      <dgm:t>
        <a:bodyPr/>
        <a:lstStyle/>
        <a:p>
          <a:endParaRPr lang="en-US"/>
        </a:p>
      </dgm:t>
    </dgm:pt>
    <dgm:pt modelId="{64AF83D9-F62A-496C-88B1-79DE94D1759E}" type="pres">
      <dgm:prSet presAssocID="{F8C125A5-0622-45BA-AD08-8F19DB64CC8D}" presName="childText" presStyleLbl="revTx" presStyleIdx="0" presStyleCnt="1">
        <dgm:presLayoutVars>
          <dgm:bulletEnabled val="1"/>
        </dgm:presLayoutVars>
      </dgm:prSet>
      <dgm:spPr/>
      <dgm:t>
        <a:bodyPr/>
        <a:lstStyle/>
        <a:p>
          <a:endParaRPr lang="en-US"/>
        </a:p>
      </dgm:t>
    </dgm:pt>
  </dgm:ptLst>
  <dgm:cxnLst>
    <dgm:cxn modelId="{74F9640E-9F1F-44F1-B687-A9C97C2E37C9}" srcId="{FE803124-C155-44E7-996A-60D4ACE9E181}" destId="{F8C125A5-0622-45BA-AD08-8F19DB64CC8D}" srcOrd="0" destOrd="0" parTransId="{C6894AC4-A2CE-4A69-BE6E-EB9CB31C19F0}" sibTransId="{BB7FDEBE-E74E-4950-AB67-8884A18391FD}"/>
    <dgm:cxn modelId="{5835C07F-A6BE-4A3E-90DB-78CE0B43A582}" srcId="{F8C125A5-0622-45BA-AD08-8F19DB64CC8D}" destId="{D565F4CE-6270-42FF-AAD7-7F1C7BCDEA87}" srcOrd="0" destOrd="0" parTransId="{D87DF746-280C-4483-AFA2-0681C60F7CBA}" sibTransId="{4E5743CF-D420-485A-B379-A6A702C99CCF}"/>
    <dgm:cxn modelId="{E087B2AC-FB02-403F-B852-944EDD899454}" srcId="{F8C125A5-0622-45BA-AD08-8F19DB64CC8D}" destId="{F5D45460-F695-4A73-9620-C33542F35AC5}" srcOrd="1" destOrd="0" parTransId="{97E3F2D5-AD92-47BE-9AD1-E22121916978}" sibTransId="{165E75AA-48E4-4DCF-A65C-E83740066B3C}"/>
    <dgm:cxn modelId="{A9193CCE-DDD2-4F7C-8987-59D9A6C268E1}" type="presOf" srcId="{FE803124-C155-44E7-996A-60D4ACE9E181}" destId="{2385DB6B-28A8-4F19-9D01-B463DF9BE6BF}" srcOrd="0" destOrd="0" presId="urn:microsoft.com/office/officeart/2005/8/layout/vList2"/>
    <dgm:cxn modelId="{6EAC15AC-977B-4FA7-93A4-94B2CD2FBDDD}" type="presParOf" srcId="{2385DB6B-28A8-4F19-9D01-B463DF9BE6BF}" destId="{FC1542DF-A17C-424A-860C-80A150B7377E}" srcOrd="0" destOrd="0" presId="urn:microsoft.com/office/officeart/2005/8/layout/vList2"/>
    <dgm:cxn modelId="{62C3B501-BFEE-479B-BA5E-2A04C0A57D51}" type="presOf" srcId="{F8C125A5-0622-45BA-AD08-8F19DB64CC8D}" destId="{FC1542DF-A17C-424A-860C-80A150B7377E}" srcOrd="0" destOrd="0" presId="urn:microsoft.com/office/officeart/2005/8/layout/vList2"/>
    <dgm:cxn modelId="{E42E64FC-2CE0-4E45-B6E5-A406B2EF56BD}" type="presParOf" srcId="{2385DB6B-28A8-4F19-9D01-B463DF9BE6BF}" destId="{64AF83D9-F62A-496C-88B1-79DE94D1759E}" srcOrd="1" destOrd="0" presId="urn:microsoft.com/office/officeart/2005/8/layout/vList2"/>
    <dgm:cxn modelId="{1EEFB815-535A-4910-874F-34C7D1C430B4}" type="presOf" srcId="{D565F4CE-6270-42FF-AAD7-7F1C7BCDEA87}" destId="{64AF83D9-F62A-496C-88B1-79DE94D1759E}" srcOrd="0" destOrd="0" presId="urn:microsoft.com/office/officeart/2005/8/layout/vList2"/>
    <dgm:cxn modelId="{4ED6882C-1AE1-49CF-9185-14E79598E663}" type="presOf" srcId="{F5D45460-F695-4A73-9620-C33542F35AC5}" destId="{64AF83D9-F62A-496C-88B1-79DE94D1759E}" srcOrd="0" destOrd="1"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6086E-10FD-4788-8723-661C8258CA2E}">
      <dsp:nvSpPr>
        <dsp:cNvPr id="0" name=""/>
        <dsp:cNvSpPr/>
      </dsp:nvSpPr>
      <dsp:spPr>
        <a:xfrm rot="16200000">
          <a:off x="-1418497" y="1419489"/>
          <a:ext cx="5418667" cy="257968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kern="1200" dirty="0" smtClean="0"/>
            <a:t>KNN</a:t>
          </a:r>
          <a:endParaRPr lang="en-US" sz="2000" kern="1200" dirty="0"/>
        </a:p>
        <a:p>
          <a:pPr marL="228600" lvl="1" indent="-228600" algn="l" defTabSz="889000">
            <a:lnSpc>
              <a:spcPct val="90000"/>
            </a:lnSpc>
            <a:spcBef>
              <a:spcPct val="0"/>
            </a:spcBef>
            <a:spcAft>
              <a:spcPct val="15000"/>
            </a:spcAft>
            <a:buChar char="••"/>
          </a:pPr>
          <a:r>
            <a:rPr lang="en-US" sz="2000" kern="1200" dirty="0" smtClean="0"/>
            <a:t>Accuracy:73.75</a:t>
          </a:r>
          <a:endParaRPr lang="en-US" sz="2000" kern="1200" dirty="0"/>
        </a:p>
        <a:p>
          <a:pPr marL="228600" lvl="1" indent="-228600" algn="l" defTabSz="889000">
            <a:lnSpc>
              <a:spcPct val="90000"/>
            </a:lnSpc>
            <a:spcBef>
              <a:spcPct val="0"/>
            </a:spcBef>
            <a:spcAft>
              <a:spcPct val="15000"/>
            </a:spcAft>
            <a:buChar char="••"/>
          </a:pPr>
          <a:r>
            <a:rPr lang="en-US" sz="2000" kern="1200" dirty="0" smtClean="0"/>
            <a:t>Recall Score:66</a:t>
          </a:r>
          <a:endParaRPr lang="en-US" sz="2000" kern="1200" dirty="0"/>
        </a:p>
        <a:p>
          <a:pPr marL="228600" lvl="1" indent="-228600" algn="l" defTabSz="889000">
            <a:lnSpc>
              <a:spcPct val="90000"/>
            </a:lnSpc>
            <a:spcBef>
              <a:spcPct val="0"/>
            </a:spcBef>
            <a:spcAft>
              <a:spcPct val="15000"/>
            </a:spcAft>
            <a:buChar char="••"/>
          </a:pPr>
          <a:r>
            <a:rPr lang="en-US" sz="2000" kern="1200" dirty="0" smtClean="0"/>
            <a:t>ROC Score:76.33</a:t>
          </a:r>
          <a:endParaRPr lang="en-US" sz="2000" kern="1200" dirty="0"/>
        </a:p>
        <a:p>
          <a:pPr marL="228600" lvl="1" indent="-228600" algn="l" defTabSz="889000">
            <a:lnSpc>
              <a:spcPct val="90000"/>
            </a:lnSpc>
            <a:spcBef>
              <a:spcPct val="0"/>
            </a:spcBef>
            <a:spcAft>
              <a:spcPct val="15000"/>
            </a:spcAft>
            <a:buChar char="••"/>
          </a:pPr>
          <a:r>
            <a:rPr lang="en-US" sz="2000" kern="1200" dirty="0" smtClean="0"/>
            <a:t>Confusion Matrix:TP=26,FP=4,FN=17,TN=33</a:t>
          </a:r>
          <a:endParaRPr lang="en-US" sz="2000" kern="1200" dirty="0"/>
        </a:p>
        <a:p>
          <a:pPr marL="228600" lvl="1" indent="-228600" algn="l" defTabSz="889000">
            <a:lnSpc>
              <a:spcPct val="90000"/>
            </a:lnSpc>
            <a:spcBef>
              <a:spcPct val="0"/>
            </a:spcBef>
            <a:spcAft>
              <a:spcPct val="15000"/>
            </a:spcAft>
            <a:buChar char="••"/>
          </a:pPr>
          <a:r>
            <a:rPr lang="en-US" sz="2000" kern="1200" dirty="0" smtClean="0"/>
            <a:t>Sensitivity:0.604</a:t>
          </a:r>
          <a:endParaRPr lang="en-US" sz="2000" kern="1200" dirty="0"/>
        </a:p>
        <a:p>
          <a:pPr marL="228600" lvl="1" indent="-228600" algn="l" defTabSz="889000">
            <a:lnSpc>
              <a:spcPct val="90000"/>
            </a:lnSpc>
            <a:spcBef>
              <a:spcPct val="0"/>
            </a:spcBef>
            <a:spcAft>
              <a:spcPct val="15000"/>
            </a:spcAft>
            <a:buChar char="••"/>
          </a:pPr>
          <a:r>
            <a:rPr lang="en-US" sz="2000" kern="1200" dirty="0" smtClean="0"/>
            <a:t>Specivicity:0.89</a:t>
          </a:r>
          <a:endParaRPr lang="en-US" sz="2000" kern="1200" dirty="0"/>
        </a:p>
      </dsp:txBody>
      <dsp:txXfrm rot="5400000">
        <a:off x="993" y="1083732"/>
        <a:ext cx="2579687" cy="3251201"/>
      </dsp:txXfrm>
    </dsp:sp>
    <dsp:sp modelId="{0E43950E-54C9-44CA-8670-81E4E3B5A153}">
      <dsp:nvSpPr>
        <dsp:cNvPr id="0" name=""/>
        <dsp:cNvSpPr/>
      </dsp:nvSpPr>
      <dsp:spPr>
        <a:xfrm rot="16200000">
          <a:off x="1354666" y="1419489"/>
          <a:ext cx="5418667" cy="257968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kern="1200" dirty="0" smtClean="0"/>
            <a:t>Logistic Regression</a:t>
          </a:r>
          <a:endParaRPr lang="en-US" sz="2000" kern="1200" dirty="0"/>
        </a:p>
        <a:p>
          <a:pPr marL="228600" lvl="1" indent="-228600" algn="l" defTabSz="889000">
            <a:lnSpc>
              <a:spcPct val="90000"/>
            </a:lnSpc>
            <a:spcBef>
              <a:spcPct val="0"/>
            </a:spcBef>
            <a:spcAft>
              <a:spcPct val="15000"/>
            </a:spcAft>
            <a:buChar char="••"/>
          </a:pPr>
          <a:r>
            <a:rPr lang="en-US" sz="2000" kern="1200" dirty="0" smtClean="0"/>
            <a:t>Accuracy:95%</a:t>
          </a:r>
          <a:endParaRPr lang="en-US" sz="2000" kern="1200" dirty="0"/>
        </a:p>
        <a:p>
          <a:pPr marL="228600" lvl="1" indent="-228600" algn="l" defTabSz="889000">
            <a:lnSpc>
              <a:spcPct val="90000"/>
            </a:lnSpc>
            <a:spcBef>
              <a:spcPct val="0"/>
            </a:spcBef>
            <a:spcAft>
              <a:spcPct val="15000"/>
            </a:spcAft>
            <a:buChar char="••"/>
          </a:pPr>
          <a:r>
            <a:rPr lang="en-US" sz="2000" kern="1200" dirty="0" smtClean="0"/>
            <a:t>Recall Score:98%</a:t>
          </a:r>
          <a:endParaRPr lang="en-US" sz="2000" kern="1200" dirty="0"/>
        </a:p>
        <a:p>
          <a:pPr marL="228600" lvl="1" indent="-228600" algn="l" defTabSz="889000">
            <a:lnSpc>
              <a:spcPct val="90000"/>
            </a:lnSpc>
            <a:spcBef>
              <a:spcPct val="0"/>
            </a:spcBef>
            <a:spcAft>
              <a:spcPct val="15000"/>
            </a:spcAft>
            <a:buChar char="••"/>
          </a:pPr>
          <a:r>
            <a:rPr lang="en-US" sz="2000" kern="1200" dirty="0" smtClean="0"/>
            <a:t>ROC Score:94%</a:t>
          </a:r>
          <a:endParaRPr lang="en-US" sz="2000" kern="1200" dirty="0"/>
        </a:p>
        <a:p>
          <a:pPr marL="228600" lvl="1" indent="-228600" algn="l" defTabSz="889000">
            <a:lnSpc>
              <a:spcPct val="90000"/>
            </a:lnSpc>
            <a:spcBef>
              <a:spcPct val="0"/>
            </a:spcBef>
            <a:spcAft>
              <a:spcPct val="15000"/>
            </a:spcAft>
            <a:buChar char="••"/>
          </a:pPr>
          <a:r>
            <a:rPr lang="en-US" sz="2000" kern="1200" dirty="0" smtClean="0"/>
            <a:t>Confusion Matrix:TP=27,TN=49,FP=3,FN=1</a:t>
          </a:r>
          <a:endParaRPr lang="en-US" sz="2000" kern="1200" dirty="0"/>
        </a:p>
        <a:p>
          <a:pPr marL="228600" lvl="1" indent="-228600" algn="l" defTabSz="889000">
            <a:lnSpc>
              <a:spcPct val="90000"/>
            </a:lnSpc>
            <a:spcBef>
              <a:spcPct val="0"/>
            </a:spcBef>
            <a:spcAft>
              <a:spcPct val="15000"/>
            </a:spcAft>
            <a:buChar char="••"/>
          </a:pPr>
          <a:r>
            <a:rPr lang="en-US" sz="2000" kern="1200" dirty="0" smtClean="0"/>
            <a:t>Sensitivity:0.88</a:t>
          </a:r>
          <a:endParaRPr lang="en-US" sz="2000" kern="1200" dirty="0"/>
        </a:p>
        <a:p>
          <a:pPr marL="228600" lvl="1" indent="-228600" algn="l" defTabSz="889000">
            <a:lnSpc>
              <a:spcPct val="90000"/>
            </a:lnSpc>
            <a:spcBef>
              <a:spcPct val="0"/>
            </a:spcBef>
            <a:spcAft>
              <a:spcPct val="15000"/>
            </a:spcAft>
            <a:buChar char="••"/>
          </a:pPr>
          <a:r>
            <a:rPr lang="en-US" sz="2000" kern="1200" dirty="0" smtClean="0"/>
            <a:t>Specivicity:1</a:t>
          </a:r>
          <a:endParaRPr lang="en-US" sz="2000" kern="1200" dirty="0"/>
        </a:p>
        <a:p>
          <a:pPr marL="114300" lvl="1" indent="-114300" algn="l" defTabSz="533400">
            <a:lnSpc>
              <a:spcPct val="90000"/>
            </a:lnSpc>
            <a:spcBef>
              <a:spcPct val="0"/>
            </a:spcBef>
            <a:spcAft>
              <a:spcPct val="15000"/>
            </a:spcAft>
            <a:buChar char="••"/>
          </a:pPr>
          <a:endParaRPr lang="en-US" sz="1200" kern="1200" dirty="0"/>
        </a:p>
      </dsp:txBody>
      <dsp:txXfrm rot="5400000">
        <a:off x="2774156" y="1083732"/>
        <a:ext cx="2579687" cy="3251201"/>
      </dsp:txXfrm>
    </dsp:sp>
    <dsp:sp modelId="{3771759C-52F4-4FE8-897E-D64E2EB853EB}">
      <dsp:nvSpPr>
        <dsp:cNvPr id="0" name=""/>
        <dsp:cNvSpPr/>
      </dsp:nvSpPr>
      <dsp:spPr>
        <a:xfrm rot="16200000">
          <a:off x="4127830" y="1419489"/>
          <a:ext cx="5418667" cy="257968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l" defTabSz="889000">
            <a:lnSpc>
              <a:spcPct val="90000"/>
            </a:lnSpc>
            <a:spcBef>
              <a:spcPct val="0"/>
            </a:spcBef>
            <a:spcAft>
              <a:spcPct val="35000"/>
            </a:spcAft>
          </a:pPr>
          <a:r>
            <a:rPr lang="en-US" sz="2000" kern="1200" dirty="0" smtClean="0"/>
            <a:t>SVC</a:t>
          </a:r>
        </a:p>
        <a:p>
          <a:pPr lvl="0" algn="l" defTabSz="889000">
            <a:lnSpc>
              <a:spcPct val="90000"/>
            </a:lnSpc>
            <a:spcBef>
              <a:spcPct val="0"/>
            </a:spcBef>
            <a:spcAft>
              <a:spcPct val="35000"/>
            </a:spcAft>
          </a:pPr>
          <a:r>
            <a:rPr lang="en-US" sz="2000" kern="1200" dirty="0" smtClean="0"/>
            <a:t>Accuracy:62%</a:t>
          </a:r>
        </a:p>
        <a:p>
          <a:pPr lvl="0" algn="l" defTabSz="889000">
            <a:lnSpc>
              <a:spcPct val="90000"/>
            </a:lnSpc>
            <a:spcBef>
              <a:spcPct val="0"/>
            </a:spcBef>
            <a:spcAft>
              <a:spcPct val="35000"/>
            </a:spcAft>
          </a:pPr>
          <a:r>
            <a:rPr lang="en-US" sz="2000" kern="1200" dirty="0" smtClean="0"/>
            <a:t>Recall Score:100%</a:t>
          </a:r>
        </a:p>
        <a:p>
          <a:pPr lvl="0" algn="l" defTabSz="889000">
            <a:lnSpc>
              <a:spcPct val="90000"/>
            </a:lnSpc>
            <a:spcBef>
              <a:spcPct val="0"/>
            </a:spcBef>
            <a:spcAft>
              <a:spcPct val="35000"/>
            </a:spcAft>
          </a:pPr>
          <a:r>
            <a:rPr lang="en-US" sz="2000" kern="1200" dirty="0" smtClean="0"/>
            <a:t>ROC Score:50%</a:t>
          </a:r>
        </a:p>
        <a:p>
          <a:pPr lvl="0" algn="l" defTabSz="889000">
            <a:lnSpc>
              <a:spcPct val="90000"/>
            </a:lnSpc>
            <a:spcBef>
              <a:spcPct val="0"/>
            </a:spcBef>
            <a:spcAft>
              <a:spcPct val="35000"/>
            </a:spcAft>
          </a:pPr>
          <a:r>
            <a:rPr lang="en-US" sz="2000" kern="1200" dirty="0" smtClean="0"/>
            <a:t>Confusion </a:t>
          </a:r>
          <a:r>
            <a:rPr lang="en-US" sz="2000" kern="1200" dirty="0" err="1" smtClean="0"/>
            <a:t>Matrix:TP</a:t>
          </a:r>
          <a:r>
            <a:rPr lang="en-US" sz="2000" kern="1200" dirty="0" smtClean="0"/>
            <a:t>=0,TN=50,FP=30,FN=0</a:t>
          </a:r>
        </a:p>
        <a:p>
          <a:pPr lvl="0" algn="l" defTabSz="889000">
            <a:lnSpc>
              <a:spcPct val="90000"/>
            </a:lnSpc>
            <a:spcBef>
              <a:spcPct val="0"/>
            </a:spcBef>
            <a:spcAft>
              <a:spcPct val="35000"/>
            </a:spcAft>
          </a:pPr>
          <a:r>
            <a:rPr lang="en-US" sz="2000" kern="1200" dirty="0" err="1" smtClean="0"/>
            <a:t>Sensitivity:NaN</a:t>
          </a:r>
          <a:endParaRPr lang="en-US" sz="2000" kern="1200" dirty="0" smtClean="0"/>
        </a:p>
        <a:p>
          <a:pPr lvl="0" algn="l" defTabSz="889000">
            <a:lnSpc>
              <a:spcPct val="90000"/>
            </a:lnSpc>
            <a:spcBef>
              <a:spcPct val="0"/>
            </a:spcBef>
            <a:spcAft>
              <a:spcPct val="35000"/>
            </a:spcAft>
          </a:pPr>
          <a:r>
            <a:rPr lang="en-US" sz="2000" kern="1200" dirty="0" smtClean="0"/>
            <a:t>Specivicity:0.625</a:t>
          </a:r>
          <a:endParaRPr lang="en-US" sz="2000" kern="1200" dirty="0"/>
        </a:p>
      </dsp:txBody>
      <dsp:txXfrm rot="5400000">
        <a:off x="5547320" y="1083732"/>
        <a:ext cx="2579687" cy="3251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5D39-899D-4F04-A4DF-2BA1FC302B68}">
      <dsp:nvSpPr>
        <dsp:cNvPr id="0" name=""/>
        <dsp:cNvSpPr/>
      </dsp:nvSpPr>
      <dsp:spPr>
        <a:xfrm rot="16200000">
          <a:off x="-525754" y="529822"/>
          <a:ext cx="4972833" cy="391318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kern="1200" dirty="0" smtClean="0"/>
            <a:t>Decision Tree Classifier:</a:t>
          </a:r>
          <a:endParaRPr lang="en-US" sz="2000" kern="1200" dirty="0"/>
        </a:p>
        <a:p>
          <a:pPr marL="228600" lvl="1" indent="-228600" algn="l" defTabSz="889000">
            <a:lnSpc>
              <a:spcPct val="90000"/>
            </a:lnSpc>
            <a:spcBef>
              <a:spcPct val="0"/>
            </a:spcBef>
            <a:spcAft>
              <a:spcPct val="15000"/>
            </a:spcAft>
            <a:buChar char="••"/>
          </a:pPr>
          <a:r>
            <a:rPr lang="en-US" sz="2000" kern="1200" dirty="0" smtClean="0"/>
            <a:t>Decision Tree Classifier</a:t>
          </a:r>
          <a:endParaRPr lang="en-US" sz="2000" kern="1200" dirty="0"/>
        </a:p>
        <a:p>
          <a:pPr marL="228600" lvl="1" indent="-228600" algn="l" defTabSz="889000">
            <a:lnSpc>
              <a:spcPct val="90000"/>
            </a:lnSpc>
            <a:spcBef>
              <a:spcPct val="0"/>
            </a:spcBef>
            <a:spcAft>
              <a:spcPct val="15000"/>
            </a:spcAft>
            <a:buChar char="••"/>
          </a:pPr>
          <a:r>
            <a:rPr lang="en-US" sz="2000" kern="1200" dirty="0" smtClean="0"/>
            <a:t>Accuracy:95%</a:t>
          </a:r>
          <a:endParaRPr lang="en-US" sz="2000" kern="1200" dirty="0"/>
        </a:p>
        <a:p>
          <a:pPr marL="228600" lvl="1" indent="-228600" algn="l" defTabSz="889000">
            <a:lnSpc>
              <a:spcPct val="90000"/>
            </a:lnSpc>
            <a:spcBef>
              <a:spcPct val="0"/>
            </a:spcBef>
            <a:spcAft>
              <a:spcPct val="15000"/>
            </a:spcAft>
            <a:buChar char="••"/>
          </a:pPr>
          <a:r>
            <a:rPr lang="en-US" sz="2000" kern="1200" dirty="0" smtClean="0"/>
            <a:t>Recall Score:96%</a:t>
          </a:r>
          <a:endParaRPr lang="en-US" sz="2000" kern="1200" dirty="0"/>
        </a:p>
        <a:p>
          <a:pPr marL="228600" lvl="1" indent="-228600" algn="l" defTabSz="889000">
            <a:lnSpc>
              <a:spcPct val="90000"/>
            </a:lnSpc>
            <a:spcBef>
              <a:spcPct val="0"/>
            </a:spcBef>
            <a:spcAft>
              <a:spcPct val="15000"/>
            </a:spcAft>
            <a:buChar char="••"/>
          </a:pPr>
          <a:r>
            <a:rPr lang="en-US" sz="2000" kern="1200" dirty="0" smtClean="0"/>
            <a:t>ROC Score:94%</a:t>
          </a:r>
          <a:endParaRPr lang="en-US" sz="2000" kern="1200" dirty="0"/>
        </a:p>
        <a:p>
          <a:pPr marL="228600" lvl="1" indent="-228600" algn="l" defTabSz="889000">
            <a:lnSpc>
              <a:spcPct val="90000"/>
            </a:lnSpc>
            <a:spcBef>
              <a:spcPct val="0"/>
            </a:spcBef>
            <a:spcAft>
              <a:spcPct val="15000"/>
            </a:spcAft>
            <a:buChar char="••"/>
          </a:pPr>
          <a:r>
            <a:rPr lang="en-US" sz="2000" kern="1200" dirty="0" smtClean="0"/>
            <a:t>Confusion </a:t>
          </a:r>
          <a:r>
            <a:rPr lang="en-US" sz="2000" kern="1200" dirty="0" err="1" smtClean="0"/>
            <a:t>Matrix:TP</a:t>
          </a:r>
          <a:r>
            <a:rPr lang="en-US" sz="2000" kern="1200" dirty="0" smtClean="0"/>
            <a:t>=28,TN=48,FP=2,FN=2</a:t>
          </a:r>
          <a:endParaRPr lang="en-US" sz="2000" kern="1200" dirty="0"/>
        </a:p>
        <a:p>
          <a:pPr marL="228600" lvl="1" indent="-228600" algn="l" defTabSz="889000">
            <a:lnSpc>
              <a:spcPct val="90000"/>
            </a:lnSpc>
            <a:spcBef>
              <a:spcPct val="0"/>
            </a:spcBef>
            <a:spcAft>
              <a:spcPct val="15000"/>
            </a:spcAft>
            <a:buChar char="••"/>
          </a:pPr>
          <a:r>
            <a:rPr lang="en-US" sz="2000" kern="1200" dirty="0" smtClean="0"/>
            <a:t>Sensitivity:1</a:t>
          </a:r>
          <a:endParaRPr lang="en-US" sz="2000" kern="1200" dirty="0"/>
        </a:p>
        <a:p>
          <a:pPr marL="228600" lvl="1" indent="-228600" algn="l" defTabSz="889000">
            <a:lnSpc>
              <a:spcPct val="90000"/>
            </a:lnSpc>
            <a:spcBef>
              <a:spcPct val="0"/>
            </a:spcBef>
            <a:spcAft>
              <a:spcPct val="15000"/>
            </a:spcAft>
            <a:buChar char="••"/>
          </a:pPr>
          <a:r>
            <a:rPr lang="en-US" sz="2000" kern="1200" dirty="0" smtClean="0"/>
            <a:t>Specivicity:0.98</a:t>
          </a:r>
          <a:endParaRPr lang="en-US" sz="2000" kern="1200" dirty="0"/>
        </a:p>
      </dsp:txBody>
      <dsp:txXfrm rot="5400000">
        <a:off x="4069" y="994566"/>
        <a:ext cx="3913187" cy="2983699"/>
      </dsp:txXfrm>
    </dsp:sp>
    <dsp:sp modelId="{60DF3738-C905-42F9-8F56-5467C0DF38B0}">
      <dsp:nvSpPr>
        <dsp:cNvPr id="0" name=""/>
        <dsp:cNvSpPr/>
      </dsp:nvSpPr>
      <dsp:spPr>
        <a:xfrm rot="16200000">
          <a:off x="3680921" y="529822"/>
          <a:ext cx="4972833" cy="391318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en-US" sz="2000" kern="1200" dirty="0" smtClean="0"/>
            <a:t>Random Forest Classifier:</a:t>
          </a:r>
        </a:p>
        <a:p>
          <a:pPr lvl="0" algn="ctr" defTabSz="889000">
            <a:lnSpc>
              <a:spcPct val="90000"/>
            </a:lnSpc>
            <a:spcBef>
              <a:spcPct val="0"/>
            </a:spcBef>
            <a:spcAft>
              <a:spcPct val="35000"/>
            </a:spcAft>
          </a:pPr>
          <a:r>
            <a:rPr lang="en-US" sz="2000" kern="1200" dirty="0" smtClean="0"/>
            <a:t>Accuracy:98.75%</a:t>
          </a:r>
        </a:p>
        <a:p>
          <a:pPr lvl="0" algn="ctr" defTabSz="889000">
            <a:lnSpc>
              <a:spcPct val="90000"/>
            </a:lnSpc>
            <a:spcBef>
              <a:spcPct val="0"/>
            </a:spcBef>
            <a:spcAft>
              <a:spcPct val="35000"/>
            </a:spcAft>
          </a:pPr>
          <a:r>
            <a:rPr lang="en-US" sz="2000" kern="1200" dirty="0" smtClean="0"/>
            <a:t>Recall Score:100%</a:t>
          </a:r>
        </a:p>
        <a:p>
          <a:pPr lvl="0" algn="ctr" defTabSz="889000">
            <a:lnSpc>
              <a:spcPct val="90000"/>
            </a:lnSpc>
            <a:spcBef>
              <a:spcPct val="0"/>
            </a:spcBef>
            <a:spcAft>
              <a:spcPct val="35000"/>
            </a:spcAft>
          </a:pPr>
          <a:r>
            <a:rPr lang="en-US" sz="2000" kern="1200" dirty="0" smtClean="0"/>
            <a:t>ROC Score:98.33%</a:t>
          </a:r>
        </a:p>
        <a:p>
          <a:pPr lvl="0" algn="ctr" defTabSz="889000">
            <a:lnSpc>
              <a:spcPct val="90000"/>
            </a:lnSpc>
            <a:spcBef>
              <a:spcPct val="0"/>
            </a:spcBef>
            <a:spcAft>
              <a:spcPct val="35000"/>
            </a:spcAft>
          </a:pPr>
          <a:r>
            <a:rPr lang="en-US" sz="2000" kern="1200" dirty="0" smtClean="0"/>
            <a:t>Confusion </a:t>
          </a:r>
          <a:r>
            <a:rPr lang="en-US" sz="2000" kern="1200" dirty="0" err="1" smtClean="0"/>
            <a:t>Matrix:TP</a:t>
          </a:r>
          <a:r>
            <a:rPr lang="en-US" sz="2000" kern="1200" dirty="0" smtClean="0"/>
            <a:t>=29,TN=50,FP=1,FN=0</a:t>
          </a:r>
        </a:p>
        <a:p>
          <a:pPr lvl="0" algn="ctr" defTabSz="889000">
            <a:lnSpc>
              <a:spcPct val="90000"/>
            </a:lnSpc>
            <a:spcBef>
              <a:spcPct val="0"/>
            </a:spcBef>
            <a:spcAft>
              <a:spcPct val="35000"/>
            </a:spcAft>
          </a:pPr>
          <a:r>
            <a:rPr lang="en-US" sz="2000" kern="1200" dirty="0" smtClean="0"/>
            <a:t>Sensitivity:1</a:t>
          </a:r>
        </a:p>
        <a:p>
          <a:pPr lvl="0" algn="ctr" defTabSz="889000">
            <a:lnSpc>
              <a:spcPct val="90000"/>
            </a:lnSpc>
            <a:spcBef>
              <a:spcPct val="0"/>
            </a:spcBef>
            <a:spcAft>
              <a:spcPct val="35000"/>
            </a:spcAft>
          </a:pPr>
          <a:r>
            <a:rPr lang="en-US" sz="2000" kern="1200" dirty="0" smtClean="0"/>
            <a:t>Specivicity:0.98</a:t>
          </a:r>
          <a:endParaRPr lang="en-US" sz="2000" kern="1200" dirty="0"/>
        </a:p>
      </dsp:txBody>
      <dsp:txXfrm rot="5400000">
        <a:off x="4210744" y="994566"/>
        <a:ext cx="3913187" cy="29836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542DF-A17C-424A-860C-80A150B7377E}">
      <dsp:nvSpPr>
        <dsp:cNvPr id="0" name=""/>
        <dsp:cNvSpPr/>
      </dsp:nvSpPr>
      <dsp:spPr>
        <a:xfrm>
          <a:off x="0" y="176767"/>
          <a:ext cx="8128000" cy="10348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COCLUSION:</a:t>
          </a:r>
          <a:endParaRPr lang="en-US" sz="4400" kern="1200" dirty="0"/>
        </a:p>
      </dsp:txBody>
      <dsp:txXfrm>
        <a:off x="50517" y="227284"/>
        <a:ext cx="8026966" cy="933808"/>
      </dsp:txXfrm>
    </dsp:sp>
    <dsp:sp modelId="{64AF83D9-F62A-496C-88B1-79DE94D1759E}">
      <dsp:nvSpPr>
        <dsp:cNvPr id="0" name=""/>
        <dsp:cNvSpPr/>
      </dsp:nvSpPr>
      <dsp:spPr>
        <a:xfrm>
          <a:off x="0" y="1211609"/>
          <a:ext cx="8128000" cy="4030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b="1" kern="1200" dirty="0" smtClean="0"/>
            <a:t>By performing all the models ,We observed that DTC,LR,RFC are better than other models.</a:t>
          </a:r>
          <a:endParaRPr lang="en-US" sz="3400" kern="1200" dirty="0"/>
        </a:p>
        <a:p>
          <a:pPr marL="285750" lvl="1" indent="-285750" algn="l" defTabSz="1511300">
            <a:lnSpc>
              <a:spcPct val="90000"/>
            </a:lnSpc>
            <a:spcBef>
              <a:spcPct val="0"/>
            </a:spcBef>
            <a:spcAft>
              <a:spcPct val="20000"/>
            </a:spcAft>
            <a:buChar char="••"/>
          </a:pPr>
          <a:r>
            <a:rPr lang="en-US" sz="3400" b="1" kern="1200" dirty="0" smtClean="0"/>
            <a:t>So We conclude that LR and RFC is best model</a:t>
          </a:r>
          <a:endParaRPr lang="en-US" sz="3400" b="1" kern="1200" dirty="0"/>
        </a:p>
      </dsp:txBody>
      <dsp:txXfrm>
        <a:off x="0" y="1211609"/>
        <a:ext cx="8128000" cy="403029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82D2D-B115-5042-8986-395D1996543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FC7E2-A4AE-7B42-B2DB-0E02B1B0E7D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60E0B70-F58E-054D-8BA6-7C3CFB4C7C89}"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C9A44B3-8CF6-C944-A813-9F2257EB2D7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0E0B70-F58E-054D-8BA6-7C3CFB4C7C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0E0B70-F58E-054D-8BA6-7C3CFB4C7C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0E0B70-F58E-054D-8BA6-7C3CFB4C7C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60E0B70-F58E-054D-8BA6-7C3CFB4C7C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60E0B70-F58E-054D-8BA6-7C3CFB4C7C8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60E0B70-F58E-054D-8BA6-7C3CFB4C7C8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60E0B70-F58E-054D-8BA6-7C3CFB4C7C8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E0B70-F58E-054D-8BA6-7C3CFB4C7C8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60E0B70-F58E-054D-8BA6-7C3CFB4C7C8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60E0B70-F58E-054D-8BA6-7C3CFB4C7C89}"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9A44B3-8CF6-C944-A813-9F2257EB2D70}"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60E0B70-F58E-054D-8BA6-7C3CFB4C7C89}"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C9A44B3-8CF6-C944-A813-9F2257EB2D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1180" y="834390"/>
            <a:ext cx="7825740" cy="1233170"/>
          </a:xfrm>
        </p:spPr>
        <p:txBody>
          <a:bodyPr>
            <a:noAutofit/>
            <a:scene3d>
              <a:camera prst="orthographicFront"/>
              <a:lightRig rig="threePt" dir="t"/>
            </a:scene3d>
          </a:bodyPr>
          <a:lstStyle/>
          <a:p>
            <a:pPr algn="ctr"/>
            <a:r>
              <a:rPr lang="en-IN" altLang="en-US" sz="4200" b="0"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rPr>
              <a:t>KIDNEY DISEASE ANALYSIS</a:t>
            </a:r>
            <a:endParaRPr lang="en-IN" altLang="en-US" sz="4200" b="0"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endParaRPr>
          </a:p>
        </p:txBody>
      </p:sp>
      <p:sp>
        <p:nvSpPr>
          <p:cNvPr id="7" name="TextBox 6"/>
          <p:cNvSpPr txBox="1"/>
          <p:nvPr/>
        </p:nvSpPr>
        <p:spPr>
          <a:xfrm>
            <a:off x="7653403" y="3745282"/>
            <a:ext cx="4985359"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sp>
        <p:nvSpPr>
          <p:cNvPr id="5" name="TextBox 4"/>
          <p:cNvSpPr txBox="1"/>
          <p:nvPr/>
        </p:nvSpPr>
        <p:spPr>
          <a:xfrm>
            <a:off x="6949440" y="3745282"/>
            <a:ext cx="4459458" cy="27381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r"/>
            <a:r>
              <a:rPr lang="en-US" sz="2200" dirty="0">
                <a:solidFill>
                  <a:schemeClr val="accent4"/>
                </a:solidFill>
                <a:effectLst/>
                <a:latin typeface="Times New Roman" panose="02020603050405020304" charset="0"/>
                <a:cs typeface="Times New Roman" panose="02020603050405020304" charset="0"/>
              </a:rPr>
              <a:t>Submitted by:</a:t>
            </a:r>
            <a:endParaRPr lang="en-US" sz="2200" dirty="0">
              <a:solidFill>
                <a:schemeClr val="accent4"/>
              </a:solidFill>
              <a:effectLst/>
              <a:latin typeface="Times New Roman" panose="02020603050405020304" charset="0"/>
              <a:cs typeface="Times New Roman" panose="02020603050405020304" charset="0"/>
            </a:endParaRPr>
          </a:p>
          <a:p>
            <a:endParaRPr lang="en-US" sz="2200" dirty="0">
              <a:solidFill>
                <a:schemeClr val="accent4"/>
              </a:solidFill>
              <a:latin typeface="Times New Roman" panose="02020603050405020304" charset="0"/>
              <a:cs typeface="Times New Roman" panose="02020603050405020304" charset="0"/>
            </a:endParaRPr>
          </a:p>
          <a:p>
            <a:pPr algn="r"/>
            <a:r>
              <a:rPr lang="en-US" sz="2200" dirty="0">
                <a:solidFill>
                  <a:schemeClr val="accent4"/>
                </a:solidFill>
                <a:latin typeface="Times New Roman" panose="02020603050405020304" charset="0"/>
                <a:cs typeface="Times New Roman" panose="02020603050405020304" charset="0"/>
              </a:rPr>
              <a:t>Sushniv Vangari </a:t>
            </a:r>
            <a:endParaRPr lang="en-US" sz="2200" dirty="0">
              <a:solidFill>
                <a:schemeClr val="accent4"/>
              </a:solidFill>
              <a:latin typeface="Times New Roman" panose="02020603050405020304" charset="0"/>
              <a:cs typeface="Times New Roman" panose="02020603050405020304" charset="0"/>
            </a:endParaRPr>
          </a:p>
          <a:p>
            <a:pPr algn="r"/>
            <a:r>
              <a:rPr lang="en-US" sz="2200" dirty="0">
                <a:solidFill>
                  <a:schemeClr val="accent4"/>
                </a:solidFill>
                <a:latin typeface="Times New Roman" panose="02020603050405020304" charset="0"/>
                <a:cs typeface="Times New Roman" panose="02020603050405020304" charset="0"/>
              </a:rPr>
              <a:t>K. Hrushikesh Koundinya</a:t>
            </a:r>
            <a:endParaRPr lang="en-US" sz="2200" dirty="0">
              <a:solidFill>
                <a:schemeClr val="accent4"/>
              </a:solidFill>
              <a:latin typeface="Times New Roman" panose="02020603050405020304" charset="0"/>
              <a:cs typeface="Times New Roman" panose="02020603050405020304" charset="0"/>
            </a:endParaRPr>
          </a:p>
          <a:p>
            <a:pPr algn="r"/>
            <a:r>
              <a:rPr lang="en-US" sz="2200" dirty="0">
                <a:solidFill>
                  <a:schemeClr val="accent4"/>
                </a:solidFill>
                <a:latin typeface="Times New Roman" panose="02020603050405020304" charset="0"/>
                <a:cs typeface="Times New Roman" panose="02020603050405020304" charset="0"/>
              </a:rPr>
              <a:t>B. Varun Kumar</a:t>
            </a:r>
            <a:endParaRPr lang="en-US" sz="2200" dirty="0">
              <a:solidFill>
                <a:schemeClr val="accent4"/>
              </a:solidFill>
              <a:latin typeface="Times New Roman" panose="02020603050405020304" charset="0"/>
              <a:cs typeface="Times New Roman" panose="02020603050405020304" charset="0"/>
            </a:endParaRPr>
          </a:p>
          <a:p>
            <a:pPr algn="r"/>
            <a:r>
              <a:rPr lang="en-US" sz="2200" dirty="0">
                <a:solidFill>
                  <a:schemeClr val="accent4"/>
                </a:solidFill>
                <a:latin typeface="Times New Roman" panose="02020603050405020304" charset="0"/>
                <a:cs typeface="Times New Roman" panose="02020603050405020304" charset="0"/>
              </a:rPr>
              <a:t>S. Sri Ram</a:t>
            </a:r>
            <a:endParaRPr lang="en-US" sz="2200" dirty="0">
              <a:solidFill>
                <a:schemeClr val="accent4"/>
              </a:solidFill>
              <a:latin typeface="Times New Roman" panose="02020603050405020304" charset="0"/>
              <a:cs typeface="Times New Roman" panose="02020603050405020304" charset="0"/>
            </a:endParaRPr>
          </a:p>
          <a:p>
            <a:pPr algn="r"/>
            <a:r>
              <a:rPr lang="en-US" sz="2200" dirty="0">
                <a:solidFill>
                  <a:schemeClr val="accent4"/>
                </a:solidFill>
                <a:latin typeface="Times New Roman" panose="02020603050405020304" charset="0"/>
                <a:cs typeface="Times New Roman" panose="02020603050405020304" charset="0"/>
              </a:rPr>
              <a:t>K. Sai Gurunadh</a:t>
            </a:r>
            <a:endParaRPr lang="en-US" dirty="0">
              <a:solidFill>
                <a:schemeClr val="accent4"/>
              </a:solidFill>
              <a:latin typeface="Times New Roman" panose="02020603050405020304" charset="0"/>
              <a:cs typeface="Times New Roman" panose="02020603050405020304" charset="0"/>
            </a:endParaRPr>
          </a:p>
          <a:p>
            <a:endParaRPr lang="en-US" dirty="0">
              <a:solidFill>
                <a:schemeClr val="accent4"/>
              </a:solidFill>
              <a:latin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ea typeface="Times New Roman" panose="02020603050405020304" charset="0"/>
                <a:cs typeface="Times New Roman" panose="02020603050405020304" charset="0"/>
                <a:sym typeface="+mn-ea"/>
              </a:rPr>
              <a:t>Converting string into integers</a:t>
            </a:r>
            <a:br>
              <a:rPr lang="en-US" dirty="0">
                <a:latin typeface="Times New Roman" panose="02020603050405020304" charset="0"/>
                <a:ea typeface="Times New Roman" panose="02020603050405020304" charset="0"/>
                <a:cs typeface="Times New Roman" panose="02020603050405020304" charset="0"/>
              </a:rPr>
            </a:br>
            <a:endParaRPr lang="en-US"/>
          </a:p>
        </p:txBody>
      </p:sp>
      <p:sp>
        <p:nvSpPr>
          <p:cNvPr id="4" name="Text Placeholder 3"/>
          <p:cNvSpPr>
            <a:spLocks noGrp="1"/>
          </p:cNvSpPr>
          <p:nvPr>
            <p:ph type="body" sz="half" idx="2"/>
          </p:nvPr>
        </p:nvSpPr>
        <p:spPr>
          <a:xfrm>
            <a:off x="596900" y="1489075"/>
            <a:ext cx="4358005" cy="4623435"/>
          </a:xfrm>
        </p:spPr>
        <p:txBody>
          <a:bodyPr/>
          <a:lstStyle/>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sym typeface="+mn-ea"/>
              </a:rPr>
              <a:t>The given dataset contain strings we are changing into  integers</a:t>
            </a:r>
            <a:endParaRPr lang="en-US" sz="2000" cap="none"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sym typeface="+mn-ea"/>
              </a:rPr>
              <a:t>Classification is target and remaining features are predictors</a:t>
            </a:r>
            <a:endParaRPr lang="en-US" sz="2000" cap="none"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sym typeface="+mn-ea"/>
              </a:rPr>
              <a:t>The dataset containing string values we are changing into the integers  by giving the No</a:t>
            </a:r>
            <a:r>
              <a:rPr lang="en-IN" altLang="en-US" sz="2000" dirty="0">
                <a:latin typeface="Times New Roman" panose="02020603050405020304" charset="0"/>
                <a:cs typeface="Times New Roman" panose="02020603050405020304" charset="0"/>
                <a:sym typeface="+mn-ea"/>
              </a:rPr>
              <a:t>tpresent</a:t>
            </a:r>
            <a:r>
              <a:rPr lang="en-US" sz="2000" dirty="0">
                <a:latin typeface="Times New Roman" panose="02020603050405020304" charset="0"/>
                <a:cs typeface="Times New Roman" panose="02020603050405020304" charset="0"/>
                <a:sym typeface="+mn-ea"/>
              </a:rPr>
              <a:t>=0(True),</a:t>
            </a:r>
            <a:r>
              <a:rPr lang="en-IN" altLang="en-US" sz="2000" dirty="0">
                <a:latin typeface="Times New Roman" panose="02020603050405020304" charset="0"/>
                <a:cs typeface="Times New Roman" panose="02020603050405020304" charset="0"/>
                <a:sym typeface="+mn-ea"/>
              </a:rPr>
              <a:t>Present</a:t>
            </a:r>
            <a:r>
              <a:rPr lang="en-US" sz="2000" dirty="0">
                <a:latin typeface="Times New Roman" panose="02020603050405020304" charset="0"/>
                <a:cs typeface="Times New Roman" panose="02020603050405020304" charset="0"/>
                <a:sym typeface="+mn-ea"/>
              </a:rPr>
              <a:t>=1(False) And counting values in a dataset and we are doing for remaining features also as the same done for the </a:t>
            </a:r>
            <a:r>
              <a:rPr lang="en-IN" altLang="en-US" sz="2000" dirty="0">
                <a:latin typeface="Times New Roman" panose="02020603050405020304" charset="0"/>
                <a:cs typeface="Times New Roman" panose="02020603050405020304" charset="0"/>
                <a:sym typeface="+mn-ea"/>
              </a:rPr>
              <a:t>pcc</a:t>
            </a:r>
            <a:r>
              <a:rPr lang="en-US" sz="2000" dirty="0">
                <a:sym typeface="+mn-ea"/>
              </a:rPr>
              <a:t>.</a:t>
            </a:r>
            <a:endParaRPr lang="en-US" sz="2000" cap="none" dirty="0"/>
          </a:p>
          <a:p>
            <a:pPr algn="just">
              <a:buNone/>
            </a:pPr>
            <a:endParaRPr lang="en-US" sz="2400" cap="none" dirty="0"/>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p:txBody>
      </p:sp>
      <p:pic>
        <p:nvPicPr>
          <p:cNvPr id="7" name="Picture Placeholder 6" descr="filling the null values and replacing"/>
          <p:cNvPicPr>
            <a:picLocks noGrp="1" noChangeAspect="1"/>
          </p:cNvPicPr>
          <p:nvPr>
            <p:ph type="pic" idx="1"/>
          </p:nvPr>
        </p:nvPicPr>
        <p:blipFill>
          <a:blip r:embed="rId1"/>
          <a:stretch>
            <a:fillRect/>
          </a:stretch>
        </p:blipFill>
        <p:spPr>
          <a:xfrm>
            <a:off x="5183505" y="764540"/>
            <a:ext cx="6172200" cy="4332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985" y="1726565"/>
            <a:ext cx="4630420" cy="4180840"/>
          </a:xfrm>
        </p:spPr>
        <p:txBody>
          <a:bodyPr>
            <a:normAutofit/>
          </a:bodyPr>
          <a:lstStyle/>
          <a:p>
            <a:pPr marL="342900" indent="-342900">
              <a:buFont typeface="Arial" panose="020B0604020202020204" pitchFamily="34" charset="0"/>
              <a:buChar char="•"/>
            </a:pPr>
            <a:r>
              <a:rPr lang="en-US" sz="2000" cap="none" dirty="0">
                <a:latin typeface="Times New Roman" panose="02020603050405020304" charset="0"/>
                <a:ea typeface="Times New Roman" panose="02020603050405020304" charset="0"/>
                <a:cs typeface="Times New Roman" panose="02020603050405020304" charset="0"/>
              </a:rPr>
              <a:t>Cleaning the features values containing “</a:t>
            </a:r>
            <a:r>
              <a:rPr lang="en-IN" altLang="en-US" sz="2000" cap="none" dirty="0">
                <a:latin typeface="Times New Roman" panose="02020603050405020304" charset="0"/>
                <a:ea typeface="Times New Roman" panose="02020603050405020304" charset="0"/>
                <a:cs typeface="Times New Roman" panose="02020603050405020304" charset="0"/>
              </a:rPr>
              <a:t>NaN</a:t>
            </a:r>
            <a:r>
              <a:rPr lang="en-US" sz="2000" cap="none" dirty="0">
                <a:latin typeface="Times New Roman" panose="02020603050405020304" charset="0"/>
                <a:ea typeface="Times New Roman" panose="02020603050405020304" charset="0"/>
                <a:cs typeface="Times New Roman" panose="02020603050405020304" charset="0"/>
              </a:rPr>
              <a:t>“ values on the given dataset </a:t>
            </a:r>
            <a:br>
              <a:rPr lang="en-US" sz="2000" cap="none" dirty="0">
                <a:latin typeface="Times New Roman" panose="02020603050405020304" charset="0"/>
                <a:ea typeface="Times New Roman" panose="02020603050405020304" charset="0"/>
                <a:cs typeface="Times New Roman" panose="02020603050405020304" charset="0"/>
              </a:rPr>
            </a:br>
            <a:r>
              <a:rPr lang="en-US" sz="2000" cap="none" dirty="0">
                <a:latin typeface="Times New Roman" panose="02020603050405020304" charset="0"/>
                <a:ea typeface="Times New Roman" panose="02020603050405020304" charset="0"/>
                <a:cs typeface="Times New Roman" panose="02020603050405020304" charset="0"/>
              </a:rPr>
              <a:t>and checking the null values whether data contain </a:t>
            </a:r>
            <a:r>
              <a:rPr lang="en-IN" altLang="en-US" sz="2000" cap="none" dirty="0">
                <a:latin typeface="Times New Roman" panose="02020603050405020304" charset="0"/>
                <a:ea typeface="Times New Roman" panose="02020603050405020304" charset="0"/>
                <a:cs typeface="Times New Roman" panose="02020603050405020304" charset="0"/>
              </a:rPr>
              <a:t>any </a:t>
            </a:r>
            <a:r>
              <a:rPr lang="en-US" sz="2000" cap="none" dirty="0">
                <a:latin typeface="Times New Roman" panose="02020603050405020304" charset="0"/>
                <a:ea typeface="Times New Roman" panose="02020603050405020304" charset="0"/>
                <a:cs typeface="Times New Roman" panose="02020603050405020304" charset="0"/>
              </a:rPr>
              <a:t>null values</a:t>
            </a:r>
            <a:r>
              <a:rPr lang="en-IN" altLang="en-US" sz="2000" cap="none" dirty="0">
                <a:latin typeface="Times New Roman" panose="02020603050405020304" charset="0"/>
                <a:ea typeface="Times New Roman" panose="02020603050405020304" charset="0"/>
                <a:cs typeface="Times New Roman" panose="02020603050405020304" charset="0"/>
              </a:rPr>
              <a:t>.</a:t>
            </a:r>
            <a:br>
              <a:rPr lang="en-IN" altLang="en-US" sz="2000" cap="none" dirty="0">
                <a:latin typeface="Times New Roman" panose="02020603050405020304" charset="0"/>
                <a:ea typeface="Times New Roman" panose="02020603050405020304" charset="0"/>
                <a:cs typeface="Times New Roman" panose="02020603050405020304" charset="0"/>
              </a:rPr>
            </a:br>
            <a:br>
              <a:rPr lang="en-IN" altLang="en-US" sz="2000" cap="none" dirty="0">
                <a:latin typeface="Times New Roman" panose="02020603050405020304" charset="0"/>
                <a:ea typeface="Times New Roman" panose="02020603050405020304" charset="0"/>
                <a:cs typeface="Times New Roman" panose="02020603050405020304" charset="0"/>
              </a:rPr>
            </a:br>
            <a:r>
              <a:rPr lang="en-IN" altLang="en-US" sz="2000" cap="none" dirty="0">
                <a:latin typeface="Times New Roman" panose="02020603050405020304" charset="0"/>
                <a:ea typeface="Times New Roman" panose="02020603050405020304" charset="0"/>
                <a:cs typeface="Times New Roman" panose="02020603050405020304" charset="0"/>
              </a:rPr>
              <a:t>Imputation Technique is used to fill all the null values present in Numerical Columns.</a:t>
            </a:r>
            <a:br>
              <a:rPr lang="en-IN" altLang="en-US" sz="2000" cap="none" dirty="0">
                <a:latin typeface="Times New Roman" panose="02020603050405020304" charset="0"/>
                <a:ea typeface="Times New Roman" panose="02020603050405020304" charset="0"/>
                <a:cs typeface="Times New Roman" panose="02020603050405020304" charset="0"/>
              </a:rPr>
            </a:br>
            <a:endParaRPr lang="en-IN" altLang="en-US" sz="2000" cap="none" dirty="0">
              <a:latin typeface="Times New Roman" panose="02020603050405020304" charset="0"/>
              <a:ea typeface="Times New Roman" panose="02020603050405020304" charset="0"/>
              <a:cs typeface="Times New Roman" panose="02020603050405020304" charset="0"/>
            </a:endParaRPr>
          </a:p>
        </p:txBody>
      </p:sp>
      <p:pic>
        <p:nvPicPr>
          <p:cNvPr id="4" name="Content Placeholder 3" descr="Screenshot (64).png"/>
          <p:cNvPicPr>
            <a:picLocks noGrp="1" noChangeAspect="1"/>
          </p:cNvPicPr>
          <p:nvPr>
            <p:ph sz="quarter" idx="1"/>
          </p:nvPr>
        </p:nvPicPr>
        <p:blipFill>
          <a:blip r:embed="rId1"/>
          <a:srcRect t="25962" b="6346"/>
          <a:stretch>
            <a:fillRect/>
          </a:stretch>
        </p:blipFill>
        <p:spPr>
          <a:xfrm>
            <a:off x="361315" y="1271270"/>
            <a:ext cx="5690870" cy="455041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Final Data Set</a:t>
            </a:r>
            <a:endParaRPr lang="en-IN" altLang="en-US"/>
          </a:p>
        </p:txBody>
      </p:sp>
      <p:pic>
        <p:nvPicPr>
          <p:cNvPr id="10" name="Content Placeholder 9" descr="describing new data"/>
          <p:cNvPicPr>
            <a:picLocks noGrp="1" noChangeAspect="1"/>
          </p:cNvPicPr>
          <p:nvPr>
            <p:ph sz="half" idx="1"/>
          </p:nvPr>
        </p:nvPicPr>
        <p:blipFill>
          <a:blip r:embed="rId1"/>
          <a:stretch>
            <a:fillRect/>
          </a:stretch>
        </p:blipFill>
        <p:spPr>
          <a:xfrm>
            <a:off x="285115" y="875030"/>
            <a:ext cx="5912485" cy="5511800"/>
          </a:xfrm>
          <a:prstGeom prst="rect">
            <a:avLst/>
          </a:prstGeom>
        </p:spPr>
      </p:pic>
      <p:sp>
        <p:nvSpPr>
          <p:cNvPr id="11" name="Content Placeholder 10"/>
          <p:cNvSpPr>
            <a:spLocks noGrp="1"/>
          </p:cNvSpPr>
          <p:nvPr>
            <p:ph sz="half" idx="2"/>
          </p:nvPr>
        </p:nvSpPr>
        <p:spPr/>
        <p:txBody>
          <a:bodyPr/>
          <a:lstStyle/>
          <a:p>
            <a:r>
              <a:rPr lang="en-IN" altLang="en-US">
                <a:latin typeface="Times New Roman" panose="02020603050405020304" charset="0"/>
                <a:cs typeface="Times New Roman" panose="02020603050405020304" charset="0"/>
              </a:rPr>
              <a:t>The Final Data set is cleaned data which is free from all missing values.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Describe command is used to get the stastical data like mean , std, percentile etc</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0" y="453433"/>
            <a:ext cx="10364451" cy="2506894"/>
          </a:xfrm>
        </p:spPr>
        <p:txBody>
          <a:bodyPr>
            <a:normAutofit/>
          </a:bodyPr>
          <a:lstStyle/>
          <a:p>
            <a:pPr algn="l"/>
            <a:r>
              <a:rPr lang="en-US" b="1" cap="none" spc="50"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rPr>
              <a:t>Correlation</a:t>
            </a:r>
            <a:r>
              <a:rPr lang="en-US" b="1" cap="none" spc="5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b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rPr>
            </a:br>
            <a: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rPr>
              <a:t>        </a:t>
            </a:r>
            <a:b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rPr>
            </a:br>
            <a:b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4" name="Content Placeholder 3" descr="correlation of data"/>
          <p:cNvPicPr>
            <a:picLocks noGrp="1" noChangeAspect="1"/>
          </p:cNvPicPr>
          <p:nvPr>
            <p:ph sz="quarter" idx="1"/>
          </p:nvPr>
        </p:nvPicPr>
        <p:blipFill>
          <a:blip r:embed="rId1"/>
          <a:stretch>
            <a:fillRect/>
          </a:stretch>
        </p:blipFill>
        <p:spPr>
          <a:xfrm>
            <a:off x="1840230" y="1174750"/>
            <a:ext cx="8510905" cy="4953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985" y="457200"/>
            <a:ext cx="4450715" cy="787400"/>
          </a:xfrm>
        </p:spPr>
        <p:txBody>
          <a:bodyPr/>
          <a:lstStyle/>
          <a:p>
            <a:r>
              <a:rPr lang="en-IN" altLang="en-US">
                <a:latin typeface="Times New Roman" panose="02020603050405020304" charset="0"/>
                <a:cs typeface="Times New Roman" panose="02020603050405020304" charset="0"/>
              </a:rPr>
              <a:t>HEAT MAP ANALYSIS </a:t>
            </a:r>
            <a:endParaRPr lang="en-IN" altLang="en-US">
              <a:latin typeface="Times New Roman" panose="02020603050405020304" charset="0"/>
              <a:cs typeface="Times New Roman" panose="02020603050405020304" charset="0"/>
            </a:endParaRPr>
          </a:p>
        </p:txBody>
      </p:sp>
      <p:pic>
        <p:nvPicPr>
          <p:cNvPr id="7" name="Picture Placeholder 6" descr="heat map"/>
          <p:cNvPicPr>
            <a:picLocks noGrp="1" noChangeAspect="1"/>
          </p:cNvPicPr>
          <p:nvPr>
            <p:ph type="pic" idx="1"/>
          </p:nvPr>
        </p:nvPicPr>
        <p:blipFill>
          <a:blip r:embed="rId1"/>
          <a:stretch>
            <a:fillRect/>
          </a:stretch>
        </p:blipFill>
        <p:spPr>
          <a:xfrm>
            <a:off x="5183505" y="582930"/>
            <a:ext cx="6710045" cy="5286375"/>
          </a:xfrm>
          <a:prstGeom prst="rect">
            <a:avLst/>
          </a:prstGeom>
        </p:spPr>
      </p:pic>
      <p:sp>
        <p:nvSpPr>
          <p:cNvPr id="6" name="Text Placeholder 5"/>
          <p:cNvSpPr>
            <a:spLocks noGrp="1"/>
          </p:cNvSpPr>
          <p:nvPr>
            <p:ph type="body" sz="half" idx="2"/>
          </p:nvPr>
        </p:nvSpPr>
        <p:spPr>
          <a:xfrm>
            <a:off x="840105" y="1448435"/>
            <a:ext cx="3932555" cy="4420870"/>
          </a:xfrm>
        </p:spPr>
        <p:txBody>
          <a:bodyPr/>
          <a:lstStyle/>
          <a:p>
            <a:pPr marL="342900" indent="-342900" algn="l">
              <a:buFont typeface="Arial" panose="020B0604020202020204" pitchFamily="34" charset="0"/>
              <a:buChar char="•"/>
            </a:pPr>
            <a:r>
              <a:rPr lang="en-US" sz="2400">
                <a:latin typeface="Times New Roman" panose="02020603050405020304" charset="0"/>
                <a:cs typeface="Times New Roman" panose="02020603050405020304" charset="0"/>
              </a:rPr>
              <a:t>According to Heat Map It can Be Observed </a:t>
            </a:r>
            <a:r>
              <a:rPr lang="en-IN" altLang="en-US" sz="2400">
                <a:latin typeface="Times New Roman" panose="02020603050405020304" charset="0"/>
                <a:cs typeface="Times New Roman" panose="02020603050405020304" charset="0"/>
              </a:rPr>
              <a:t>t</a:t>
            </a:r>
            <a:r>
              <a:rPr lang="en-US" sz="2400">
                <a:latin typeface="Times New Roman" panose="02020603050405020304" charset="0"/>
                <a:cs typeface="Times New Roman" panose="02020603050405020304" charset="0"/>
              </a:rPr>
              <a:t>hat sg,sod,hemo,pcv,rc are negeatively correlated with classification.(i.e With their increase disease decreases).</a:t>
            </a:r>
            <a:endParaRPr lang="en-US" sz="240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latin typeface="Times New Roman" panose="02020603050405020304" charset="0"/>
                <a:cs typeface="Times New Roman" panose="02020603050405020304" charset="0"/>
              </a:rPr>
              <a:t>al,htn,dm are positively Correlated With Classification.(i.e With their increase disease increases)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altLang="en-US"/>
              <a:t>Box plots</a:t>
            </a:r>
            <a:endParaRPr lang="en-IN" altLang="en-US"/>
          </a:p>
        </p:txBody>
      </p:sp>
      <p:pic>
        <p:nvPicPr>
          <p:cNvPr id="8" name="Content Placeholder 7" descr="boxplot_sg"/>
          <p:cNvPicPr>
            <a:picLocks noGrp="1" noChangeAspect="1"/>
          </p:cNvPicPr>
          <p:nvPr>
            <p:ph sz="half" idx="2"/>
          </p:nvPr>
        </p:nvPicPr>
        <p:blipFill>
          <a:blip r:embed="rId1"/>
          <a:stretch>
            <a:fillRect/>
          </a:stretch>
        </p:blipFill>
        <p:spPr>
          <a:xfrm>
            <a:off x="6197600" y="1087755"/>
            <a:ext cx="5722620" cy="4444365"/>
          </a:xfrm>
          <a:prstGeom prst="rect">
            <a:avLst/>
          </a:prstGeom>
        </p:spPr>
      </p:pic>
      <p:pic>
        <p:nvPicPr>
          <p:cNvPr id="10" name="Content Placeholder 9" descr="boxplot_dm"/>
          <p:cNvPicPr>
            <a:picLocks noGrp="1" noChangeAspect="1"/>
          </p:cNvPicPr>
          <p:nvPr>
            <p:ph sz="half" idx="1"/>
          </p:nvPr>
        </p:nvPicPr>
        <p:blipFill>
          <a:blip r:embed="rId2"/>
          <a:stretch>
            <a:fillRect/>
          </a:stretch>
        </p:blipFill>
        <p:spPr>
          <a:xfrm>
            <a:off x="609600" y="1087755"/>
            <a:ext cx="5690235" cy="4445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Histograms Plots </a:t>
            </a:r>
            <a:endParaRPr lang="en-IN" altLang="en-US"/>
          </a:p>
        </p:txBody>
      </p:sp>
      <p:pic>
        <p:nvPicPr>
          <p:cNvPr id="7"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32790" y="1174750"/>
            <a:ext cx="10850245" cy="4953000"/>
          </a:xfrm>
          <a:prstGeom prst="roundRect">
            <a:avLst>
              <a:gd name="adj" fmla="val 5301"/>
            </a:avLst>
          </a:prstGeom>
          <a:noFill/>
          <a:ln w="82550" cap="sq">
            <a:solidFill>
              <a:srgbClr val="EAEAEA"/>
            </a:solidFill>
            <a:miter lim="800000"/>
            <a:headEnd/>
            <a:tailEnd/>
          </a:ln>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3200"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rPr>
              <a:t>DISRIBUTION PLOTS</a:t>
            </a:r>
            <a:endParaRPr lang="en-IN" altLang="en-US" sz="3200"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endParaRPr>
          </a:p>
        </p:txBody>
      </p:sp>
      <p:pic>
        <p:nvPicPr>
          <p:cNvPr id="4" name="Content Placeholder 3"/>
          <p:cNvPicPr>
            <a:picLocks noGrp="1" noChangeAspect="1"/>
          </p:cNvPicPr>
          <p:nvPr>
            <p:ph sz="half" idx="1"/>
          </p:nvPr>
        </p:nvPicPr>
        <p:blipFill>
          <a:blip r:embed="rId1">
            <a:extLst>
              <a:ext uri="{28A0092B-C50C-407E-A947-70E740481C1C}">
                <a14:useLocalDpi xmlns:a14="http://schemas.microsoft.com/office/drawing/2010/main" val="0"/>
              </a:ext>
            </a:extLst>
          </a:blip>
          <a:srcRect r="44271"/>
          <a:stretch>
            <a:fillRect/>
          </a:stretch>
        </p:blipFill>
        <p:spPr>
          <a:xfrm>
            <a:off x="609600" y="1174750"/>
            <a:ext cx="5384800" cy="4864100"/>
          </a:xfrm>
          <a:effectLst>
            <a:glow rad="63500">
              <a:schemeClr val="accent1">
                <a:satMod val="175000"/>
                <a:alpha val="40000"/>
              </a:schemeClr>
            </a:glow>
          </a:effectLst>
        </p:spPr>
      </p:pic>
      <p:pic>
        <p:nvPicPr>
          <p:cNvPr id="6" name="Content Placeholder 5" descr="distribution_plot_al"/>
          <p:cNvPicPr>
            <a:picLocks noGrp="1" noChangeAspect="1"/>
          </p:cNvPicPr>
          <p:nvPr>
            <p:ph sz="half" idx="2"/>
          </p:nvPr>
        </p:nvPicPr>
        <p:blipFill>
          <a:blip r:embed="rId2"/>
          <a:stretch>
            <a:fillRect/>
          </a:stretch>
        </p:blipFill>
        <p:spPr>
          <a:xfrm>
            <a:off x="6397625" y="1175385"/>
            <a:ext cx="4983480" cy="4863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566420"/>
            <a:ext cx="10972800" cy="582613"/>
          </a:xfrm>
        </p:spPr>
        <p:txBody>
          <a:bodyPr>
            <a:normAutofit fontScale="90000"/>
          </a:bodyPr>
          <a:lstStyle/>
          <a:p>
            <a:pPr algn="ctr"/>
            <a:r>
              <a:rPr lang="en-IN" altLang="en-US" sz="3200"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rPr>
              <a:t>Input variables and Target values are assigned</a:t>
            </a:r>
            <a:br>
              <a:rPr lang="en-US" sz="2800" dirty="0">
                <a:solidFill>
                  <a:srgbClr val="FF0000"/>
                </a:solidFill>
                <a:latin typeface="Times New Roman" panose="02020603050405020304" charset="0"/>
                <a:ea typeface="Times New Roman" panose="02020603050405020304" charset="0"/>
                <a:cs typeface="Times New Roman" panose="02020603050405020304" charset="0"/>
              </a:rPr>
            </a:br>
            <a:endParaRPr lang="en-US" sz="2800" dirty="0">
              <a:solidFill>
                <a:srgbClr val="FF0000"/>
              </a:solidFill>
              <a:latin typeface="Times New Roman" panose="02020603050405020304" charset="0"/>
              <a:ea typeface="Times New Roman" panose="02020603050405020304" charset="0"/>
              <a:cs typeface="Times New Roman" panose="02020603050405020304" charset="0"/>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609600" y="1610042"/>
            <a:ext cx="9956800" cy="4853940"/>
          </a:xfrm>
          <a:effectLst>
            <a:glow rad="228600">
              <a:schemeClr val="accent5">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6100" y="457200"/>
            <a:ext cx="4226560" cy="767080"/>
          </a:xfrm>
        </p:spPr>
        <p:txBody>
          <a:bodyPr/>
          <a:lstStyle/>
          <a:p>
            <a:r>
              <a:rPr lang="en-IN" altLang="en-US"/>
              <a:t>Normalization of Data</a:t>
            </a:r>
            <a:endParaRPr lang="en-IN" altLang="en-US"/>
          </a:p>
        </p:txBody>
      </p:sp>
      <p:pic>
        <p:nvPicPr>
          <p:cNvPr id="7" name="Picture Placeholder 6" descr="normalization of data"/>
          <p:cNvPicPr>
            <a:picLocks noGrp="1" noChangeAspect="1"/>
          </p:cNvPicPr>
          <p:nvPr>
            <p:ph type="pic" idx="1"/>
          </p:nvPr>
        </p:nvPicPr>
        <p:blipFill>
          <a:blip r:embed="rId1"/>
          <a:stretch>
            <a:fillRect/>
          </a:stretch>
        </p:blipFill>
        <p:spPr>
          <a:xfrm>
            <a:off x="5183505" y="1224915"/>
            <a:ext cx="6609080" cy="4643755"/>
          </a:xfrm>
          <a:prstGeom prst="rect">
            <a:avLst/>
          </a:prstGeom>
        </p:spPr>
      </p:pic>
      <p:sp>
        <p:nvSpPr>
          <p:cNvPr id="6" name="Text Placeholder 5"/>
          <p:cNvSpPr>
            <a:spLocks noGrp="1"/>
          </p:cNvSpPr>
          <p:nvPr>
            <p:ph type="body" sz="half" idx="2"/>
          </p:nvPr>
        </p:nvSpPr>
        <p:spPr>
          <a:xfrm>
            <a:off x="546100" y="1224280"/>
            <a:ext cx="4226560" cy="4645025"/>
          </a:xfrm>
        </p:spPr>
        <p:txBody>
          <a:bodyPr/>
          <a:lstStyle/>
          <a:p>
            <a:pPr marL="457200" indent="-457200">
              <a:buFont typeface="Arial" panose="020B0604020202020204" pitchFamily="34" charset="0"/>
              <a:buChar char="•"/>
            </a:pPr>
            <a:endParaRPr lang="en-US" sz="2800" dirty="0">
              <a:solidFill>
                <a:schemeClr val="accent6">
                  <a:lumMod val="75000"/>
                </a:schemeClr>
              </a:solidFill>
              <a:latin typeface="Times New Roman" panose="02020603050405020304" charset="0"/>
              <a:ea typeface="Times New Roman" panose="02020603050405020304" charset="0"/>
              <a:cs typeface="Times New Roman" panose="02020603050405020304" charset="0"/>
              <a:sym typeface="+mn-ea"/>
            </a:endParaRPr>
          </a:p>
          <a:p>
            <a:pPr marL="457200" indent="-457200">
              <a:buFont typeface="Arial" panose="020B0604020202020204" pitchFamily="34" charset="0"/>
              <a:buChar char="•"/>
            </a:pPr>
            <a:endParaRPr lang="en-US" sz="2800" dirty="0">
              <a:solidFill>
                <a:schemeClr val="accent6">
                  <a:lumMod val="75000"/>
                </a:schemeClr>
              </a:solidFill>
              <a:latin typeface="Times New Roman" panose="02020603050405020304" charset="0"/>
              <a:ea typeface="Times New Roman" panose="02020603050405020304" charset="0"/>
              <a:cs typeface="Times New Roman" panose="02020603050405020304" charset="0"/>
              <a:sym typeface="+mn-ea"/>
            </a:endParaRPr>
          </a:p>
          <a:p>
            <a:pPr marL="457200" indent="-457200">
              <a:buFont typeface="Arial" panose="020B0604020202020204" pitchFamily="34" charset="0"/>
              <a:buChar char="•"/>
            </a:pPr>
            <a:r>
              <a:rPr lang="en-US" sz="2800"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rPr>
              <a:t>Normalization of data</a:t>
            </a:r>
            <a:br>
              <a:rPr lang="en-US" sz="2800"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rPr>
            </a:br>
            <a:r>
              <a:rPr lang="en-US" sz="2800" b="1"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rPr>
              <a:t>normalization</a:t>
            </a:r>
            <a:r>
              <a:rPr lang="en-US" sz="2800"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rPr>
              <a:t> refers to rescaling real valued numeric attributes into the range 0 and 1</a:t>
            </a:r>
            <a:endParaRPr lang="en-US" cap="none" dirty="0">
              <a:solidFill>
                <a:schemeClr val="accent6">
                  <a:lumMod val="75000"/>
                </a:schemeClr>
              </a:solidFill>
              <a:latin typeface="Times New Roman" panose="02020603050405020304" charset="0"/>
              <a:ea typeface="Times New Roman" panose="02020603050405020304" charset="0"/>
              <a:cs typeface="Times New Roman" panose="02020603050405020304" charset="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780" y="2818130"/>
            <a:ext cx="10972800" cy="1336040"/>
          </a:xfrm>
        </p:spPr>
        <p:txBody>
          <a:bodyPr>
            <a:normAutofit/>
          </a:bodyPr>
          <a:lstStyle/>
          <a:p>
            <a:pPr algn="ctr"/>
            <a:r>
              <a:rPr lang="en-US" b="1" dirty="0"/>
              <a:t>WHAT IS MACHINE LEARNING?</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3932555" cy="939800"/>
          </a:xfrm>
        </p:spPr>
        <p:txBody>
          <a:bodyPr/>
          <a:lstStyle/>
          <a:p>
            <a:r>
              <a:rPr lang="en-IN" altLang="en-US"/>
              <a:t>Training and Testing</a:t>
            </a:r>
            <a:endParaRPr lang="en-IN" altLang="en-US"/>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IN" altLang="en-US" sz="2400">
                <a:latin typeface="Times New Roman" panose="02020603050405020304" charset="0"/>
                <a:cs typeface="Times New Roman" panose="02020603050405020304" charset="0"/>
              </a:rPr>
              <a:t>The Data is Divided for Training and Testing.</a:t>
            </a:r>
            <a:endParaRPr lang="en-IN" alt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2400">
                <a:latin typeface="Times New Roman" panose="02020603050405020304" charset="0"/>
                <a:cs typeface="Times New Roman" panose="02020603050405020304" charset="0"/>
              </a:rPr>
              <a:t> 80% of Data is accomodated for Training and remaining 20% is for Testing.</a:t>
            </a:r>
            <a:endParaRPr lang="en-IN" altLang="en-US" sz="2400">
              <a:latin typeface="Times New Roman" panose="02020603050405020304" charset="0"/>
              <a:cs typeface="Times New Roman" panose="02020603050405020304" charset="0"/>
            </a:endParaRPr>
          </a:p>
          <a:p>
            <a:pPr>
              <a:buFont typeface="Arial" panose="020B0604020202020204" pitchFamily="34" charset="0"/>
            </a:pPr>
            <a:endParaRPr lang="en-IN" altLang="en-US" sz="2400">
              <a:latin typeface="Times New Roman" panose="02020603050405020304" charset="0"/>
              <a:cs typeface="Times New Roman" panose="02020603050405020304" charset="0"/>
            </a:endParaRPr>
          </a:p>
        </p:txBody>
      </p:sp>
      <p:pic>
        <p:nvPicPr>
          <p:cNvPr id="2050" name="Picture 2"/>
          <p:cNvPicPr>
            <a:picLocks noGrp="1" noChangeAspect="1" noChangeArrowheads="1"/>
          </p:cNvPicPr>
          <p:nvPr>
            <p:ph type="pic" idx="1"/>
          </p:nvPr>
        </p:nvPicPr>
        <p:blipFill>
          <a:blip r:embed="rId1"/>
          <a:srcRect t="25074" b="5319"/>
          <a:stretch>
            <a:fillRect/>
          </a:stretch>
        </p:blipFill>
        <p:spPr bwMode="auto">
          <a:xfrm>
            <a:off x="5183505" y="457835"/>
            <a:ext cx="6233160" cy="54114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4G__SV580CxFj78o9yUXuQ.png"/>
          <p:cNvPicPr>
            <a:picLocks noGrp="1" noChangeAspect="1"/>
          </p:cNvPicPr>
          <p:nvPr>
            <p:ph sz="quarter" idx="1"/>
          </p:nvPr>
        </p:nvPicPr>
        <p:blipFill>
          <a:blip r:embed="rId1"/>
          <a:stretch>
            <a:fillRect/>
          </a:stretch>
        </p:blipFill>
        <p:spPr>
          <a:xfrm>
            <a:off x="2803731" y="1509487"/>
            <a:ext cx="6584537" cy="4281714"/>
          </a:xfrm>
          <a:ln>
            <a:solidFill>
              <a:srgbClr val="FF0000"/>
            </a:solidFill>
          </a:ln>
          <a:effectLst>
            <a:glow rad="228600">
              <a:schemeClr val="accent5">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0740"/>
            <a:ext cx="10972800" cy="592455"/>
          </a:xfrm>
        </p:spPr>
        <p:txBody>
          <a:bodyPr>
            <a:normAutofit fontScale="90000"/>
          </a:bodyPr>
          <a:lstStyle/>
          <a:p>
            <a:pPr algn="l"/>
            <a:r>
              <a:rPr lang="en-US" sz="2400" dirty="0">
                <a:solidFill>
                  <a:srgbClr val="FF0000"/>
                </a:solidFill>
                <a:latin typeface="Times New Roman" panose="02020603050405020304" charset="0"/>
                <a:ea typeface="Times New Roman" panose="02020603050405020304" charset="0"/>
                <a:cs typeface="Times New Roman" panose="02020603050405020304" charset="0"/>
              </a:rPr>
              <a:t>K nearest </a:t>
            </a:r>
            <a:r>
              <a:rPr lang="en-US" sz="2400" dirty="0" err="1">
                <a:solidFill>
                  <a:srgbClr val="FF0000"/>
                </a:solidFill>
                <a:latin typeface="Times New Roman" panose="02020603050405020304" charset="0"/>
                <a:ea typeface="Times New Roman" panose="02020603050405020304" charset="0"/>
                <a:cs typeface="Times New Roman" panose="02020603050405020304" charset="0"/>
              </a:rPr>
              <a:t>Neighbour</a:t>
            </a:r>
            <a:r>
              <a:rPr lang="en-US" sz="2400" dirty="0">
                <a:solidFill>
                  <a:srgbClr val="FF0000"/>
                </a:solidFill>
                <a:latin typeface="Times New Roman" panose="02020603050405020304" charset="0"/>
                <a:ea typeface="Times New Roman" panose="02020603050405020304" charset="0"/>
                <a:cs typeface="Times New Roman" panose="02020603050405020304" charset="0"/>
              </a:rPr>
              <a:t>:</a:t>
            </a:r>
            <a:br>
              <a:rPr lang="en-US" sz="2400" dirty="0">
                <a:latin typeface="Times New Roman" panose="02020603050405020304" charset="0"/>
                <a:ea typeface="Times New Roman" panose="02020603050405020304" charset="0"/>
                <a:cs typeface="Times New Roman" panose="02020603050405020304" charset="0"/>
              </a:rPr>
            </a:br>
            <a:r>
              <a:rPr lang="en-US" sz="2400" dirty="0">
                <a:latin typeface="Times New Roman" panose="02020603050405020304" charset="0"/>
                <a:ea typeface="Times New Roman" panose="02020603050405020304" charset="0"/>
                <a:cs typeface="Times New Roman" panose="02020603050405020304" charset="0"/>
              </a:rPr>
              <a:t>              </a:t>
            </a:r>
            <a:r>
              <a:rPr lang="en-US" sz="2400" cap="none" dirty="0">
                <a:latin typeface="Times New Roman" panose="02020603050405020304" charset="0"/>
                <a:ea typeface="Times New Roman" panose="02020603050405020304" charset="0"/>
                <a:cs typeface="Times New Roman" panose="02020603050405020304" charset="0"/>
              </a:rPr>
              <a:t>The model for </a:t>
            </a:r>
            <a:r>
              <a:rPr lang="en-US" sz="2400" cap="none" dirty="0" err="1">
                <a:latin typeface="Times New Roman" panose="02020603050405020304" charset="0"/>
                <a:ea typeface="Times New Roman" panose="02020603050405020304" charset="0"/>
                <a:cs typeface="Times New Roman" panose="02020603050405020304" charset="0"/>
              </a:rPr>
              <a:t>knn</a:t>
            </a:r>
            <a:r>
              <a:rPr lang="en-US" sz="2400" cap="none" dirty="0">
                <a:latin typeface="Times New Roman" panose="02020603050405020304" charset="0"/>
                <a:ea typeface="Times New Roman" panose="02020603050405020304" charset="0"/>
                <a:cs typeface="Times New Roman" panose="02020603050405020304" charset="0"/>
              </a:rPr>
              <a:t> is the entire training dataset. When a prediction is required for a unseen data instance, the </a:t>
            </a:r>
            <a:r>
              <a:rPr lang="en-US" sz="2400" cap="none" dirty="0" err="1">
                <a:latin typeface="Times New Roman" panose="02020603050405020304" charset="0"/>
                <a:ea typeface="Times New Roman" panose="02020603050405020304" charset="0"/>
                <a:cs typeface="Times New Roman" panose="02020603050405020304" charset="0"/>
              </a:rPr>
              <a:t>knn</a:t>
            </a:r>
            <a:r>
              <a:rPr lang="en-US" sz="2400" cap="none" dirty="0">
                <a:latin typeface="Times New Roman" panose="02020603050405020304" charset="0"/>
                <a:ea typeface="Times New Roman" panose="02020603050405020304" charset="0"/>
                <a:cs typeface="Times New Roman" panose="02020603050405020304" charset="0"/>
              </a:rPr>
              <a:t> algorithm will search through the training dataset for the k-most similar instances.</a:t>
            </a:r>
            <a:r>
              <a:rPr lang="en-US" sz="2400" dirty="0">
                <a:latin typeface="Times New Roman" panose="02020603050405020304" charset="0"/>
                <a:ea typeface="Times New Roman" panose="02020603050405020304" charset="0"/>
                <a:cs typeface="Times New Roman" panose="02020603050405020304" charset="0"/>
              </a:rPr>
              <a:t> </a:t>
            </a:r>
            <a:br>
              <a:rPr lang="en-US" sz="2400" dirty="0">
                <a:latin typeface="Times New Roman" panose="02020603050405020304" charset="0"/>
                <a:ea typeface="Times New Roman" panose="02020603050405020304" charset="0"/>
                <a:cs typeface="Times New Roman" panose="02020603050405020304" charset="0"/>
              </a:rPr>
            </a:br>
            <a:endParaRPr lang="en-US" sz="2400" dirty="0">
              <a:latin typeface="Times New Roman" panose="02020603050405020304" charset="0"/>
              <a:ea typeface="Times New Roman" panose="02020603050405020304" charset="0"/>
              <a:cs typeface="Times New Roman" panose="02020603050405020304" charset="0"/>
            </a:endParaRPr>
          </a:p>
        </p:txBody>
      </p:sp>
      <p:pic>
        <p:nvPicPr>
          <p:cNvPr id="3" name="Content Placeholder 2" descr="knn1"/>
          <p:cNvPicPr>
            <a:picLocks noGrp="1" noChangeAspect="1"/>
          </p:cNvPicPr>
          <p:nvPr>
            <p:ph sz="half" idx="2"/>
          </p:nvPr>
        </p:nvPicPr>
        <p:blipFill>
          <a:blip r:embed="rId1"/>
          <a:stretch>
            <a:fillRect/>
          </a:stretch>
        </p:blipFill>
        <p:spPr>
          <a:xfrm>
            <a:off x="254000" y="1601470"/>
            <a:ext cx="5384800" cy="4607560"/>
          </a:xfrm>
          <a:prstGeom prst="rect">
            <a:avLst/>
          </a:prstGeom>
        </p:spPr>
      </p:pic>
      <p:pic>
        <p:nvPicPr>
          <p:cNvPr id="6" name="Content Placeholder 5" descr="knn2"/>
          <p:cNvPicPr>
            <a:picLocks noGrp="1" noChangeAspect="1"/>
          </p:cNvPicPr>
          <p:nvPr>
            <p:ph sz="half" idx="1"/>
          </p:nvPr>
        </p:nvPicPr>
        <p:blipFill>
          <a:blip r:embed="rId2"/>
          <a:stretch>
            <a:fillRect/>
          </a:stretch>
        </p:blipFill>
        <p:spPr>
          <a:xfrm>
            <a:off x="5873115" y="1600835"/>
            <a:ext cx="5709285" cy="4608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LOGISTIC REGRESSION</a:t>
            </a:r>
            <a:endParaRPr lang="en-IN" altLang="en-US"/>
          </a:p>
        </p:txBody>
      </p:sp>
      <p:pic>
        <p:nvPicPr>
          <p:cNvPr id="6" name="Content Placeholder 5" descr="logistic_regression"/>
          <p:cNvPicPr>
            <a:picLocks noGrp="1" noChangeAspect="1"/>
          </p:cNvPicPr>
          <p:nvPr>
            <p:ph sz="half" idx="1"/>
          </p:nvPr>
        </p:nvPicPr>
        <p:blipFill>
          <a:blip r:embed="rId1"/>
          <a:stretch>
            <a:fillRect/>
          </a:stretch>
        </p:blipFill>
        <p:spPr>
          <a:xfrm>
            <a:off x="528320" y="2160905"/>
            <a:ext cx="7276465" cy="2536190"/>
          </a:xfrm>
          <a:prstGeom prst="rect">
            <a:avLst/>
          </a:prstGeom>
        </p:spPr>
      </p:pic>
      <p:pic>
        <p:nvPicPr>
          <p:cNvPr id="7" name="Content Placeholder 6" descr="logistic_regression_conclusion"/>
          <p:cNvPicPr>
            <a:picLocks noGrp="1" noChangeAspect="1"/>
          </p:cNvPicPr>
          <p:nvPr>
            <p:ph sz="half" idx="2"/>
          </p:nvPr>
        </p:nvPicPr>
        <p:blipFill>
          <a:blip r:embed="rId2"/>
          <a:stretch>
            <a:fillRect/>
          </a:stretch>
        </p:blipFill>
        <p:spPr>
          <a:xfrm>
            <a:off x="6359525" y="2014855"/>
            <a:ext cx="4897755" cy="3051175"/>
          </a:xfrm>
          <a:prstGeom prst="rect">
            <a:avLst/>
          </a:prstGeom>
        </p:spPr>
      </p:pic>
      <p:sp>
        <p:nvSpPr>
          <p:cNvPr id="9" name="Text Box 8"/>
          <p:cNvSpPr txBox="1"/>
          <p:nvPr/>
        </p:nvSpPr>
        <p:spPr>
          <a:xfrm>
            <a:off x="868045" y="1031875"/>
            <a:ext cx="8901430" cy="645160"/>
          </a:xfrm>
          <a:prstGeom prst="rect">
            <a:avLst/>
          </a:prstGeom>
          <a:noFill/>
        </p:spPr>
        <p:txBody>
          <a:bodyPr wrap="square" rtlCol="0" anchor="t">
            <a:spAutoFit/>
          </a:bodyPr>
          <a:lstStyle/>
          <a:p>
            <a:r>
              <a:rPr lang="en-US"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rPr>
              <a:t>Logistic regression is a machine learning classification algorithm that is used to predict the probability of a categorical dependent variable</a:t>
            </a:r>
            <a:endParaRPr lang="en-US" dirty="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0105" y="457200"/>
            <a:ext cx="8402320" cy="1061720"/>
          </a:xfrm>
        </p:spPr>
        <p:txBody>
          <a:bodyPr/>
          <a:lstStyle/>
          <a:p>
            <a:pPr algn="ctr"/>
            <a:r>
              <a:rPr lang="en-IN" altLang="en-US"/>
              <a:t>DECISION TREE CLASSIFIER</a:t>
            </a:r>
            <a:endParaRPr lang="en-IN" altLang="en-US"/>
          </a:p>
        </p:txBody>
      </p:sp>
      <p:pic>
        <p:nvPicPr>
          <p:cNvPr id="7" name="Picture Placeholder 6" descr="decision tree classifier"/>
          <p:cNvPicPr>
            <a:picLocks noGrp="1" noChangeAspect="1"/>
          </p:cNvPicPr>
          <p:nvPr>
            <p:ph type="pic" idx="1"/>
          </p:nvPr>
        </p:nvPicPr>
        <p:blipFill rotWithShape="1">
          <a:blip r:embed="rId1"/>
          <a:srcRect r="22407"/>
          <a:stretch>
            <a:fillRect/>
          </a:stretch>
        </p:blipFill>
        <p:spPr>
          <a:xfrm>
            <a:off x="409140" y="1761483"/>
            <a:ext cx="4789161" cy="3397250"/>
          </a:xfrm>
          <a:prstGeom prst="rect">
            <a:avLst/>
          </a:prstGeom>
        </p:spPr>
      </p:pic>
      <p:sp>
        <p:nvSpPr>
          <p:cNvPr id="2" name="Rectangle 1"/>
          <p:cNvSpPr/>
          <p:nvPr/>
        </p:nvSpPr>
        <p:spPr>
          <a:xfrm>
            <a:off x="6192032" y="1816666"/>
            <a:ext cx="4768242" cy="1754326"/>
          </a:xfrm>
          <a:prstGeom prst="rect">
            <a:avLst/>
          </a:prstGeom>
        </p:spPr>
        <p:txBody>
          <a:bodyPr wrap="square">
            <a:spAutoFit/>
          </a:bodyPr>
          <a:lstStyle/>
          <a:p>
            <a:r>
              <a:rPr lang="en-US" b="1" dirty="0">
                <a:latin typeface="Times New Roman" panose="02020603050405020304" charset="0"/>
                <a:ea typeface="Times New Roman" panose="02020603050405020304" charset="0"/>
                <a:cs typeface="Times New Roman" panose="02020603050405020304" charset="0"/>
              </a:rPr>
              <a:t>Decision trees</a:t>
            </a:r>
            <a:r>
              <a:rPr lang="en-US" dirty="0">
                <a:latin typeface="Times New Roman" panose="02020603050405020304" charset="0"/>
                <a:ea typeface="Times New Roman" panose="02020603050405020304" charset="0"/>
                <a:cs typeface="Times New Roman" panose="02020603050405020304" charset="0"/>
              </a:rPr>
              <a:t> are a non-parametric supervised </a:t>
            </a:r>
            <a:r>
              <a:rPr lang="en-US" b="1" dirty="0">
                <a:latin typeface="Times New Roman" panose="02020603050405020304" charset="0"/>
                <a:ea typeface="Times New Roman" panose="02020603050405020304" charset="0"/>
                <a:cs typeface="Times New Roman" panose="02020603050405020304" charset="0"/>
              </a:rPr>
              <a:t>learning</a:t>
            </a:r>
            <a:r>
              <a:rPr lang="en-US" dirty="0">
                <a:latin typeface="Times New Roman" panose="02020603050405020304" charset="0"/>
                <a:ea typeface="Times New Roman" panose="02020603050405020304" charset="0"/>
                <a:cs typeface="Times New Roman" panose="02020603050405020304" charset="0"/>
              </a:rPr>
              <a:t> method used for both </a:t>
            </a:r>
            <a:r>
              <a:rPr lang="en-US" b="1" dirty="0">
                <a:latin typeface="Times New Roman" panose="02020603050405020304" charset="0"/>
                <a:ea typeface="Times New Roman" panose="02020603050405020304" charset="0"/>
                <a:cs typeface="Times New Roman" panose="02020603050405020304" charset="0"/>
              </a:rPr>
              <a:t>classification</a:t>
            </a:r>
            <a:r>
              <a:rPr lang="en-US" dirty="0">
                <a:latin typeface="Times New Roman" panose="02020603050405020304" charset="0"/>
                <a:ea typeface="Times New Roman" panose="02020603050405020304" charset="0"/>
                <a:cs typeface="Times New Roman" panose="02020603050405020304" charset="0"/>
              </a:rPr>
              <a:t> and regression tasks. The goal is to create a model that predicts the value of a target variable by </a:t>
            </a:r>
            <a:r>
              <a:rPr lang="en-US" b="1" dirty="0">
                <a:latin typeface="Times New Roman" panose="02020603050405020304" charset="0"/>
                <a:ea typeface="Times New Roman" panose="02020603050405020304" charset="0"/>
                <a:cs typeface="Times New Roman" panose="02020603050405020304" charset="0"/>
              </a:rPr>
              <a:t>learning </a:t>
            </a:r>
            <a:r>
              <a:rPr lang="en-US" dirty="0">
                <a:latin typeface="Times New Roman" panose="02020603050405020304" charset="0"/>
                <a:ea typeface="Times New Roman" panose="02020603050405020304" charset="0"/>
                <a:cs typeface="Times New Roman" panose="02020603050405020304" charset="0"/>
              </a:rPr>
              <a:t>simple </a:t>
            </a:r>
            <a:r>
              <a:rPr lang="en-US" b="1" dirty="0">
                <a:latin typeface="Times New Roman" panose="02020603050405020304" charset="0"/>
                <a:ea typeface="Times New Roman" panose="02020603050405020304" charset="0"/>
                <a:cs typeface="Times New Roman" panose="02020603050405020304" charset="0"/>
              </a:rPr>
              <a:t>decision</a:t>
            </a:r>
            <a:r>
              <a:rPr lang="en-US" dirty="0">
                <a:latin typeface="Times New Roman" panose="02020603050405020304" charset="0"/>
                <a:ea typeface="Times New Roman" panose="02020603050405020304" charset="0"/>
                <a:cs typeface="Times New Roman" panose="02020603050405020304" charset="0"/>
              </a:rPr>
              <a:t> rules inferred from the data features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Feature Selection Technique</a:t>
            </a:r>
            <a:endParaRPr lang="en-IN" altLang="en-US"/>
          </a:p>
        </p:txBody>
      </p:sp>
      <p:pic>
        <p:nvPicPr>
          <p:cNvPr id="5" name="Picture Placeholder 4" descr="feature selection technique"/>
          <p:cNvPicPr>
            <a:picLocks noGrp="1" noChangeAspect="1"/>
          </p:cNvPicPr>
          <p:nvPr>
            <p:ph type="pic" idx="1"/>
          </p:nvPr>
        </p:nvPicPr>
        <p:blipFill>
          <a:blip r:embed="rId1"/>
          <a:stretch>
            <a:fillRect/>
          </a:stretch>
        </p:blipFill>
        <p:spPr>
          <a:xfrm>
            <a:off x="5183505" y="456565"/>
            <a:ext cx="6720840" cy="5619115"/>
          </a:xfrm>
          <a:prstGeom prst="rect">
            <a:avLst/>
          </a:prstGeom>
        </p:spPr>
      </p:pic>
      <p:sp>
        <p:nvSpPr>
          <p:cNvPr id="4" name="Text Placeholder 3"/>
          <p:cNvSpPr>
            <a:spLocks noGrp="1"/>
          </p:cNvSpPr>
          <p:nvPr>
            <p:ph type="body" sz="half" idx="2"/>
          </p:nvPr>
        </p:nvSpPr>
        <p:spPr/>
        <p:txBody>
          <a:bodyPr/>
          <a:lstStyle/>
          <a:p>
            <a:pPr marL="342900" indent="-342900">
              <a:buFont typeface="Arial" panose="020B0604020202020204" pitchFamily="34" charset="0"/>
              <a:buChar char="•"/>
            </a:pPr>
            <a:r>
              <a:rPr lang="en-IN" altLang="en-US" sz="2400">
                <a:latin typeface="Times New Roman" panose="02020603050405020304" charset="0"/>
                <a:cs typeface="Times New Roman" panose="02020603050405020304" charset="0"/>
              </a:rPr>
              <a:t>According to graph it can be observed that features sg,dm are affected more on classification(i.e whether ckd or notckd)</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5661196" cy="5085597"/>
          </a:xfrm>
        </p:spPr>
        <p:txBody>
          <a:bodyPr>
            <a:normAutofit/>
          </a:bodyPr>
          <a:lstStyle/>
          <a:p>
            <a:pPr algn="l"/>
            <a:r>
              <a:rPr lang="en-US" sz="2400" dirty="0">
                <a:solidFill>
                  <a:srgbClr val="FF0000"/>
                </a:solidFill>
                <a:latin typeface="Times New Roman" panose="02020603050405020304" charset="0"/>
                <a:ea typeface="Times New Roman" panose="02020603050405020304" charset="0"/>
                <a:cs typeface="Times New Roman" panose="02020603050405020304" charset="0"/>
              </a:rPr>
              <a:t>Cross validation:</a:t>
            </a:r>
            <a:br>
              <a:rPr lang="en-US" sz="2400" dirty="0">
                <a:solidFill>
                  <a:srgbClr val="FF0000"/>
                </a:solidFill>
                <a:latin typeface="Times New Roman" panose="02020603050405020304" charset="0"/>
                <a:ea typeface="Times New Roman" panose="02020603050405020304" charset="0"/>
                <a:cs typeface="Times New Roman" panose="02020603050405020304" charset="0"/>
              </a:rPr>
            </a:br>
            <a:r>
              <a:rPr lang="en-US" sz="2400" dirty="0">
                <a:solidFill>
                  <a:srgbClr val="FF0000"/>
                </a:solidFill>
                <a:latin typeface="Times New Roman" panose="02020603050405020304" charset="0"/>
                <a:ea typeface="Times New Roman" panose="02020603050405020304" charset="0"/>
                <a:cs typeface="Times New Roman" panose="02020603050405020304" charset="0"/>
              </a:rPr>
              <a:t>    </a:t>
            </a:r>
            <a:r>
              <a:rPr lang="en-US" sz="2400" cap="none" dirty="0">
                <a:solidFill>
                  <a:srgbClr val="FF0000"/>
                </a:solidFill>
                <a:latin typeface="Times New Roman" panose="02020603050405020304" charset="0"/>
                <a:ea typeface="Times New Roman" panose="02020603050405020304" charset="0"/>
                <a:cs typeface="Times New Roman" panose="02020603050405020304" charset="0"/>
              </a:rPr>
              <a:t>Extension of data split. It will done simple dataset</a:t>
            </a:r>
            <a:r>
              <a:rPr lang="en-US" sz="2400" dirty="0">
                <a:solidFill>
                  <a:srgbClr val="FF0000"/>
                </a:solidFill>
                <a:latin typeface="Times New Roman" panose="02020603050405020304" charset="0"/>
                <a:ea typeface="Times New Roman" panose="02020603050405020304" charset="0"/>
                <a:cs typeface="Times New Roman" panose="02020603050405020304" charset="0"/>
              </a:rPr>
              <a:t> .</a:t>
            </a:r>
            <a:br>
              <a:rPr lang="en-US" sz="2400" dirty="0">
                <a:solidFill>
                  <a:srgbClr val="FF0000"/>
                </a:solidFill>
                <a:latin typeface="Times New Roman" panose="02020603050405020304" charset="0"/>
                <a:ea typeface="Times New Roman" panose="02020603050405020304" charset="0"/>
                <a:cs typeface="Times New Roman" panose="02020603050405020304" charset="0"/>
              </a:rPr>
            </a:br>
            <a:endParaRPr lang="en-US" sz="2400" dirty="0">
              <a:solidFill>
                <a:srgbClr val="FF0000"/>
              </a:solidFill>
              <a:latin typeface="Times New Roman" panose="02020603050405020304" charset="0"/>
              <a:ea typeface="Times New Roman" panose="02020603050405020304" charset="0"/>
              <a:cs typeface="Times New Roman" panose="02020603050405020304" charset="0"/>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7031759" y="995188"/>
            <a:ext cx="4721739" cy="3424237"/>
          </a:xfrm>
          <a:ln w="34925">
            <a:noFill/>
          </a:ln>
          <a:effectLst>
            <a:glow rad="63500">
              <a:schemeClr val="accent2">
                <a:satMod val="175000"/>
                <a:alpha val="40000"/>
              </a:schemeClr>
            </a:glow>
            <a:outerShdw blurRad="107950" dist="12700" dir="5400000" algn="ctr">
              <a:srgbClr val="000000"/>
            </a:outerShdw>
            <a:reflection blurRad="6350" stA="50000" endA="300" endPos="5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554" y="377372"/>
            <a:ext cx="4885672" cy="4920341"/>
          </a:xfrm>
        </p:spPr>
        <p:txBody>
          <a:bodyPr>
            <a:normAutofit/>
          </a:bodyPr>
          <a:lstStyle/>
          <a:p>
            <a:pPr algn="just"/>
            <a:r>
              <a:rPr lang="en-US" sz="2800" b="1" cap="none" dirty="0">
                <a:solidFill>
                  <a:schemeClr val="bg2">
                    <a:lumMod val="50000"/>
                  </a:schemeClr>
                </a:solidFill>
                <a:latin typeface="Times New Roman" panose="02020603050405020304" charset="0"/>
                <a:ea typeface="Times New Roman" panose="02020603050405020304" charset="0"/>
                <a:cs typeface="Times New Roman" panose="02020603050405020304" charset="0"/>
              </a:rPr>
              <a:t>Build random forest classifier:</a:t>
            </a:r>
            <a:br>
              <a:rPr lang="en-US" sz="2800" b="1" cap="none" dirty="0">
                <a:solidFill>
                  <a:schemeClr val="bg2">
                    <a:lumMod val="50000"/>
                  </a:schemeClr>
                </a:solidFill>
                <a:latin typeface="Times New Roman" panose="02020603050405020304" charset="0"/>
                <a:ea typeface="Times New Roman" panose="02020603050405020304" charset="0"/>
                <a:cs typeface="Times New Roman" panose="02020603050405020304" charset="0"/>
              </a:rPr>
            </a:br>
            <a:r>
              <a:rPr lang="en-US" sz="2400" b="1" cap="none" dirty="0">
                <a:latin typeface="Times New Roman" panose="02020603050405020304" charset="0"/>
                <a:ea typeface="Times New Roman" panose="02020603050405020304" charset="0"/>
                <a:cs typeface="Times New Roman" panose="02020603050405020304" charset="0"/>
              </a:rPr>
              <a:t>      Random forest classifier</a:t>
            </a:r>
            <a:r>
              <a:rPr lang="en-US" sz="2400" cap="none" dirty="0">
                <a:latin typeface="Times New Roman" panose="02020603050405020304" charset="0"/>
                <a:ea typeface="Times New Roman" panose="02020603050405020304" charset="0"/>
                <a:cs typeface="Times New Roman" panose="02020603050405020304" charset="0"/>
              </a:rPr>
              <a:t> creates a set of </a:t>
            </a:r>
            <a:r>
              <a:rPr lang="en-US" sz="2400" b="1" cap="none" dirty="0">
                <a:latin typeface="Times New Roman" panose="02020603050405020304" charset="0"/>
                <a:ea typeface="Times New Roman" panose="02020603050405020304" charset="0"/>
                <a:cs typeface="Times New Roman" panose="02020603050405020304" charset="0"/>
              </a:rPr>
              <a:t>decision</a:t>
            </a:r>
            <a:r>
              <a:rPr lang="en-US" sz="2400" cap="none" dirty="0">
                <a:latin typeface="Times New Roman" panose="02020603050405020304" charset="0"/>
                <a:ea typeface="Times New Roman" panose="02020603050405020304" charset="0"/>
                <a:cs typeface="Times New Roman" panose="02020603050405020304" charset="0"/>
              </a:rPr>
              <a:t> trees from randomly selected subset of training set. It then aggregates the votes from different </a:t>
            </a:r>
            <a:r>
              <a:rPr lang="en-US" sz="2400" b="1" cap="none" dirty="0">
                <a:latin typeface="Times New Roman" panose="02020603050405020304" charset="0"/>
                <a:ea typeface="Times New Roman" panose="02020603050405020304" charset="0"/>
                <a:cs typeface="Times New Roman" panose="02020603050405020304" charset="0"/>
              </a:rPr>
              <a:t>decision </a:t>
            </a:r>
            <a:r>
              <a:rPr lang="en-US" sz="2400" cap="none" dirty="0">
                <a:latin typeface="Times New Roman" panose="02020603050405020304" charset="0"/>
                <a:ea typeface="Times New Roman" panose="02020603050405020304" charset="0"/>
                <a:cs typeface="Times New Roman" panose="02020603050405020304" charset="0"/>
              </a:rPr>
              <a:t>trees to decide the final class of the test object</a:t>
            </a:r>
            <a:endParaRPr lang="en-US" sz="2400" cap="none" dirty="0">
              <a:latin typeface="Times New Roman" panose="02020603050405020304" charset="0"/>
              <a:ea typeface="Times New Roman" panose="02020603050405020304" charset="0"/>
              <a:cs typeface="Times New Roman" panose="02020603050405020304" charset="0"/>
            </a:endParaRPr>
          </a:p>
        </p:txBody>
      </p:sp>
      <p:pic>
        <p:nvPicPr>
          <p:cNvPr id="4" name="Content Placeholder 3"/>
          <p:cNvPicPr>
            <a:picLocks noGrp="1" noChangeAspect="1"/>
          </p:cNvPicPr>
          <p:nvPr>
            <p:ph sz="quarter" idx="1"/>
          </p:nvPr>
        </p:nvPicPr>
        <p:blipFill rotWithShape="1">
          <a:blip r:embed="rId1">
            <a:extLst>
              <a:ext uri="{28A0092B-C50C-407E-A947-70E740481C1C}">
                <a14:useLocalDpi xmlns:a14="http://schemas.microsoft.com/office/drawing/2010/main" val="0"/>
              </a:ext>
            </a:extLst>
          </a:blip>
          <a:srcRect t="19858"/>
          <a:stretch>
            <a:fillRect/>
          </a:stretch>
        </p:blipFill>
        <p:spPr>
          <a:xfrm>
            <a:off x="913776" y="1427966"/>
            <a:ext cx="4441996" cy="4239993"/>
          </a:xfrm>
          <a:ln>
            <a:noFill/>
          </a:ln>
          <a:effectLst>
            <a:glow rad="228600">
              <a:schemeClr val="accent4">
                <a:satMod val="175000"/>
                <a:alpha val="40000"/>
              </a:schemeClr>
            </a:glow>
            <a:outerShdw blurRad="127000" dist="38100" dir="2700000" algn="ctr">
              <a:srgbClr val="000000">
                <a:alpha val="4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041" y="187891"/>
            <a:ext cx="10364451" cy="839243"/>
          </a:xfrm>
        </p:spPr>
        <p:txBody>
          <a:bodyPr/>
          <a:lstStyle/>
          <a:p>
            <a:r>
              <a:rPr lang="en-US" dirty="0" smtClean="0">
                <a:latin typeface="Times New Roman" panose="02020603050405020304" charset="0"/>
                <a:cs typeface="Times New Roman" panose="02020603050405020304" charset="0"/>
              </a:rPr>
              <a:t>Different Models Comparison</a:t>
            </a:r>
            <a:endParaRPr lang="en-US" dirty="0">
              <a:latin typeface="Times New Roman" panose="02020603050405020304" charset="0"/>
              <a:cs typeface="Times New Roman" panose="02020603050405020304" charset="0"/>
            </a:endParaRPr>
          </a:p>
        </p:txBody>
      </p:sp>
      <p:graphicFrame>
        <p:nvGraphicFramePr>
          <p:cNvPr id="4" name="Diagram 3"/>
          <p:cNvGraphicFramePr/>
          <p:nvPr/>
        </p:nvGraphicFramePr>
        <p:xfrm>
          <a:off x="2032000" y="1027134"/>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844110" y="1265129"/>
          <a:ext cx="8128000" cy="49728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wordstream-files-prod.s3.amazonaws.com/s3fs-public/styles/simple_image/public/images/machine-learning1.png?SnePeroHk5B9yZaLY7peFkULrfW8Gtaf&amp;itok=yjEJbEKD"/>
          <p:cNvPicPr>
            <a:picLocks noGrp="1" noChangeAspect="1" noChangeArrowheads="1"/>
          </p:cNvPicPr>
          <p:nvPr>
            <p:ph sz="quarter" idx="1"/>
          </p:nvPr>
        </p:nvPicPr>
        <p:blipFill>
          <a:blip r:embed="rId1"/>
          <a:srcRect/>
          <a:stretch>
            <a:fillRect/>
          </a:stretch>
        </p:blipFill>
        <p:spPr bwMode="auto">
          <a:xfrm>
            <a:off x="2065106" y="842482"/>
            <a:ext cx="7151466" cy="519872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7269" y="1340111"/>
            <a:ext cx="9917461" cy="41777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82193"/>
            <a:ext cx="10364451" cy="2296887"/>
          </a:xfrm>
        </p:spPr>
        <p:txBody>
          <a:bodyPr>
            <a:normAutofit/>
          </a:bodyPr>
          <a:lstStyle/>
          <a:p>
            <a:r>
              <a:rPr lang="en-US" sz="2400" dirty="0">
                <a:solidFill>
                  <a:srgbClr val="FF0000"/>
                </a:solidFill>
              </a:rPr>
              <a:t>APPLICATIONS IN DAY–TO-DAY LIFE</a:t>
            </a:r>
            <a:endParaRPr lang="en-US" sz="2400" dirty="0">
              <a:solidFill>
                <a:srgbClr val="FF0000"/>
              </a:solidFill>
            </a:endParaRPr>
          </a:p>
        </p:txBody>
      </p:sp>
      <p:sp>
        <p:nvSpPr>
          <p:cNvPr id="3" name="Content Placeholder 2"/>
          <p:cNvSpPr>
            <a:spLocks noGrp="1"/>
          </p:cNvSpPr>
          <p:nvPr>
            <p:ph sz="quarter" idx="1"/>
          </p:nvPr>
        </p:nvSpPr>
        <p:spPr>
          <a:xfrm>
            <a:off x="913774" y="1674688"/>
            <a:ext cx="10363826" cy="4116511"/>
          </a:xfrm>
        </p:spPr>
        <p:txBody>
          <a:bodyPr>
            <a:noAutofit/>
          </a:bodyPr>
          <a:lstStyle/>
          <a:p>
            <a:pPr>
              <a:buFont typeface="Wingdings" panose="05000000000000000000" pitchFamily="2" charset="2"/>
              <a:buChar char="Ø"/>
            </a:pPr>
            <a:r>
              <a:rPr lang="en-US" sz="2400" cap="none" dirty="0">
                <a:latin typeface="Times New Roman" panose="02020603050405020304" charset="0"/>
                <a:ea typeface="Times New Roman" panose="02020603050405020304" charset="0"/>
                <a:cs typeface="Times New Roman" panose="02020603050405020304" charset="0"/>
              </a:rPr>
              <a:t>Social media services</a:t>
            </a:r>
            <a:endParaRPr lang="en-US" sz="2400" cap="none" dirty="0">
              <a:latin typeface="Times New Roman" panose="02020603050405020304" charset="0"/>
              <a:ea typeface="Times New Roman" panose="02020603050405020304" charset="0"/>
              <a:cs typeface="Times New Roman" panose="02020603050405020304" charset="0"/>
            </a:endParaRPr>
          </a:p>
          <a:p>
            <a:pPr>
              <a:buFont typeface="Wingdings" panose="05000000000000000000" pitchFamily="2" charset="2"/>
              <a:buChar char="Ø"/>
            </a:pPr>
            <a:r>
              <a:rPr lang="en-US" sz="2400" cap="none" dirty="0">
                <a:latin typeface="Times New Roman" panose="02020603050405020304" charset="0"/>
                <a:ea typeface="Times New Roman" panose="02020603050405020304" charset="0"/>
                <a:cs typeface="Times New Roman" panose="02020603050405020304" charset="0"/>
              </a:rPr>
              <a:t>E-mail spam</a:t>
            </a:r>
            <a:endParaRPr lang="en-US" sz="2400" cap="none" dirty="0">
              <a:latin typeface="Times New Roman" panose="02020603050405020304" charset="0"/>
              <a:ea typeface="Times New Roman" panose="02020603050405020304" charset="0"/>
              <a:cs typeface="Times New Roman" panose="02020603050405020304" charset="0"/>
            </a:endParaRPr>
          </a:p>
          <a:p>
            <a:pPr>
              <a:buFont typeface="Wingdings" panose="05000000000000000000" pitchFamily="2" charset="2"/>
              <a:buChar char="Ø"/>
            </a:pPr>
            <a:r>
              <a:rPr lang="en-US" sz="2400" cap="none" dirty="0">
                <a:latin typeface="Times New Roman" panose="02020603050405020304" charset="0"/>
                <a:ea typeface="Times New Roman" panose="02020603050405020304" charset="0"/>
                <a:cs typeface="Times New Roman" panose="02020603050405020304" charset="0"/>
              </a:rPr>
              <a:t>Online customer support</a:t>
            </a:r>
            <a:endParaRPr lang="en-US" sz="2400" cap="none" dirty="0">
              <a:latin typeface="Times New Roman" panose="02020603050405020304" charset="0"/>
              <a:ea typeface="Times New Roman" panose="02020603050405020304" charset="0"/>
              <a:cs typeface="Times New Roman" panose="02020603050405020304" charset="0"/>
            </a:endParaRPr>
          </a:p>
          <a:p>
            <a:pPr>
              <a:buFont typeface="Wingdings" panose="05000000000000000000" pitchFamily="2" charset="2"/>
              <a:buChar char="Ø"/>
            </a:pPr>
            <a:r>
              <a:rPr lang="en-US" sz="2400" cap="none" dirty="0">
                <a:latin typeface="Times New Roman" panose="02020603050405020304" charset="0"/>
                <a:ea typeface="Times New Roman" panose="02020603050405020304" charset="0"/>
                <a:cs typeface="Times New Roman" panose="02020603050405020304" charset="0"/>
              </a:rPr>
              <a:t>Product recommendation</a:t>
            </a:r>
            <a:endParaRPr lang="en-US" sz="2400" cap="none" dirty="0">
              <a:latin typeface="Times New Roman" panose="02020603050405020304" charset="0"/>
              <a:ea typeface="Times New Roman" panose="02020603050405020304" charset="0"/>
              <a:cs typeface="Times New Roman" panose="02020603050405020304" charset="0"/>
            </a:endParaRPr>
          </a:p>
          <a:p>
            <a:pPr>
              <a:buFont typeface="Wingdings" panose="05000000000000000000" pitchFamily="2" charset="2"/>
              <a:buChar char="Ø"/>
            </a:pPr>
            <a:r>
              <a:rPr lang="en-US" sz="2400" cap="none" dirty="0">
                <a:latin typeface="Times New Roman" panose="02020603050405020304" charset="0"/>
                <a:ea typeface="Times New Roman" panose="02020603050405020304" charset="0"/>
                <a:cs typeface="Times New Roman" panose="02020603050405020304" charset="0"/>
              </a:rPr>
              <a:t>Online fraud detection</a:t>
            </a:r>
            <a:endParaRPr lang="en-US" sz="2400" cap="none" dirty="0">
              <a:latin typeface="Times New Roman" panose="02020603050405020304" charset="0"/>
              <a:ea typeface="Times New Roman" panose="02020603050405020304" charset="0"/>
              <a:cs typeface="Times New Roman" panose="02020603050405020304" charset="0"/>
            </a:endParaRPr>
          </a:p>
          <a:p>
            <a:pPr>
              <a:buFont typeface="Wingdings" panose="05000000000000000000" pitchFamily="2" charset="2"/>
              <a:buChar char="Ø"/>
            </a:pPr>
            <a:r>
              <a:rPr lang="en-US" sz="2400" cap="none" dirty="0">
                <a:latin typeface="Times New Roman" panose="02020603050405020304" charset="0"/>
                <a:ea typeface="Times New Roman" panose="02020603050405020304" charset="0"/>
                <a:cs typeface="Times New Roman" panose="02020603050405020304" charset="0"/>
              </a:rPr>
              <a:t>Weather reporting</a:t>
            </a:r>
            <a:endParaRPr lang="en-US" sz="2400" cap="none" dirty="0">
              <a:latin typeface="Times New Roman" panose="02020603050405020304" charset="0"/>
              <a:ea typeface="Times New Roman" panose="02020603050405020304" charset="0"/>
              <a:cs typeface="Times New Roman" panose="02020603050405020304" charset="0"/>
            </a:endParaRPr>
          </a:p>
          <a:p>
            <a:pPr>
              <a:buFont typeface="Wingdings" panose="05000000000000000000" pitchFamily="2" charset="2"/>
              <a:buChar char="Ø"/>
            </a:pPr>
            <a:r>
              <a:rPr lang="en-US" sz="2400" cap="none" dirty="0">
                <a:latin typeface="Times New Roman" panose="02020603050405020304" charset="0"/>
                <a:ea typeface="Times New Roman" panose="02020603050405020304" charset="0"/>
                <a:cs typeface="Times New Roman" panose="02020603050405020304" charset="0"/>
              </a:rPr>
              <a:t>Medical </a:t>
            </a:r>
            <a:r>
              <a:rPr lang="en-IN" altLang="en-US" sz="2400" cap="none" dirty="0">
                <a:latin typeface="Times New Roman" panose="02020603050405020304" charset="0"/>
                <a:ea typeface="Times New Roman" panose="02020603050405020304" charset="0"/>
                <a:cs typeface="Times New Roman" panose="02020603050405020304" charset="0"/>
              </a:rPr>
              <a:t>Analysis</a:t>
            </a:r>
            <a:endParaRPr lang="en-US" sz="2400" cap="none" dirty="0">
              <a:latin typeface="Times New Roman" panose="02020603050405020304" charset="0"/>
              <a:ea typeface="Times New Roman" panose="02020603050405020304" charset="0"/>
              <a:cs typeface="Times New Roman" panose="02020603050405020304" charset="0"/>
            </a:endParaRPr>
          </a:p>
          <a:p>
            <a:pPr>
              <a:buFont typeface="Wingdings" panose="05000000000000000000" pitchFamily="2" charset="2"/>
              <a:buChar char="Ø"/>
            </a:pPr>
            <a:endParaRPr lang="en-US" sz="2400" cap="none"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2400" dirty="0"/>
              <a:t>           </a:t>
            </a:r>
            <a:r>
              <a:rPr lang="en-IN" altLang="en-US" sz="2400" b="1" dirty="0">
                <a:latin typeface="Times New Roman" panose="02020603050405020304" charset="0"/>
                <a:cs typeface="Times New Roman" panose="02020603050405020304" charset="0"/>
                <a:sym typeface="+mn-ea"/>
              </a:rPr>
              <a:t>Project</a:t>
            </a:r>
            <a:r>
              <a:rPr lang="en-US" sz="2400" b="1" dirty="0">
                <a:latin typeface="Times New Roman" panose="02020603050405020304" charset="0"/>
                <a:cs typeface="Times New Roman" panose="02020603050405020304" charset="0"/>
                <a:sym typeface="+mn-ea"/>
              </a:rPr>
              <a:t> data set:-</a:t>
            </a:r>
            <a:br>
              <a:rPr lang="en-US" sz="2400" b="1" cap="none"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sym typeface="+mn-ea"/>
              </a:rPr>
              <a:t>      The data set is based on implementation of  kidney disease analysis project that </a:t>
            </a:r>
            <a:r>
              <a:rPr lang="en-US" sz="2400" dirty="0" err="1">
                <a:latin typeface="Times New Roman" panose="02020603050405020304" charset="0"/>
                <a:cs typeface="Times New Roman" panose="02020603050405020304" charset="0"/>
                <a:sym typeface="+mn-ea"/>
              </a:rPr>
              <a:t>builts</a:t>
            </a:r>
            <a:r>
              <a:rPr lang="en-US" sz="2400" dirty="0">
                <a:latin typeface="Times New Roman" panose="02020603050405020304" charset="0"/>
                <a:cs typeface="Times New Roman" panose="02020603050405020304" charset="0"/>
                <a:sym typeface="+mn-ea"/>
              </a:rPr>
              <a:t> the measuring accuracy by the help of Machine learning.</a:t>
            </a:r>
            <a:endParaRPr lang="en-US" sz="2400" dirty="0"/>
          </a:p>
        </p:txBody>
      </p:sp>
      <p:sp>
        <p:nvSpPr>
          <p:cNvPr id="3" name="Content Placeholder 2"/>
          <p:cNvSpPr>
            <a:spLocks noGrp="1"/>
          </p:cNvSpPr>
          <p:nvPr>
            <p:ph sz="half" idx="1"/>
          </p:nvPr>
        </p:nvSpPr>
        <p:spPr>
          <a:xfrm>
            <a:off x="487680" y="1276350"/>
            <a:ext cx="5384800" cy="4953000"/>
          </a:xfrm>
        </p:spPr>
        <p:txBody>
          <a:bodyPr>
            <a:noAutofit/>
          </a:bodyPr>
          <a:lstStyle/>
          <a:p>
            <a:pPr algn="just">
              <a:buNone/>
            </a:pPr>
            <a:r>
              <a:rPr lang="en-US" sz="1800" b="1" cap="none" dirty="0">
                <a:latin typeface="Times New Roman" panose="02020603050405020304" charset="0"/>
                <a:cs typeface="Times New Roman" panose="02020603050405020304" charset="0"/>
              </a:rPr>
              <a:t>F</a:t>
            </a:r>
            <a:r>
              <a:rPr lang="en-IN" altLang="en-US" sz="1800" b="1" cap="none" dirty="0">
                <a:latin typeface="Times New Roman" panose="02020603050405020304" charset="0"/>
                <a:cs typeface="Times New Roman" panose="02020603050405020304" charset="0"/>
              </a:rPr>
              <a:t>eatures</a:t>
            </a:r>
            <a:r>
              <a:rPr lang="en-US" sz="1800" b="1" cap="none" dirty="0">
                <a:latin typeface="Times New Roman" panose="02020603050405020304" charset="0"/>
                <a:cs typeface="Times New Roman" panose="02020603050405020304" charset="0"/>
              </a:rPr>
              <a:t>:-</a:t>
            </a:r>
            <a:endParaRPr lang="en-US" sz="1800" b="1" cap="none" dirty="0">
              <a:latin typeface="Times New Roman" panose="02020603050405020304" charset="0"/>
              <a:cs typeface="Times New Roman" panose="02020603050405020304" charset="0"/>
            </a:endParaRPr>
          </a:p>
          <a:p>
            <a:pPr algn="l">
              <a:buFont typeface="Arial" panose="020B0604020202020204" pitchFamily="34" charset="0"/>
              <a:buChar char="•"/>
            </a:pPr>
            <a:r>
              <a:rPr lang="en-US" sz="1800" cap="none" dirty="0">
                <a:latin typeface="Times New Roman" panose="02020603050405020304" charset="0"/>
                <a:cs typeface="Times New Roman" panose="02020603050405020304" charset="0"/>
              </a:rPr>
              <a:t>Id-id                                               </a:t>
            </a:r>
            <a:endParaRPr lang="en-US" sz="1800" cap="none" dirty="0">
              <a:latin typeface="Times New Roman" panose="02020603050405020304" charset="0"/>
              <a:cs typeface="Times New Roman" panose="02020603050405020304" charset="0"/>
            </a:endParaRPr>
          </a:p>
          <a:p>
            <a:pPr algn="just">
              <a:buFont typeface="Arial" panose="020B0604020202020204" pitchFamily="34" charset="0"/>
              <a:buChar char="•"/>
            </a:pPr>
            <a:r>
              <a:rPr lang="en-US" sz="1800" cap="none" dirty="0">
                <a:latin typeface="Times New Roman" panose="02020603050405020304" charset="0"/>
                <a:cs typeface="Times New Roman" panose="02020603050405020304" charset="0"/>
              </a:rPr>
              <a:t>Age-age</a:t>
            </a:r>
            <a:endParaRPr lang="en-US" sz="1800" cap="none" dirty="0">
              <a:latin typeface="Times New Roman" panose="02020603050405020304" charset="0"/>
              <a:cs typeface="Times New Roman" panose="02020603050405020304" charset="0"/>
            </a:endParaRPr>
          </a:p>
          <a:p>
            <a:pPr algn="just">
              <a:buFont typeface="Arial" panose="020B0604020202020204" pitchFamily="34" charset="0"/>
              <a:buChar char="•"/>
            </a:pPr>
            <a:r>
              <a:rPr lang="en-US" sz="1800" cap="none" dirty="0" err="1">
                <a:latin typeface="Times New Roman" panose="02020603050405020304" charset="0"/>
                <a:cs typeface="Times New Roman" panose="02020603050405020304" charset="0"/>
              </a:rPr>
              <a:t>Bp</a:t>
            </a:r>
            <a:r>
              <a:rPr lang="en-US" sz="1800" cap="none" dirty="0">
                <a:latin typeface="Times New Roman" panose="02020603050405020304" charset="0"/>
                <a:cs typeface="Times New Roman" panose="02020603050405020304" charset="0"/>
              </a:rPr>
              <a:t>-Blood pressure</a:t>
            </a:r>
            <a:endParaRPr lang="en-US" sz="1800" cap="none" dirty="0">
              <a:latin typeface="Times New Roman" panose="02020603050405020304" charset="0"/>
              <a:cs typeface="Times New Roman" panose="02020603050405020304" charset="0"/>
            </a:endParaRPr>
          </a:p>
          <a:p>
            <a:pPr algn="just">
              <a:buFont typeface="Arial" panose="020B0604020202020204" pitchFamily="34" charset="0"/>
              <a:buChar char="•"/>
            </a:pPr>
            <a:r>
              <a:rPr lang="en-US" sz="1800" cap="none" dirty="0">
                <a:latin typeface="Times New Roman" panose="02020603050405020304" charset="0"/>
                <a:cs typeface="Times New Roman" panose="02020603050405020304" charset="0"/>
              </a:rPr>
              <a:t>Sg -S</a:t>
            </a:r>
            <a:r>
              <a:rPr lang="en-IN" altLang="en-US" sz="1800" cap="none" dirty="0">
                <a:latin typeface="Times New Roman" panose="02020603050405020304" charset="0"/>
                <a:cs typeface="Times New Roman" panose="02020603050405020304" charset="0"/>
              </a:rPr>
              <a:t>pecific gravity</a:t>
            </a:r>
            <a:endParaRPr lang="en-US" sz="1800" cap="none" dirty="0">
              <a:latin typeface="Times New Roman" panose="02020603050405020304" charset="0"/>
              <a:cs typeface="Times New Roman" panose="02020603050405020304" charset="0"/>
            </a:endParaRPr>
          </a:p>
          <a:p>
            <a:pPr algn="just">
              <a:buFont typeface="Arial" panose="020B0604020202020204" pitchFamily="34" charset="0"/>
              <a:buChar char="•"/>
            </a:pPr>
            <a:r>
              <a:rPr lang="en-US" sz="1800" cap="none" dirty="0">
                <a:latin typeface="Times New Roman" panose="02020603050405020304" charset="0"/>
                <a:cs typeface="Times New Roman" panose="02020603050405020304" charset="0"/>
              </a:rPr>
              <a:t>Al-</a:t>
            </a:r>
            <a:r>
              <a:rPr lang="en-US" sz="1800" cap="none" dirty="0" err="1">
                <a:latin typeface="Times New Roman" panose="02020603050405020304" charset="0"/>
                <a:cs typeface="Times New Roman" panose="02020603050405020304" charset="0"/>
              </a:rPr>
              <a:t>Album</a:t>
            </a:r>
            <a:r>
              <a:rPr lang="en-IN" altLang="en-US" sz="1800" cap="none" dirty="0" err="1">
                <a:latin typeface="Times New Roman" panose="02020603050405020304" charset="0"/>
                <a:cs typeface="Times New Roman" panose="02020603050405020304" charset="0"/>
              </a:rPr>
              <a:t>in</a:t>
            </a:r>
            <a:endParaRPr lang="en-US" sz="1800" cap="none" dirty="0">
              <a:latin typeface="Times New Roman" panose="02020603050405020304" charset="0"/>
              <a:cs typeface="Times New Roman" panose="02020603050405020304" charset="0"/>
            </a:endParaRPr>
          </a:p>
          <a:p>
            <a:pPr algn="just">
              <a:buFont typeface="Arial" panose="020B0604020202020204" pitchFamily="34" charset="0"/>
              <a:buChar char="•"/>
            </a:pPr>
            <a:r>
              <a:rPr lang="en-US" sz="1800" cap="none" dirty="0">
                <a:latin typeface="Times New Roman" panose="02020603050405020304" charset="0"/>
                <a:cs typeface="Times New Roman" panose="02020603050405020304" charset="0"/>
              </a:rPr>
              <a:t>Su-Sucrose</a:t>
            </a:r>
            <a:endParaRPr lang="en-US" sz="1800" cap="none" dirty="0">
              <a:latin typeface="Times New Roman" panose="02020603050405020304" charset="0"/>
              <a:cs typeface="Times New Roman" panose="02020603050405020304" charset="0"/>
            </a:endParaRPr>
          </a:p>
          <a:p>
            <a:pPr algn="just">
              <a:buFont typeface="Arial" panose="020B0604020202020204" pitchFamily="34" charset="0"/>
              <a:buChar char="•"/>
            </a:pPr>
            <a:r>
              <a:rPr lang="en-US" sz="1800" cap="none" dirty="0">
                <a:latin typeface="Times New Roman" panose="02020603050405020304" charset="0"/>
                <a:cs typeface="Times New Roman" panose="02020603050405020304" charset="0"/>
              </a:rPr>
              <a:t>Pc- Polycystic</a:t>
            </a:r>
            <a:endParaRPr lang="en-US" sz="1800" cap="none" dirty="0">
              <a:latin typeface="Times New Roman" panose="02020603050405020304" charset="0"/>
              <a:cs typeface="Times New Roman" panose="02020603050405020304" charset="0"/>
            </a:endParaRPr>
          </a:p>
          <a:p>
            <a:pPr algn="just">
              <a:buFont typeface="Arial" panose="020B0604020202020204" pitchFamily="34" charset="0"/>
              <a:buChar char="•"/>
            </a:pPr>
            <a:r>
              <a:rPr lang="en-US" sz="1800" cap="none" dirty="0" err="1">
                <a:latin typeface="Times New Roman" panose="02020603050405020304" charset="0"/>
                <a:cs typeface="Times New Roman" panose="02020603050405020304" charset="0"/>
              </a:rPr>
              <a:t>Pcc</a:t>
            </a:r>
            <a:r>
              <a:rPr lang="en-US" sz="1800" cap="none" dirty="0">
                <a:latin typeface="Times New Roman" panose="02020603050405020304" charset="0"/>
                <a:cs typeface="Times New Roman" panose="02020603050405020304" charset="0"/>
              </a:rPr>
              <a:t>- </a:t>
            </a:r>
            <a:r>
              <a:rPr lang="en-US" sz="1800" cap="none" dirty="0" err="1">
                <a:latin typeface="Times New Roman" panose="02020603050405020304" charset="0"/>
                <a:cs typeface="Times New Roman" panose="02020603050405020304" charset="0"/>
              </a:rPr>
              <a:t>Pheochromocytoma</a:t>
            </a:r>
            <a:endParaRPr lang="en-US" sz="1800" cap="none" dirty="0" err="1">
              <a:latin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Bgr</a:t>
            </a:r>
            <a:r>
              <a:rPr lang="en-US" sz="1800" dirty="0">
                <a:latin typeface="Times New Roman" panose="02020603050405020304" charset="0"/>
                <a:ea typeface="Times New Roman" panose="02020603050405020304" charset="0"/>
                <a:cs typeface="Times New Roman" panose="02020603050405020304" charset="0"/>
                <a:sym typeface="+mn-ea"/>
              </a:rPr>
              <a:t>- Blood glucose random</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a:latin typeface="Times New Roman" panose="02020603050405020304" charset="0"/>
                <a:ea typeface="Times New Roman" panose="02020603050405020304" charset="0"/>
                <a:cs typeface="Times New Roman" panose="02020603050405020304" charset="0"/>
                <a:sym typeface="+mn-ea"/>
              </a:rPr>
              <a:t>Bu- Blood urea</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Sc</a:t>
            </a:r>
            <a:r>
              <a:rPr lang="en-US" sz="1800" dirty="0">
                <a:latin typeface="Times New Roman" panose="02020603050405020304" charset="0"/>
                <a:ea typeface="Times New Roman" panose="02020603050405020304" charset="0"/>
                <a:cs typeface="Times New Roman" panose="02020603050405020304" charset="0"/>
                <a:sym typeface="+mn-ea"/>
              </a:rPr>
              <a:t>- Serum creatinine concentration</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a:latin typeface="Times New Roman" panose="02020603050405020304" charset="0"/>
                <a:ea typeface="Times New Roman" panose="02020603050405020304" charset="0"/>
                <a:cs typeface="Times New Roman" panose="02020603050405020304" charset="0"/>
                <a:sym typeface="+mn-ea"/>
              </a:rPr>
              <a:t>Sod- Superoxide dismutase</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a:latin typeface="Times New Roman" panose="02020603050405020304" charset="0"/>
                <a:ea typeface="Times New Roman" panose="02020603050405020304" charset="0"/>
                <a:cs typeface="Times New Roman" panose="02020603050405020304" charset="0"/>
                <a:sym typeface="+mn-ea"/>
              </a:rPr>
              <a:t>Pot- Postural orthostatic tachycardia</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Hemo</a:t>
            </a:r>
            <a:r>
              <a:rPr lang="en-US" sz="1800" dirty="0">
                <a:latin typeface="Times New Roman" panose="02020603050405020304" charset="0"/>
                <a:ea typeface="Times New Roman" panose="02020603050405020304" charset="0"/>
                <a:cs typeface="Times New Roman" panose="02020603050405020304" charset="0"/>
                <a:sym typeface="+mn-ea"/>
              </a:rPr>
              <a:t>- Hemoglobin</a:t>
            </a:r>
            <a:endParaRPr lang="en-US" sz="1800" cap="none" dirty="0">
              <a:latin typeface="Times New Roman" panose="02020603050405020304" charset="0"/>
              <a:ea typeface="Times New Roman" panose="02020603050405020304" charset="0"/>
              <a:cs typeface="Times New Roman" panose="02020603050405020304" charset="0"/>
            </a:endParaRPr>
          </a:p>
          <a:p>
            <a:pPr algn="just">
              <a:buNone/>
            </a:pPr>
            <a:endParaRPr lang="en-US" sz="1800" cap="none" dirty="0">
              <a:latin typeface="Times New Roman" panose="02020603050405020304" charset="0"/>
              <a:cs typeface="Times New Roman" panose="02020603050405020304" charset="0"/>
            </a:endParaRPr>
          </a:p>
          <a:p>
            <a:endParaRPr lang="en-US" sz="1800" cap="none" dirty="0"/>
          </a:p>
        </p:txBody>
      </p:sp>
      <p:sp>
        <p:nvSpPr>
          <p:cNvPr id="5" name="Content Placeholder 4"/>
          <p:cNvSpPr>
            <a:spLocks noGrp="1"/>
          </p:cNvSpPr>
          <p:nvPr>
            <p:ph sz="half" idx="2"/>
          </p:nvPr>
        </p:nvSpPr>
        <p:spPr/>
        <p:txBody>
          <a:bodyPr/>
          <a:lstStyle/>
          <a:p>
            <a:pPr algn="just">
              <a:buNone/>
            </a:pP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Pcv</a:t>
            </a:r>
            <a:r>
              <a:rPr lang="en-US" sz="1800" dirty="0">
                <a:latin typeface="Times New Roman" panose="02020603050405020304" charset="0"/>
                <a:ea typeface="Times New Roman" panose="02020603050405020304" charset="0"/>
                <a:cs typeface="Times New Roman" panose="02020603050405020304" charset="0"/>
                <a:sym typeface="+mn-ea"/>
              </a:rPr>
              <a:t>- Packed cell volume</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Wc</a:t>
            </a:r>
            <a:r>
              <a:rPr lang="en-US" sz="1800" dirty="0">
                <a:latin typeface="Times New Roman" panose="02020603050405020304" charset="0"/>
                <a:ea typeface="Times New Roman" panose="02020603050405020304" charset="0"/>
                <a:cs typeface="Times New Roman" panose="02020603050405020304" charset="0"/>
                <a:sym typeface="+mn-ea"/>
              </a:rPr>
              <a:t>- Waist circumference              </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Rc</a:t>
            </a:r>
            <a:r>
              <a:rPr lang="en-US" sz="1800" dirty="0">
                <a:latin typeface="Times New Roman" panose="02020603050405020304" charset="0"/>
                <a:ea typeface="Times New Roman" panose="02020603050405020304" charset="0"/>
                <a:cs typeface="Times New Roman" panose="02020603050405020304" charset="0"/>
                <a:sym typeface="+mn-ea"/>
              </a:rPr>
              <a:t>- Renal </a:t>
            </a:r>
            <a:r>
              <a:rPr lang="en-US" sz="1800" dirty="0" err="1">
                <a:latin typeface="Times New Roman" panose="02020603050405020304" charset="0"/>
                <a:ea typeface="Times New Roman" panose="02020603050405020304" charset="0"/>
                <a:cs typeface="Times New Roman" panose="02020603050405020304" charset="0"/>
                <a:sym typeface="+mn-ea"/>
              </a:rPr>
              <a:t>corticomedullary</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Htn</a:t>
            </a:r>
            <a:r>
              <a:rPr lang="en-US" sz="1800" dirty="0">
                <a:latin typeface="Times New Roman" panose="02020603050405020304" charset="0"/>
                <a:ea typeface="Times New Roman" panose="02020603050405020304" charset="0"/>
                <a:cs typeface="Times New Roman" panose="02020603050405020304" charset="0"/>
                <a:sym typeface="+mn-ea"/>
              </a:rPr>
              <a:t>- Hypertension</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Dm</a:t>
            </a:r>
            <a:r>
              <a:rPr lang="en-US" sz="1800" dirty="0">
                <a:latin typeface="Times New Roman" panose="02020603050405020304" charset="0"/>
                <a:ea typeface="Times New Roman" panose="02020603050405020304" charset="0"/>
                <a:cs typeface="Times New Roman" panose="02020603050405020304" charset="0"/>
                <a:sym typeface="+mn-ea"/>
              </a:rPr>
              <a:t>- Damage blood vessels</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a:latin typeface="Times New Roman" panose="02020603050405020304" charset="0"/>
                <a:ea typeface="Times New Roman" panose="02020603050405020304" charset="0"/>
                <a:cs typeface="Times New Roman" panose="02020603050405020304" charset="0"/>
                <a:sym typeface="+mn-ea"/>
              </a:rPr>
              <a:t>Cad- Coronary artery disease</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Appet</a:t>
            </a:r>
            <a:r>
              <a:rPr lang="en-US" sz="1800" dirty="0">
                <a:latin typeface="Times New Roman" panose="02020603050405020304" charset="0"/>
                <a:ea typeface="Times New Roman" panose="02020603050405020304" charset="0"/>
                <a:cs typeface="Times New Roman" panose="02020603050405020304" charset="0"/>
                <a:sym typeface="+mn-ea"/>
              </a:rPr>
              <a:t>-Appetite</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Pe</a:t>
            </a:r>
            <a:r>
              <a:rPr lang="en-US" sz="1800" dirty="0">
                <a:latin typeface="Times New Roman" panose="02020603050405020304" charset="0"/>
                <a:ea typeface="Times New Roman" panose="02020603050405020304" charset="0"/>
                <a:cs typeface="Times New Roman" panose="02020603050405020304" charset="0"/>
                <a:sym typeface="+mn-ea"/>
              </a:rPr>
              <a:t>- Pulmonary embolism</a:t>
            </a:r>
            <a:endParaRPr lang="en-US" sz="1800" cap="none" dirty="0">
              <a:latin typeface="Times New Roman" panose="02020603050405020304" charset="0"/>
              <a:ea typeface="Times New Roman" panose="02020603050405020304" charset="0"/>
              <a:cs typeface="Times New Roman" panose="02020603050405020304" charset="0"/>
            </a:endParaRPr>
          </a:p>
          <a:p>
            <a:pPr algn="just">
              <a:buFont typeface="Arial" panose="020B0604020202020204" pitchFamily="34" charset="0"/>
              <a:buChar char="•"/>
            </a:pPr>
            <a:r>
              <a:rPr lang="en-US" sz="1800" dirty="0" err="1">
                <a:latin typeface="Times New Roman" panose="02020603050405020304" charset="0"/>
                <a:ea typeface="Times New Roman" panose="02020603050405020304" charset="0"/>
                <a:cs typeface="Times New Roman" panose="02020603050405020304" charset="0"/>
                <a:sym typeface="+mn-ea"/>
              </a:rPr>
              <a:t>Ckd</a:t>
            </a:r>
            <a:r>
              <a:rPr lang="en-US" sz="1800" dirty="0">
                <a:latin typeface="Times New Roman" panose="02020603050405020304" charset="0"/>
                <a:ea typeface="Times New Roman" panose="02020603050405020304" charset="0"/>
                <a:cs typeface="Times New Roman" panose="02020603050405020304" charset="0"/>
                <a:sym typeface="+mn-ea"/>
              </a:rPr>
              <a:t>-Chronic kidney disease</a:t>
            </a:r>
            <a:endParaRPr lang="en-US" cap="none" dirty="0">
              <a:latin typeface="Times New Roman" panose="02020603050405020304" charset="0"/>
              <a:ea typeface="Times New Roman" panose="02020603050405020304" charset="0"/>
              <a:cs typeface="Times New Roman" panose="02020603050405020304" charset="0"/>
            </a:endParaRPr>
          </a:p>
          <a:p>
            <a:endParaRPr lang="en-US" cap="none" dirty="0">
              <a:latin typeface="Times New Roman" panose="02020603050405020304" charset="0"/>
              <a:ea typeface="Times New Roman" panose="02020603050405020304" charset="0"/>
              <a:cs typeface="Times New Roman" panose="020206030504050203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5365"/>
            <a:ext cx="10364451" cy="2039330"/>
          </a:xfrm>
        </p:spPr>
        <p:txBody>
          <a:bodyPr>
            <a:normAutofit/>
          </a:bodyPr>
          <a:lstStyle/>
          <a:p>
            <a:r>
              <a:rPr lang="en-IN" altLang="en-US" sz="2400" b="1" dirty="0">
                <a:solidFill>
                  <a:srgbClr val="FF0000"/>
                </a:solidFill>
                <a:latin typeface="Times New Roman" panose="02020603050405020304" charset="0"/>
                <a:ea typeface="Times New Roman" panose="02020603050405020304" charset="0"/>
                <a:cs typeface="Times New Roman" panose="02020603050405020304" charset="0"/>
              </a:rPr>
              <a:t>P</a:t>
            </a:r>
            <a:r>
              <a:rPr lang="en-US" sz="2400" b="1" dirty="0">
                <a:solidFill>
                  <a:srgbClr val="FF0000"/>
                </a:solidFill>
                <a:latin typeface="Times New Roman" panose="02020603050405020304" charset="0"/>
                <a:ea typeface="Times New Roman" panose="02020603050405020304" charset="0"/>
                <a:cs typeface="Times New Roman" panose="02020603050405020304" charset="0"/>
              </a:rPr>
              <a:t>ackages </a:t>
            </a:r>
            <a:r>
              <a:rPr lang="en-IN" altLang="en-US" sz="2400" b="1" dirty="0">
                <a:solidFill>
                  <a:srgbClr val="FF0000"/>
                </a:solidFill>
                <a:latin typeface="Times New Roman" panose="02020603050405020304" charset="0"/>
                <a:ea typeface="Times New Roman" panose="02020603050405020304" charset="0"/>
                <a:cs typeface="Times New Roman" panose="02020603050405020304" charset="0"/>
              </a:rPr>
              <a:t>Imported</a:t>
            </a:r>
            <a:endParaRPr lang="en-IN" altLang="en-US" sz="2400" b="1" dirty="0">
              <a:solidFill>
                <a:srgbClr val="FF0000"/>
              </a:solidFill>
              <a:latin typeface="Times New Roman" panose="02020603050405020304" charset="0"/>
              <a:ea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913774" y="1866378"/>
            <a:ext cx="10363826" cy="3482237"/>
          </a:xfrm>
        </p:spPr>
        <p:txBody>
          <a:bodyPr>
            <a:noAutofit/>
          </a:bodyPr>
          <a:lstStyle/>
          <a:p>
            <a:pPr lvl="0"/>
            <a:r>
              <a:rPr lang="en-US" sz="2400" dirty="0" err="1">
                <a:latin typeface="Times New Roman" panose="02020603050405020304" charset="0"/>
                <a:ea typeface="Times New Roman" panose="02020603050405020304" charset="0"/>
                <a:cs typeface="Times New Roman" panose="02020603050405020304" charset="0"/>
              </a:rPr>
              <a:t>Numpy</a:t>
            </a:r>
            <a:r>
              <a:rPr lang="en-US" sz="2400" dirty="0">
                <a:latin typeface="Times New Roman" panose="02020603050405020304" charset="0"/>
                <a:ea typeface="Times New Roman" panose="02020603050405020304" charset="0"/>
                <a:cs typeface="Times New Roman" panose="02020603050405020304" charset="0"/>
              </a:rPr>
              <a:t> </a:t>
            </a:r>
            <a:endParaRPr lang="en-GB" sz="2400" dirty="0">
              <a:latin typeface="Times New Roman" panose="02020603050405020304" charset="0"/>
              <a:ea typeface="Times New Roman" panose="02020603050405020304" charset="0"/>
              <a:cs typeface="Times New Roman" panose="02020603050405020304" charset="0"/>
            </a:endParaRPr>
          </a:p>
          <a:p>
            <a:pPr lvl="0"/>
            <a:r>
              <a:rPr lang="en-US" sz="2400" dirty="0">
                <a:latin typeface="Times New Roman" panose="02020603050405020304" charset="0"/>
                <a:ea typeface="Times New Roman" panose="02020603050405020304" charset="0"/>
                <a:cs typeface="Times New Roman" panose="02020603050405020304" charset="0"/>
              </a:rPr>
              <a:t>Pandas</a:t>
            </a:r>
            <a:endParaRPr lang="en-GB" sz="2400" dirty="0">
              <a:latin typeface="Times New Roman" panose="02020603050405020304" charset="0"/>
              <a:ea typeface="Times New Roman" panose="02020603050405020304" charset="0"/>
              <a:cs typeface="Times New Roman" panose="02020603050405020304" charset="0"/>
            </a:endParaRPr>
          </a:p>
          <a:p>
            <a:pPr lvl="0"/>
            <a:r>
              <a:rPr lang="en-US" sz="2400" dirty="0" err="1">
                <a:latin typeface="Times New Roman" panose="02020603050405020304" charset="0"/>
                <a:ea typeface="Times New Roman" panose="02020603050405020304" charset="0"/>
                <a:cs typeface="Times New Roman" panose="02020603050405020304" charset="0"/>
              </a:rPr>
              <a:t>Seaborn</a:t>
            </a:r>
            <a:r>
              <a:rPr lang="en-US" sz="2400" dirty="0">
                <a:latin typeface="Times New Roman" panose="02020603050405020304" charset="0"/>
                <a:ea typeface="Times New Roman" panose="02020603050405020304" charset="0"/>
                <a:cs typeface="Times New Roman" panose="02020603050405020304" charset="0"/>
              </a:rPr>
              <a:t> </a:t>
            </a:r>
            <a:endParaRPr lang="en-GB" sz="2400" dirty="0">
              <a:latin typeface="Times New Roman" panose="02020603050405020304" charset="0"/>
              <a:ea typeface="Times New Roman" panose="02020603050405020304" charset="0"/>
              <a:cs typeface="Times New Roman" panose="02020603050405020304" charset="0"/>
            </a:endParaRPr>
          </a:p>
          <a:p>
            <a:pPr lvl="0"/>
            <a:r>
              <a:rPr lang="en-US" sz="2400" dirty="0" err="1">
                <a:latin typeface="Times New Roman" panose="02020603050405020304" charset="0"/>
                <a:ea typeface="Times New Roman" panose="02020603050405020304" charset="0"/>
                <a:cs typeface="Times New Roman" panose="02020603050405020304" charset="0"/>
              </a:rPr>
              <a:t>Matplotlib</a:t>
            </a:r>
            <a:r>
              <a:rPr lang="en-US" sz="2400" dirty="0">
                <a:latin typeface="Times New Roman" panose="02020603050405020304" charset="0"/>
                <a:ea typeface="Times New Roman" panose="02020603050405020304" charset="0"/>
                <a:cs typeface="Times New Roman" panose="02020603050405020304" charset="0"/>
              </a:rPr>
              <a:t> </a:t>
            </a:r>
            <a:endParaRPr lang="en-GB" sz="2400" dirty="0">
              <a:latin typeface="Times New Roman" panose="02020603050405020304" charset="0"/>
              <a:ea typeface="Times New Roman" panose="02020603050405020304" charset="0"/>
              <a:cs typeface="Times New Roman" panose="02020603050405020304" charset="0"/>
            </a:endParaRPr>
          </a:p>
          <a:p>
            <a:pPr lvl="0"/>
            <a:r>
              <a:rPr lang="en-US" sz="2400" dirty="0" err="1">
                <a:latin typeface="Times New Roman" panose="02020603050405020304" charset="0"/>
                <a:ea typeface="Times New Roman" panose="02020603050405020304" charset="0"/>
                <a:cs typeface="Times New Roman" panose="02020603050405020304" charset="0"/>
              </a:rPr>
              <a:t>Sklearn</a:t>
            </a:r>
            <a:r>
              <a:rPr lang="en-US" sz="2400" dirty="0">
                <a:latin typeface="Times New Roman" panose="02020603050405020304" charset="0"/>
                <a:ea typeface="Times New Roman" panose="02020603050405020304" charset="0"/>
                <a:cs typeface="Times New Roman" panose="02020603050405020304" charset="0"/>
              </a:rPr>
              <a:t>(Logistic Regression, SVC, Decision Tree Classifier, </a:t>
            </a:r>
            <a:endParaRPr lang="en-GB" sz="2400" dirty="0">
              <a:latin typeface="Times New Roman" panose="02020603050405020304" charset="0"/>
              <a:ea typeface="Times New Roman" panose="02020603050405020304" charset="0"/>
              <a:cs typeface="Times New Roman" panose="02020603050405020304" charset="0"/>
            </a:endParaRPr>
          </a:p>
          <a:p>
            <a:pPr marL="0" indent="0">
              <a:buNone/>
            </a:pPr>
            <a:r>
              <a:rPr lang="en-US" sz="2400" dirty="0">
                <a:latin typeface="Times New Roman" panose="02020603050405020304" charset="0"/>
                <a:ea typeface="Times New Roman" panose="02020603050405020304" charset="0"/>
                <a:cs typeface="Times New Roman" panose="02020603050405020304" charset="0"/>
              </a:rPr>
              <a:t>   Random Forest Classifier)</a:t>
            </a:r>
            <a:endParaRPr lang="en-GB" sz="2400" dirty="0">
              <a:latin typeface="Times New Roman" panose="02020603050405020304" charset="0"/>
              <a:ea typeface="Times New Roman" panose="02020603050405020304" charset="0"/>
              <a:cs typeface="Times New Roman" panose="02020603050405020304" charset="0"/>
            </a:endParaRPr>
          </a:p>
          <a:p>
            <a:endParaRPr lang="en-US" sz="24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Reading data from dataset"/>
          <p:cNvPicPr>
            <a:picLocks noGrp="1" noChangeAspect="1"/>
          </p:cNvPicPr>
          <p:nvPr>
            <p:ph type="pic" idx="1"/>
          </p:nvPr>
        </p:nvPicPr>
        <p:blipFill>
          <a:blip r:embed="rId1"/>
          <a:srcRect t="20686"/>
          <a:stretch>
            <a:fillRect/>
          </a:stretch>
        </p:blipFill>
        <p:spPr>
          <a:xfrm>
            <a:off x="5183505" y="456565"/>
            <a:ext cx="6172200" cy="5412105"/>
          </a:xfrm>
          <a:prstGeom prst="rect">
            <a:avLst/>
          </a:prstGeom>
        </p:spPr>
      </p:pic>
      <p:sp>
        <p:nvSpPr>
          <p:cNvPr id="6" name="Text Placeholder 5"/>
          <p:cNvSpPr>
            <a:spLocks noGrp="1"/>
          </p:cNvSpPr>
          <p:nvPr>
            <p:ph type="body" sz="half" idx="2"/>
          </p:nvPr>
        </p:nvSpPr>
        <p:spPr>
          <a:xfrm>
            <a:off x="728345" y="2057400"/>
            <a:ext cx="4044315" cy="3811905"/>
          </a:xfrm>
        </p:spPr>
        <p:txBody>
          <a:bodyPr/>
          <a:lstStyle/>
          <a:p>
            <a:pPr marL="285750" indent="-285750">
              <a:buFont typeface="Arial" panose="020B0604020202020204" pitchFamily="34" charset="0"/>
              <a:buChar char="•"/>
            </a:pPr>
            <a:r>
              <a:rPr lang="en-IN" altLang="en-US" sz="2400">
                <a:latin typeface="Times New Roman" panose="02020603050405020304" charset="0"/>
                <a:cs typeface="Times New Roman" panose="02020603050405020304" charset="0"/>
              </a:rPr>
              <a:t>Importing The Data Set from csv file using pandas and numpy.</a:t>
            </a:r>
            <a:endParaRPr lang="en-IN" alt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altLang="en-US" sz="24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2400">
                <a:latin typeface="Times New Roman" panose="02020603050405020304" charset="0"/>
                <a:cs typeface="Times New Roman" panose="02020603050405020304" charset="0"/>
              </a:rPr>
              <a:t>There are 400 rows and 26 columns initially.</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a:p>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314" y="618517"/>
            <a:ext cx="5370912" cy="5390397"/>
          </a:xfrm>
        </p:spPr>
        <p:txBody>
          <a:bodyPr>
            <a:normAutofit/>
          </a:bodyPr>
          <a:lstStyle/>
          <a:p>
            <a:r>
              <a:rPr lang="en-US" sz="2400" cap="none" dirty="0">
                <a:latin typeface="Times New Roman" panose="02020603050405020304" charset="0"/>
                <a:ea typeface="Times New Roman" panose="02020603050405020304" charset="0"/>
                <a:cs typeface="Times New Roman" panose="02020603050405020304" charset="0"/>
              </a:rPr>
              <a:t>There are some missing values so we should clean the data</a:t>
            </a:r>
            <a:br>
              <a:rPr lang="en-US" sz="2400" cap="none" dirty="0">
                <a:latin typeface="Times New Roman" panose="02020603050405020304" charset="0"/>
                <a:ea typeface="Times New Roman" panose="02020603050405020304" charset="0"/>
                <a:cs typeface="Times New Roman" panose="02020603050405020304" charset="0"/>
              </a:rPr>
            </a:br>
            <a:r>
              <a:rPr lang="en-US" sz="2400" cap="none" dirty="0">
                <a:latin typeface="Times New Roman" panose="02020603050405020304" charset="0"/>
                <a:ea typeface="Times New Roman" panose="02020603050405020304" charset="0"/>
                <a:cs typeface="Times New Roman" panose="02020603050405020304" charset="0"/>
              </a:rPr>
              <a:t> “id” doesn’t effect presence of kidney disease, so we are dropping it.</a:t>
            </a:r>
            <a:endParaRPr lang="en-US" sz="2400" cap="none" dirty="0">
              <a:latin typeface="Times New Roman" panose="02020603050405020304" charset="0"/>
              <a:ea typeface="Times New Roman" panose="02020603050405020304" charset="0"/>
              <a:cs typeface="Times New Roman" panose="02020603050405020304" charset="0"/>
            </a:endParaRPr>
          </a:p>
        </p:txBody>
      </p:sp>
      <p:pic>
        <p:nvPicPr>
          <p:cNvPr id="5" name="Content Placeholder 4" descr="Deleting ID"/>
          <p:cNvPicPr>
            <a:picLocks noGrp="1" noChangeAspect="1"/>
          </p:cNvPicPr>
          <p:nvPr>
            <p:ph sz="quarter" idx="1"/>
          </p:nvPr>
        </p:nvPicPr>
        <p:blipFill>
          <a:blip r:embed="rId1"/>
          <a:stretch>
            <a:fillRect/>
          </a:stretch>
        </p:blipFill>
        <p:spPr>
          <a:xfrm>
            <a:off x="339725" y="939165"/>
            <a:ext cx="5455920" cy="4891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hecking null values"/>
          <p:cNvPicPr>
            <a:picLocks noGrp="1" noChangeAspect="1"/>
          </p:cNvPicPr>
          <p:nvPr>
            <p:ph type="pic" idx="1"/>
          </p:nvPr>
        </p:nvPicPr>
        <p:blipFill>
          <a:blip r:embed="rId1"/>
          <a:stretch>
            <a:fillRect/>
          </a:stretch>
        </p:blipFill>
        <p:spPr>
          <a:xfrm>
            <a:off x="5183505" y="2011680"/>
            <a:ext cx="6638290" cy="3921760"/>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IN" altLang="en-US" sz="2400">
                <a:latin typeface="Times New Roman" panose="02020603050405020304" charset="0"/>
                <a:cs typeface="Times New Roman" panose="02020603050405020304" charset="0"/>
              </a:rPr>
              <a:t>The Data Set is checked for Null values</a:t>
            </a:r>
            <a:endParaRPr lang="en-IN" alt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2400">
                <a:latin typeface="Times New Roman" panose="02020603050405020304" charset="0"/>
                <a:cs typeface="Times New Roman" panose="02020603050405020304" charset="0"/>
              </a:rPr>
              <a:t>If  Null Values are Present ,the  Output is True.</a:t>
            </a:r>
            <a:endParaRPr lang="en-IN" alt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2400">
                <a:latin typeface="Times New Roman" panose="02020603050405020304" charset="0"/>
                <a:cs typeface="Times New Roman" panose="02020603050405020304" charset="0"/>
                <a:sym typeface="+mn-ea"/>
              </a:rPr>
              <a:t>If  Null Values are Absent ,the  Output is False.</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4133</Words>
  <Application>WPS Presentation</Application>
  <PresentationFormat>Custom</PresentationFormat>
  <Paragraphs>146</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Times New Roman</vt:lpstr>
      <vt:lpstr>Microsoft YaHei</vt:lpstr>
      <vt:lpstr>Arial Unicode MS</vt:lpstr>
      <vt:lpstr>Calibri</vt:lpstr>
      <vt:lpstr>Gear Drives</vt:lpstr>
      <vt:lpstr>PowerPoint 演示文稿</vt:lpstr>
      <vt:lpstr>WHAT IS MACHINE LEARNING?</vt:lpstr>
      <vt:lpstr>PowerPoint 演示文稿</vt:lpstr>
      <vt:lpstr>APPLICATIONS IN DAY–TO-DAY LIFE</vt:lpstr>
      <vt:lpstr>           Project data set:-       The data set is based on implementation of  kidney disease analysis project that builts the measuring accuracy by the help of Machine learning.</vt:lpstr>
      <vt:lpstr>Packages Imported</vt:lpstr>
      <vt:lpstr>PowerPoint 演示文稿</vt:lpstr>
      <vt:lpstr>There are some missing values so we should clean the data  “id” doesn’t effect presence of kidney disease, so we are dropping it.</vt:lpstr>
      <vt:lpstr>PowerPoint 演示文稿</vt:lpstr>
      <vt:lpstr>Converting string into integers </vt:lpstr>
      <vt:lpstr>Cleaning the features values containing “NaN“ values on the given dataset  and checking the null values whether data contain any null values.  Imputation Technique is used to fill all the null values present in Numerical Columns. </vt:lpstr>
      <vt:lpstr>Final Data Set</vt:lpstr>
      <vt:lpstr>Correlation:           </vt:lpstr>
      <vt:lpstr>HEAT MAP ANALYSIS </vt:lpstr>
      <vt:lpstr>Box plots</vt:lpstr>
      <vt:lpstr>Histograms Plots </vt:lpstr>
      <vt:lpstr>DISRIBUTION PLOTS</vt:lpstr>
      <vt:lpstr>Input variables and Target values are assigned </vt:lpstr>
      <vt:lpstr>Normalization of Data</vt:lpstr>
      <vt:lpstr>Training and Testing</vt:lpstr>
      <vt:lpstr>PowerPoint 演示文稿</vt:lpstr>
      <vt:lpstr>K nearest Neighbour:               The model for knn is the entire training dataset. When a prediction is required for a unseen data instance, the knn algorithm will search through the training dataset for the k-most similar instances.  </vt:lpstr>
      <vt:lpstr>LOGISTIC REGRESSION</vt:lpstr>
      <vt:lpstr>DECISION TREE CLASSIFIER</vt:lpstr>
      <vt:lpstr>Feature Selection Technique</vt:lpstr>
      <vt:lpstr>Cross validation:     Extension of data split. It will done simple dataset . </vt:lpstr>
      <vt:lpstr>Build random forest classifier:       Random forest classifier creates a set of decision trees from randomly selected subset of training set. It then aggregates the votes from different decision trees to decide the final class of the test object</vt:lpstr>
      <vt:lpstr>Different Models Comparison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KIDNEY DISEASE ANALYSIS</dc:title>
  <dc:creator>sarath chowdary</dc:creator>
  <cp:lastModifiedBy>saigurunadh2233</cp:lastModifiedBy>
  <cp:revision>66</cp:revision>
  <dcterms:created xsi:type="dcterms:W3CDTF">2019-05-31T05:26:00Z</dcterms:created>
  <dcterms:modified xsi:type="dcterms:W3CDTF">2019-06-22T05:56:13Z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