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5"/>
  </p:notesMasterIdLst>
  <p:sldIdLst>
    <p:sldId id="256" r:id="rId2"/>
    <p:sldId id="257" r:id="rId3"/>
    <p:sldId id="258" r:id="rId4"/>
    <p:sldId id="268" r:id="rId5"/>
    <p:sldId id="259" r:id="rId6"/>
    <p:sldId id="261" r:id="rId7"/>
    <p:sldId id="274" r:id="rId8"/>
    <p:sldId id="264" r:id="rId9"/>
    <p:sldId id="269" r:id="rId10"/>
    <p:sldId id="272" r:id="rId11"/>
    <p:sldId id="271" r:id="rId12"/>
    <p:sldId id="262"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856A71-E44C-44D3-BE19-68F355F08ECA}"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1D8A6955-D2A4-4B69-8569-EE202F6B6B9E}">
      <dgm:prSet/>
      <dgm:spPr/>
      <dgm:t>
        <a:bodyPr/>
        <a:lstStyle/>
        <a:p>
          <a:r>
            <a:rPr lang="en-US" dirty="0"/>
            <a:t>This project is aimed at developing a Predicting power output based on weather conditions on wind turbine,  demonstrates a promising capability of reducing the uncertainties in the power curve model. </a:t>
          </a:r>
        </a:p>
      </dgm:t>
    </dgm:pt>
    <dgm:pt modelId="{0E7EB377-E336-43CE-8AC8-B6309B2CE894}" type="parTrans" cxnId="{EE2FA17E-4A58-4F60-AC2D-1946290B15D9}">
      <dgm:prSet/>
      <dgm:spPr/>
      <dgm:t>
        <a:bodyPr/>
        <a:lstStyle/>
        <a:p>
          <a:endParaRPr lang="en-US"/>
        </a:p>
      </dgm:t>
    </dgm:pt>
    <dgm:pt modelId="{C7A4351F-1146-4E07-AC75-D746735B7255}" type="sibTrans" cxnId="{EE2FA17E-4A58-4F60-AC2D-1946290B15D9}">
      <dgm:prSet/>
      <dgm:spPr/>
      <dgm:t>
        <a:bodyPr/>
        <a:lstStyle/>
        <a:p>
          <a:endParaRPr lang="en-US"/>
        </a:p>
      </dgm:t>
    </dgm:pt>
    <dgm:pt modelId="{17CCE193-B059-4B15-B5CE-70DA3FC557D3}">
      <dgm:prSet/>
      <dgm:spPr/>
      <dgm:t>
        <a:bodyPr/>
        <a:lstStyle/>
        <a:p>
          <a:r>
            <a:rPr lang="en-US"/>
            <a:t>Accurate and reliable wind power predictions are necessary to optimize the integration of wind power into existing electrical systems.</a:t>
          </a:r>
        </a:p>
      </dgm:t>
    </dgm:pt>
    <dgm:pt modelId="{288D8777-13C1-4793-B39E-59FD71A29CA8}" type="parTrans" cxnId="{51D9CBD0-7626-42D6-A246-A7A3378109EF}">
      <dgm:prSet/>
      <dgm:spPr/>
      <dgm:t>
        <a:bodyPr/>
        <a:lstStyle/>
        <a:p>
          <a:endParaRPr lang="en-US"/>
        </a:p>
      </dgm:t>
    </dgm:pt>
    <dgm:pt modelId="{2C44A844-D0FA-43ED-BC73-8CC2D2CC22AD}" type="sibTrans" cxnId="{51D9CBD0-7626-42D6-A246-A7A3378109EF}">
      <dgm:prSet/>
      <dgm:spPr/>
      <dgm:t>
        <a:bodyPr/>
        <a:lstStyle/>
        <a:p>
          <a:endParaRPr lang="en-US"/>
        </a:p>
      </dgm:t>
    </dgm:pt>
    <dgm:pt modelId="{97299BC3-B739-43AB-9DBC-4CBDE94B3285}" type="pres">
      <dgm:prSet presAssocID="{E2856A71-E44C-44D3-BE19-68F355F08ECA}" presName="outerComposite" presStyleCnt="0">
        <dgm:presLayoutVars>
          <dgm:chMax val="5"/>
          <dgm:dir/>
          <dgm:resizeHandles val="exact"/>
        </dgm:presLayoutVars>
      </dgm:prSet>
      <dgm:spPr/>
    </dgm:pt>
    <dgm:pt modelId="{A67C73EB-36BB-483A-BBF1-7CDA5B6FBAB0}" type="pres">
      <dgm:prSet presAssocID="{E2856A71-E44C-44D3-BE19-68F355F08ECA}" presName="dummyMaxCanvas" presStyleCnt="0">
        <dgm:presLayoutVars/>
      </dgm:prSet>
      <dgm:spPr/>
    </dgm:pt>
    <dgm:pt modelId="{3F3A5520-AE24-45CE-8284-9950E3990324}" type="pres">
      <dgm:prSet presAssocID="{E2856A71-E44C-44D3-BE19-68F355F08ECA}" presName="TwoNodes_1" presStyleLbl="node1" presStyleIdx="0" presStyleCnt="2">
        <dgm:presLayoutVars>
          <dgm:bulletEnabled val="1"/>
        </dgm:presLayoutVars>
      </dgm:prSet>
      <dgm:spPr/>
    </dgm:pt>
    <dgm:pt modelId="{19DF5219-FBEA-4D42-860A-5B72852CEA50}" type="pres">
      <dgm:prSet presAssocID="{E2856A71-E44C-44D3-BE19-68F355F08ECA}" presName="TwoNodes_2" presStyleLbl="node1" presStyleIdx="1" presStyleCnt="2">
        <dgm:presLayoutVars>
          <dgm:bulletEnabled val="1"/>
        </dgm:presLayoutVars>
      </dgm:prSet>
      <dgm:spPr/>
    </dgm:pt>
    <dgm:pt modelId="{6F698555-25CF-43E5-8DFA-8154848F164B}" type="pres">
      <dgm:prSet presAssocID="{E2856A71-E44C-44D3-BE19-68F355F08ECA}" presName="TwoConn_1-2" presStyleLbl="fgAccFollowNode1" presStyleIdx="0" presStyleCnt="1">
        <dgm:presLayoutVars>
          <dgm:bulletEnabled val="1"/>
        </dgm:presLayoutVars>
      </dgm:prSet>
      <dgm:spPr/>
    </dgm:pt>
    <dgm:pt modelId="{8EE45C77-F155-4EB9-BA69-75E96D59C43C}" type="pres">
      <dgm:prSet presAssocID="{E2856A71-E44C-44D3-BE19-68F355F08ECA}" presName="TwoNodes_1_text" presStyleLbl="node1" presStyleIdx="1" presStyleCnt="2">
        <dgm:presLayoutVars>
          <dgm:bulletEnabled val="1"/>
        </dgm:presLayoutVars>
      </dgm:prSet>
      <dgm:spPr/>
    </dgm:pt>
    <dgm:pt modelId="{77CB751B-5F52-4211-BCE6-9E2E1AC37DA9}" type="pres">
      <dgm:prSet presAssocID="{E2856A71-E44C-44D3-BE19-68F355F08ECA}" presName="TwoNodes_2_text" presStyleLbl="node1" presStyleIdx="1" presStyleCnt="2">
        <dgm:presLayoutVars>
          <dgm:bulletEnabled val="1"/>
        </dgm:presLayoutVars>
      </dgm:prSet>
      <dgm:spPr/>
    </dgm:pt>
  </dgm:ptLst>
  <dgm:cxnLst>
    <dgm:cxn modelId="{57CDDA34-D6BF-43B8-8C82-796655352B5D}" type="presOf" srcId="{C7A4351F-1146-4E07-AC75-D746735B7255}" destId="{6F698555-25CF-43E5-8DFA-8154848F164B}" srcOrd="0" destOrd="0" presId="urn:microsoft.com/office/officeart/2005/8/layout/vProcess5"/>
    <dgm:cxn modelId="{54A1F268-741A-4582-94E9-216FC4F36404}" type="presOf" srcId="{1D8A6955-D2A4-4B69-8569-EE202F6B6B9E}" destId="{3F3A5520-AE24-45CE-8284-9950E3990324}" srcOrd="0" destOrd="0" presId="urn:microsoft.com/office/officeart/2005/8/layout/vProcess5"/>
    <dgm:cxn modelId="{EE2FA17E-4A58-4F60-AC2D-1946290B15D9}" srcId="{E2856A71-E44C-44D3-BE19-68F355F08ECA}" destId="{1D8A6955-D2A4-4B69-8569-EE202F6B6B9E}" srcOrd="0" destOrd="0" parTransId="{0E7EB377-E336-43CE-8AC8-B6309B2CE894}" sibTransId="{C7A4351F-1146-4E07-AC75-D746735B7255}"/>
    <dgm:cxn modelId="{0A2EF199-19FD-4BEE-848C-4AC11CAFCA6C}" type="presOf" srcId="{17CCE193-B059-4B15-B5CE-70DA3FC557D3}" destId="{19DF5219-FBEA-4D42-860A-5B72852CEA50}" srcOrd="0" destOrd="0" presId="urn:microsoft.com/office/officeart/2005/8/layout/vProcess5"/>
    <dgm:cxn modelId="{03D23FA0-E072-4985-BBED-DEB75836E3D9}" type="presOf" srcId="{E2856A71-E44C-44D3-BE19-68F355F08ECA}" destId="{97299BC3-B739-43AB-9DBC-4CBDE94B3285}" srcOrd="0" destOrd="0" presId="urn:microsoft.com/office/officeart/2005/8/layout/vProcess5"/>
    <dgm:cxn modelId="{0423CAAA-CC17-468A-9705-9B24580A24D4}" type="presOf" srcId="{1D8A6955-D2A4-4B69-8569-EE202F6B6B9E}" destId="{8EE45C77-F155-4EB9-BA69-75E96D59C43C}" srcOrd="1" destOrd="0" presId="urn:microsoft.com/office/officeart/2005/8/layout/vProcess5"/>
    <dgm:cxn modelId="{51D9CBD0-7626-42D6-A246-A7A3378109EF}" srcId="{E2856A71-E44C-44D3-BE19-68F355F08ECA}" destId="{17CCE193-B059-4B15-B5CE-70DA3FC557D3}" srcOrd="1" destOrd="0" parTransId="{288D8777-13C1-4793-B39E-59FD71A29CA8}" sibTransId="{2C44A844-D0FA-43ED-BC73-8CC2D2CC22AD}"/>
    <dgm:cxn modelId="{7D7F19F9-E555-4D01-9405-B1D55CD878CD}" type="presOf" srcId="{17CCE193-B059-4B15-B5CE-70DA3FC557D3}" destId="{77CB751B-5F52-4211-BCE6-9E2E1AC37DA9}" srcOrd="1" destOrd="0" presId="urn:microsoft.com/office/officeart/2005/8/layout/vProcess5"/>
    <dgm:cxn modelId="{139A03AD-21B7-4C58-B226-A7308F2A05A0}" type="presParOf" srcId="{97299BC3-B739-43AB-9DBC-4CBDE94B3285}" destId="{A67C73EB-36BB-483A-BBF1-7CDA5B6FBAB0}" srcOrd="0" destOrd="0" presId="urn:microsoft.com/office/officeart/2005/8/layout/vProcess5"/>
    <dgm:cxn modelId="{3CC10E8A-B25D-48A8-A302-706256CEB664}" type="presParOf" srcId="{97299BC3-B739-43AB-9DBC-4CBDE94B3285}" destId="{3F3A5520-AE24-45CE-8284-9950E3990324}" srcOrd="1" destOrd="0" presId="urn:microsoft.com/office/officeart/2005/8/layout/vProcess5"/>
    <dgm:cxn modelId="{C810440A-B996-4C34-8301-872E846AF0D4}" type="presParOf" srcId="{97299BC3-B739-43AB-9DBC-4CBDE94B3285}" destId="{19DF5219-FBEA-4D42-860A-5B72852CEA50}" srcOrd="2" destOrd="0" presId="urn:microsoft.com/office/officeart/2005/8/layout/vProcess5"/>
    <dgm:cxn modelId="{B529977E-5FFB-4F3D-9F74-A9A994B17465}" type="presParOf" srcId="{97299BC3-B739-43AB-9DBC-4CBDE94B3285}" destId="{6F698555-25CF-43E5-8DFA-8154848F164B}" srcOrd="3" destOrd="0" presId="urn:microsoft.com/office/officeart/2005/8/layout/vProcess5"/>
    <dgm:cxn modelId="{A8996694-4D8C-459B-AA5B-ED28D0128360}" type="presParOf" srcId="{97299BC3-B739-43AB-9DBC-4CBDE94B3285}" destId="{8EE45C77-F155-4EB9-BA69-75E96D59C43C}" srcOrd="4" destOrd="0" presId="urn:microsoft.com/office/officeart/2005/8/layout/vProcess5"/>
    <dgm:cxn modelId="{BF07F0A1-3947-42B9-9930-6189200382A6}" type="presParOf" srcId="{97299BC3-B739-43AB-9DBC-4CBDE94B3285}" destId="{77CB751B-5F52-4211-BCE6-9E2E1AC37DA9}"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A5520-AE24-45CE-8284-9950E3990324}">
      <dsp:nvSpPr>
        <dsp:cNvPr id="0" name=""/>
        <dsp:cNvSpPr/>
      </dsp:nvSpPr>
      <dsp:spPr>
        <a:xfrm>
          <a:off x="0" y="0"/>
          <a:ext cx="8549640" cy="170373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This project is aimed at developing a Predicting power output based on weather conditions on wind turbine,  demonstrates a promising capability of reducing the uncertainties in the power curve model. </a:t>
          </a:r>
        </a:p>
      </dsp:txBody>
      <dsp:txXfrm>
        <a:off x="49901" y="49901"/>
        <a:ext cx="6788695" cy="1603934"/>
      </dsp:txXfrm>
    </dsp:sp>
    <dsp:sp modelId="{19DF5219-FBEA-4D42-860A-5B72852CEA50}">
      <dsp:nvSpPr>
        <dsp:cNvPr id="0" name=""/>
        <dsp:cNvSpPr/>
      </dsp:nvSpPr>
      <dsp:spPr>
        <a:xfrm>
          <a:off x="1508759" y="2082344"/>
          <a:ext cx="8549640" cy="1703736"/>
        </a:xfrm>
        <a:prstGeom prst="roundRect">
          <a:avLst>
            <a:gd name="adj" fmla="val 10000"/>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Accurate and reliable wind power predictions are necessary to optimize the integration of wind power into existing electrical systems.</a:t>
          </a:r>
        </a:p>
      </dsp:txBody>
      <dsp:txXfrm>
        <a:off x="1558660" y="2132245"/>
        <a:ext cx="5833649" cy="1603934"/>
      </dsp:txXfrm>
    </dsp:sp>
    <dsp:sp modelId="{6F698555-25CF-43E5-8DFA-8154848F164B}">
      <dsp:nvSpPr>
        <dsp:cNvPr id="0" name=""/>
        <dsp:cNvSpPr/>
      </dsp:nvSpPr>
      <dsp:spPr>
        <a:xfrm>
          <a:off x="7442211" y="1339325"/>
          <a:ext cx="1107428" cy="1107428"/>
        </a:xfrm>
        <a:prstGeom prst="downArrow">
          <a:avLst>
            <a:gd name="adj1" fmla="val 55000"/>
            <a:gd name="adj2" fmla="val 45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91382" y="1339325"/>
        <a:ext cx="609086" cy="83334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43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1380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29505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6474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45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4125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8050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8017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6988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DE6118-2437-4B30-8E3C-4D2BE6020583}" type="datetimeFigureOut">
              <a:rPr lang="en-US" smtClean="0"/>
              <a:t>6/22/2019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E57DC2-970A-4B3E-BB1C-7A09969E49DF}" type="slidenum">
              <a:rPr lang="en-US" smtClean="0"/>
              <a:t>‹#›</a:t>
            </a:fld>
            <a:endParaRPr lang="en-US" dirty="0"/>
          </a:p>
        </p:txBody>
      </p:sp>
    </p:spTree>
    <p:extLst>
      <p:ext uri="{BB962C8B-B14F-4D97-AF65-F5344CB8AC3E}">
        <p14:creationId xmlns:p14="http://schemas.microsoft.com/office/powerpoint/2010/main" val="3771096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28045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DE6118-2437-4B30-8E3C-4D2BE6020583}" type="datetimeFigureOut">
              <a:rPr lang="en-US" smtClean="0"/>
              <a:t>6/22/2019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E57DC2-970A-4B3E-BB1C-7A09969E49DF}"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991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7" name="Title 1"/>
          <p:cNvSpPr>
            <a:spLocks noGrp="1"/>
          </p:cNvSpPr>
          <p:nvPr>
            <p:ph type="ctrTitle"/>
          </p:nvPr>
        </p:nvSpPr>
        <p:spPr>
          <a:xfrm>
            <a:off x="965201" y="643467"/>
            <a:ext cx="6255026" cy="5054008"/>
          </a:xfrm>
        </p:spPr>
        <p:txBody>
          <a:bodyPr anchor="ctr">
            <a:normAutofit/>
          </a:bodyPr>
          <a:lstStyle/>
          <a:p>
            <a:pPr algn="r"/>
            <a:r>
              <a:rPr lang="en-IN" sz="3200" b="1" dirty="0">
                <a:latin typeface="Times New Roman" panose="02020603050405020304" pitchFamily="18" charset="0"/>
                <a:cs typeface="Times New Roman" panose="02020603050405020304" pitchFamily="18" charset="0"/>
              </a:rPr>
              <a:t>Predicting power output based on weather conditions on wind Turbine</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Team Members:</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Sai Shashank Turlapati</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Sai </a:t>
            </a:r>
            <a:r>
              <a:rPr lang="en-IN" sz="1800" dirty="0" err="1">
                <a:latin typeface="Times New Roman" panose="02020603050405020304" pitchFamily="18" charset="0"/>
                <a:cs typeface="Times New Roman" panose="02020603050405020304" pitchFamily="18" charset="0"/>
              </a:rPr>
              <a:t>Sheshank</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Gaddam</a:t>
            </a:r>
            <a:br>
              <a:rPr lang="en-IN" sz="1800" dirty="0">
                <a:latin typeface="Times New Roman" panose="02020603050405020304" pitchFamily="18" charset="0"/>
                <a:cs typeface="Times New Roman" panose="02020603050405020304" pitchFamily="18" charset="0"/>
              </a:rPr>
            </a:br>
            <a:r>
              <a:rPr lang="en-IN" sz="1800" dirty="0" err="1">
                <a:latin typeface="Times New Roman" panose="02020603050405020304" pitchFamily="18" charset="0"/>
                <a:cs typeface="Times New Roman" panose="02020603050405020304" pitchFamily="18" charset="0"/>
              </a:rPr>
              <a:t>Revanth</a:t>
            </a:r>
            <a:r>
              <a:rPr lang="en-IN" sz="1800" dirty="0">
                <a:latin typeface="Times New Roman" panose="02020603050405020304" pitchFamily="18" charset="0"/>
                <a:cs typeface="Times New Roman" panose="02020603050405020304" pitchFamily="18" charset="0"/>
              </a:rPr>
              <a:t> Sai </a:t>
            </a:r>
            <a:r>
              <a:rPr lang="en-IN" sz="1800" dirty="0" err="1">
                <a:latin typeface="Times New Roman" panose="02020603050405020304" pitchFamily="18" charset="0"/>
                <a:cs typeface="Times New Roman" panose="02020603050405020304" pitchFamily="18" charset="0"/>
              </a:rPr>
              <a:t>Alampally</a:t>
            </a:r>
            <a:br>
              <a:rPr lang="en-IN" sz="1800" dirty="0">
                <a:latin typeface="Times New Roman" panose="02020603050405020304" pitchFamily="18" charset="0"/>
                <a:cs typeface="Times New Roman" panose="02020603050405020304" pitchFamily="18" charset="0"/>
              </a:rPr>
            </a:br>
            <a:r>
              <a:rPr lang="en-IN" sz="1800" dirty="0" err="1">
                <a:latin typeface="Times New Roman" panose="02020603050405020304" pitchFamily="18" charset="0"/>
                <a:cs typeface="Times New Roman" panose="02020603050405020304" pitchFamily="18" charset="0"/>
              </a:rPr>
              <a:t>Sanjeeth</a:t>
            </a:r>
            <a:r>
              <a:rPr lang="en-IN" sz="1800" dirty="0">
                <a:latin typeface="Times New Roman" panose="02020603050405020304" pitchFamily="18" charset="0"/>
                <a:cs typeface="Times New Roman" panose="02020603050405020304" pitchFamily="18" charset="0"/>
              </a:rPr>
              <a:t> Reddy </a:t>
            </a:r>
            <a:r>
              <a:rPr lang="en-IN" sz="1800" dirty="0" err="1">
                <a:latin typeface="Times New Roman" panose="02020603050405020304" pitchFamily="18" charset="0"/>
                <a:cs typeface="Times New Roman" panose="02020603050405020304" pitchFamily="18" charset="0"/>
              </a:rPr>
              <a:t>Thirumalareddy</a:t>
            </a:r>
            <a:br>
              <a:rPr lang="en-IN" sz="1800" dirty="0">
                <a:latin typeface="Times New Roman" panose="02020603050405020304" pitchFamily="18" charset="0"/>
                <a:cs typeface="Times New Roman" panose="02020603050405020304" pitchFamily="18" charset="0"/>
              </a:rPr>
            </a:br>
            <a:r>
              <a:rPr lang="en-IN" sz="1800" dirty="0" err="1">
                <a:latin typeface="Times New Roman" panose="02020603050405020304" pitchFamily="18" charset="0"/>
                <a:cs typeface="Times New Roman" panose="02020603050405020304" pitchFamily="18" charset="0"/>
              </a:rPr>
              <a:t>Priyatham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Bikumalla</a:t>
            </a:r>
            <a:endParaRPr lang="zh-CN" altLang="en-US" sz="1800" dirty="0">
              <a:latin typeface="Times New Roman" panose="02020603050405020304" pitchFamily="18" charset="0"/>
              <a:cs typeface="Times New Roman" panose="02020603050405020304" pitchFamily="18" charset="0"/>
            </a:endParaRPr>
          </a:p>
        </p:txBody>
      </p:sp>
      <p:cxnSp>
        <p:nvCxnSpPr>
          <p:cNvPr id="146" name="Straight Connector 145">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8" name="Rectangle 147">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Rectangle 149">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3689-B1C9-4A58-93E7-DA4C2790BA1D}"/>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572F684F-F30A-4522-8E79-5FE2710AC219}"/>
              </a:ext>
            </a:extLst>
          </p:cNvPr>
          <p:cNvSpPr>
            <a:spLocks noGrp="1"/>
          </p:cNvSpPr>
          <p:nvPr>
            <p:ph idx="1"/>
          </p:nvPr>
        </p:nvSpPr>
        <p:spPr/>
        <p:txBody>
          <a:bodyPr/>
          <a:lstStyle/>
          <a:p>
            <a:pPr>
              <a:buFont typeface="Wingdings" panose="05000000000000000000" pitchFamily="2" charset="2"/>
              <a:buChar char="Ø"/>
            </a:pPr>
            <a:r>
              <a:rPr lang="en-IN" dirty="0"/>
              <a:t>The above is the correlation table. As we can observe that the magnitude is high between the Theoretical Power which is the out put  &amp; the LV Active Power. The second high is with the Wind speed. And there is a very less between the Wind direction. Hence only the LV Power and Wind speed are considered as inputs.</a:t>
            </a:r>
          </a:p>
          <a:p>
            <a:pPr>
              <a:buFont typeface="Wingdings" panose="05000000000000000000" pitchFamily="2" charset="2"/>
              <a:buChar char="Ø"/>
            </a:pPr>
            <a:r>
              <a:rPr lang="en-IN" dirty="0"/>
              <a:t>R-squared - explain the amount of </a:t>
            </a:r>
            <a:r>
              <a:rPr lang="en-IN" dirty="0" err="1"/>
              <a:t>varience</a:t>
            </a:r>
            <a:r>
              <a:rPr lang="en-IN" dirty="0"/>
              <a:t> of the model. As for the good model it should be high, we got 0.967.</a:t>
            </a:r>
            <a:endParaRPr lang="en-SG" dirty="0"/>
          </a:p>
          <a:p>
            <a:pPr>
              <a:buFont typeface="Wingdings" panose="05000000000000000000" pitchFamily="2" charset="2"/>
              <a:buChar char="Ø"/>
            </a:pPr>
            <a:r>
              <a:rPr lang="en-IN" dirty="0"/>
              <a:t>Adjusted </a:t>
            </a:r>
            <a:r>
              <a:rPr lang="en-IN" dirty="0" err="1"/>
              <a:t>Rsquare</a:t>
            </a:r>
            <a:r>
              <a:rPr lang="en-IN" dirty="0"/>
              <a:t> - Goodness of fit(). We got it as 0.967 which is almost high. Hence this is a good model.</a:t>
            </a:r>
            <a:endParaRPr lang="en-SG" dirty="0"/>
          </a:p>
          <a:p>
            <a:pPr>
              <a:buFont typeface="Wingdings" panose="05000000000000000000" pitchFamily="2" charset="2"/>
              <a:buChar char="Ø"/>
            </a:pPr>
            <a:r>
              <a:rPr lang="en-IN" dirty="0"/>
              <a:t>p&gt;[t] - Probability Test. Since it is &lt; 5% Alpha (0.05) then REJECT Null Hypothesis. Since, there is a significant relation between the attributes.</a:t>
            </a:r>
            <a:endParaRPr lang="en-SG" dirty="0"/>
          </a:p>
          <a:p>
            <a:pPr marL="0" indent="0">
              <a:buNone/>
            </a:pPr>
            <a:endParaRPr lang="en-SG" dirty="0"/>
          </a:p>
          <a:p>
            <a:endParaRPr lang="en-SG" dirty="0"/>
          </a:p>
        </p:txBody>
      </p:sp>
    </p:spTree>
    <p:extLst>
      <p:ext uri="{BB962C8B-B14F-4D97-AF65-F5344CB8AC3E}">
        <p14:creationId xmlns:p14="http://schemas.microsoft.com/office/powerpoint/2010/main" val="34938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BDA-6DE4-4235-BA62-4AC40D79AB3F}"/>
              </a:ext>
            </a:extLst>
          </p:cNvPr>
          <p:cNvSpPr>
            <a:spLocks noGrp="1"/>
          </p:cNvSpPr>
          <p:nvPr>
            <p:ph type="title"/>
          </p:nvPr>
        </p:nvSpPr>
        <p:spPr/>
        <p:txBody>
          <a:bodyPr/>
          <a:lstStyle/>
          <a:p>
            <a:r>
              <a:rPr lang="en-US" dirty="0"/>
              <a:t>The UI</a:t>
            </a:r>
          </a:p>
        </p:txBody>
      </p:sp>
      <p:pic>
        <p:nvPicPr>
          <p:cNvPr id="5" name="Content Placeholder 4">
            <a:extLst>
              <a:ext uri="{FF2B5EF4-FFF2-40B4-BE49-F238E27FC236}">
                <a16:creationId xmlns:a16="http://schemas.microsoft.com/office/drawing/2014/main" id="{576EA0DF-2A9E-4D3C-A72B-A17E5D88B85F}"/>
              </a:ext>
            </a:extLst>
          </p:cNvPr>
          <p:cNvPicPr>
            <a:picLocks noGrp="1" noChangeAspect="1"/>
          </p:cNvPicPr>
          <p:nvPr>
            <p:ph idx="1"/>
          </p:nvPr>
        </p:nvPicPr>
        <p:blipFill>
          <a:blip r:embed="rId2"/>
          <a:stretch>
            <a:fillRect/>
          </a:stretch>
        </p:blipFill>
        <p:spPr>
          <a:xfrm>
            <a:off x="1096963" y="1973705"/>
            <a:ext cx="10058400" cy="3767840"/>
          </a:xfrm>
        </p:spPr>
      </p:pic>
    </p:spTree>
    <p:extLst>
      <p:ext uri="{BB962C8B-B14F-4D97-AF65-F5344CB8AC3E}">
        <p14:creationId xmlns:p14="http://schemas.microsoft.com/office/powerpoint/2010/main" val="3755816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IN" dirty="0"/>
              <a:t>conclusion</a:t>
            </a:r>
          </a:p>
        </p:txBody>
      </p:sp>
      <p:sp>
        <p:nvSpPr>
          <p:cNvPr id="1048611" name="Content Placeholder 2"/>
          <p:cNvSpPr>
            <a:spLocks noGrp="1"/>
          </p:cNvSpPr>
          <p:nvPr>
            <p:ph idx="1"/>
          </p:nvPr>
        </p:nvSpPr>
        <p:spPr/>
        <p:txBody>
          <a:bodyPr/>
          <a:lstStyle/>
          <a:p>
            <a:r>
              <a:rPr lang="en-US" dirty="0"/>
              <a:t>This power prediction is useful for the Energy Traders &amp; Decision makers. They can get a </a:t>
            </a:r>
            <a:r>
              <a:rPr lang="en-US" dirty="0" err="1"/>
              <a:t>conclusionon</a:t>
            </a:r>
            <a:r>
              <a:rPr lang="en-US" dirty="0"/>
              <a:t> following things by the power output:</a:t>
            </a:r>
          </a:p>
          <a:p>
            <a:pPr marL="457200" indent="-457200">
              <a:buFont typeface="+mj-lt"/>
              <a:buAutoNum type="arabicPeriod"/>
            </a:pPr>
            <a:r>
              <a:rPr lang="en-US" dirty="0"/>
              <a:t>At which location they can plant these wind mills.</a:t>
            </a:r>
          </a:p>
          <a:p>
            <a:pPr marL="457200" indent="-457200">
              <a:buFont typeface="+mj-lt"/>
              <a:buAutoNum type="arabicPeriod"/>
            </a:pPr>
            <a:r>
              <a:rPr lang="en-US" dirty="0"/>
              <a:t>How much supply of power can be given to a city near by the plants.</a:t>
            </a:r>
          </a:p>
          <a:p>
            <a:pPr marL="457200" indent="-457200">
              <a:buFont typeface="+mj-lt"/>
              <a:buAutoNum type="arabicPeriod"/>
            </a:pPr>
            <a:r>
              <a:rPr lang="en-US" dirty="0"/>
              <a:t>Systematic validations regarding both wind speed and power output were carried out against the observations for the target wind farm, which show that the hybrid power forecasting system presented in this paper can be an effective and practical tool for short-term predictions of wind speed and power output in various areas.</a:t>
            </a:r>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0FCF5AA-7EEC-458B-9785-EA79E8695500}"/>
              </a:ext>
            </a:extLst>
          </p:cNvPr>
          <p:cNvPicPr>
            <a:picLocks noGrp="1" noChangeAspect="1"/>
          </p:cNvPicPr>
          <p:nvPr>
            <p:ph idx="1"/>
          </p:nvPr>
        </p:nvPicPr>
        <p:blipFill>
          <a:blip r:embed="rId2"/>
          <a:stretch>
            <a:fillRect/>
          </a:stretch>
        </p:blipFill>
        <p:spPr>
          <a:xfrm>
            <a:off x="943356" y="1267887"/>
            <a:ext cx="10337292" cy="4315819"/>
          </a:xfrm>
          <a:prstGeom prst="rect">
            <a:avLst/>
          </a:prstGeom>
        </p:spPr>
      </p:pic>
    </p:spTree>
    <p:extLst>
      <p:ext uri="{BB962C8B-B14F-4D97-AF65-F5344CB8AC3E}">
        <p14:creationId xmlns:p14="http://schemas.microsoft.com/office/powerpoint/2010/main" val="31998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93" name="Title 1"/>
          <p:cNvSpPr>
            <a:spLocks noGrp="1"/>
          </p:cNvSpPr>
          <p:nvPr>
            <p:ph type="title"/>
          </p:nvPr>
        </p:nvSpPr>
        <p:spPr>
          <a:xfrm>
            <a:off x="1097280" y="286603"/>
            <a:ext cx="10058400" cy="1450757"/>
          </a:xfrm>
        </p:spPr>
        <p:txBody>
          <a:bodyPr>
            <a:normAutofit/>
          </a:bodyPr>
          <a:lstStyle/>
          <a:p>
            <a:r>
              <a:rPr lang="en-IN" dirty="0"/>
              <a:t>Objective</a:t>
            </a:r>
          </a:p>
        </p:txBody>
      </p:sp>
      <p:graphicFrame>
        <p:nvGraphicFramePr>
          <p:cNvPr id="1048596" name="Content Placeholder 2">
            <a:extLst>
              <a:ext uri="{FF2B5EF4-FFF2-40B4-BE49-F238E27FC236}">
                <a16:creationId xmlns:a16="http://schemas.microsoft.com/office/drawing/2014/main" id="{85DCED95-AD55-4527-8061-38E7A8D23F40}"/>
              </a:ext>
            </a:extLst>
          </p:cNvPr>
          <p:cNvGraphicFramePr>
            <a:graphicFrameLocks noGrp="1"/>
          </p:cNvGraphicFramePr>
          <p:nvPr>
            <p:ph idx="1"/>
            <p:extLst>
              <p:ext uri="{D42A27DB-BD31-4B8C-83A1-F6EECF244321}">
                <p14:modId xmlns:p14="http://schemas.microsoft.com/office/powerpoint/2010/main" val="281945585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1097280" y="286603"/>
            <a:ext cx="10058400" cy="1450757"/>
          </a:xfrm>
        </p:spPr>
        <p:txBody>
          <a:bodyPr/>
          <a:lstStyle/>
          <a:p>
            <a:r>
              <a:rPr lang="en-IN" dirty="0"/>
              <a:t>Introduction</a:t>
            </a:r>
          </a:p>
        </p:txBody>
      </p:sp>
      <p:sp>
        <p:nvSpPr>
          <p:cNvPr id="1048596" name="Content Placeholder 2"/>
          <p:cNvSpPr>
            <a:spLocks noGrp="1"/>
          </p:cNvSpPr>
          <p:nvPr>
            <p:ph idx="1"/>
          </p:nvPr>
        </p:nvSpPr>
        <p:spPr/>
        <p:txBody>
          <a:bodyPr>
            <a:normAutofit fontScale="95000"/>
          </a:bodyPr>
          <a:lstStyle/>
          <a:p>
            <a:r>
              <a:rPr lang="en-IN" dirty="0"/>
              <a:t>The system should be validated with observations including wind speed and power output over a six-month period for some turbine sites at different places wind farm in various places. The results show that the tuned WRF model is able to provide hub-height wind speed prediction for the target area with reliability to some extent.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IN" dirty="0"/>
              <a:t>Problem statement</a:t>
            </a:r>
          </a:p>
        </p:txBody>
      </p:sp>
      <p:sp>
        <p:nvSpPr>
          <p:cNvPr id="1048600" name="Content Placeholder 2"/>
          <p:cNvSpPr>
            <a:spLocks noGrp="1"/>
          </p:cNvSpPr>
          <p:nvPr>
            <p:ph idx="1"/>
          </p:nvPr>
        </p:nvSpPr>
        <p:spPr/>
        <p:txBody>
          <a:bodyPr>
            <a:normAutofit/>
          </a:bodyPr>
          <a:lstStyle/>
          <a:p>
            <a:pPr lvl="0"/>
            <a:r>
              <a:rPr lang="en-US" dirty="0"/>
              <a:t>The rapid development of wind energy in many countries and the associated high uncertainties and fluctuations in power generation present a big challenge for both wind power generators and electric grids.</a:t>
            </a:r>
          </a:p>
        </p:txBody>
      </p:sp>
    </p:spTree>
    <p:extLst>
      <p:ext uri="{BB962C8B-B14F-4D97-AF65-F5344CB8AC3E}">
        <p14:creationId xmlns:p14="http://schemas.microsoft.com/office/powerpoint/2010/main" val="3284336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IN" dirty="0"/>
              <a:t>Modules</a:t>
            </a:r>
          </a:p>
        </p:txBody>
      </p:sp>
      <p:sp>
        <p:nvSpPr>
          <p:cNvPr id="1048598" name="Content Placeholder 2"/>
          <p:cNvSpPr>
            <a:spLocks noGrp="1"/>
          </p:cNvSpPr>
          <p:nvPr>
            <p:ph idx="1"/>
          </p:nvPr>
        </p:nvSpPr>
        <p:spPr/>
        <p:txBody>
          <a:bodyPr/>
          <a:lstStyle/>
          <a:p>
            <a:r>
              <a:rPr lang="en-IN" dirty="0"/>
              <a:t>Importing the data into python</a:t>
            </a:r>
          </a:p>
          <a:p>
            <a:r>
              <a:rPr lang="en-IN" dirty="0"/>
              <a:t>Data cleaning</a:t>
            </a:r>
          </a:p>
          <a:p>
            <a:r>
              <a:rPr lang="en-IN" dirty="0"/>
              <a:t>Data splitting</a:t>
            </a:r>
          </a:p>
          <a:p>
            <a:r>
              <a:rPr lang="en-IN" dirty="0"/>
              <a:t>Training data</a:t>
            </a:r>
          </a:p>
          <a:p>
            <a:r>
              <a:rPr lang="en-IN" dirty="0"/>
              <a:t>Model evaluate</a:t>
            </a:r>
          </a:p>
          <a:p>
            <a:r>
              <a:rPr lang="en-IN" dirty="0"/>
              <a:t>Testing data</a:t>
            </a:r>
          </a:p>
          <a:p>
            <a:r>
              <a:rPr lang="en-IN" dirty="0"/>
              <a:t>Prediction of data</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IN" dirty="0"/>
              <a:t>INPUTS AND OUTPUT Variables:</a:t>
            </a:r>
          </a:p>
        </p:txBody>
      </p:sp>
      <p:sp>
        <p:nvSpPr>
          <p:cNvPr id="1048608" name="Content Placeholder 2"/>
          <p:cNvSpPr>
            <a:spLocks noGrp="1"/>
          </p:cNvSpPr>
          <p:nvPr>
            <p:ph sz="half" idx="1"/>
          </p:nvPr>
        </p:nvSpPr>
        <p:spPr>
          <a:xfrm>
            <a:off x="1447331" y="2010878"/>
            <a:ext cx="4645152" cy="4232267"/>
          </a:xfrm>
        </p:spPr>
        <p:txBody>
          <a:bodyPr>
            <a:normAutofit/>
          </a:bodyPr>
          <a:lstStyle/>
          <a:p>
            <a:pPr marL="0" indent="0">
              <a:buNone/>
            </a:pPr>
            <a:r>
              <a:rPr lang="en-IN" sz="2900" u="sng" dirty="0"/>
              <a:t>INPUT:                                                                                        </a:t>
            </a:r>
          </a:p>
          <a:p>
            <a:r>
              <a:rPr lang="en-IN" sz="2300" dirty="0"/>
              <a:t>LV ActivePower (kW)</a:t>
            </a:r>
            <a:endParaRPr lang="zh-CN" altLang="en-US" dirty="0"/>
          </a:p>
          <a:p>
            <a:r>
              <a:rPr lang="en-US" sz="2300" dirty="0"/>
              <a:t>Wind</a:t>
            </a:r>
            <a:r>
              <a:rPr lang="en-IN" sz="2300" dirty="0"/>
              <a:t> Speed (m/s)</a:t>
            </a:r>
            <a:endParaRPr lang="zh-CN" altLang="en-US" dirty="0"/>
          </a:p>
          <a:p>
            <a:r>
              <a:rPr lang="en-IN" sz="2300" dirty="0"/>
              <a:t> </a:t>
            </a:r>
            <a:endParaRPr lang="zh-CN" altLang="en-US" dirty="0"/>
          </a:p>
        </p:txBody>
      </p:sp>
      <p:sp>
        <p:nvSpPr>
          <p:cNvPr id="1048609" name="Content Placeholder 3"/>
          <p:cNvSpPr>
            <a:spLocks noGrp="1"/>
          </p:cNvSpPr>
          <p:nvPr>
            <p:ph sz="half" idx="2"/>
          </p:nvPr>
        </p:nvSpPr>
        <p:spPr/>
        <p:txBody>
          <a:bodyPr>
            <a:normAutofit/>
          </a:bodyPr>
          <a:lstStyle/>
          <a:p>
            <a:pPr marL="0" indent="0">
              <a:buNone/>
            </a:pPr>
            <a:r>
              <a:rPr lang="en-IN" sz="2800" u="sng" dirty="0"/>
              <a:t>OUTPUT</a:t>
            </a:r>
          </a:p>
          <a:p>
            <a:r>
              <a:rPr lang="en-IN" sz="2300" dirty="0"/>
              <a:t>Theoretical_Power_Curve (KWh)</a:t>
            </a:r>
            <a:endParaRPr lang="zh-CN" altLang="en-US" dirty="0"/>
          </a:p>
        </p:txBody>
      </p:sp>
    </p:spTree>
    <p:extLst>
      <p:ext uri="{BB962C8B-B14F-4D97-AF65-F5344CB8AC3E}">
        <p14:creationId xmlns:p14="http://schemas.microsoft.com/office/powerpoint/2010/main" val="952097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379A-A322-4F6E-BBD5-20BFEFB166EE}"/>
              </a:ext>
            </a:extLst>
          </p:cNvPr>
          <p:cNvSpPr>
            <a:spLocks noGrp="1"/>
          </p:cNvSpPr>
          <p:nvPr>
            <p:ph type="title"/>
          </p:nvPr>
        </p:nvSpPr>
        <p:spPr/>
        <p:txBody>
          <a:bodyPr/>
          <a:lstStyle/>
          <a:p>
            <a:r>
              <a:rPr lang="en-SG" dirty="0"/>
              <a:t>Visualisation</a:t>
            </a:r>
          </a:p>
        </p:txBody>
      </p:sp>
      <p:pic>
        <p:nvPicPr>
          <p:cNvPr id="6" name="Content Placeholder 5" descr="A screenshot of a cell phone&#10;&#10;Description automatically generated">
            <a:extLst>
              <a:ext uri="{FF2B5EF4-FFF2-40B4-BE49-F238E27FC236}">
                <a16:creationId xmlns:a16="http://schemas.microsoft.com/office/drawing/2014/main" id="{43E39F10-F970-4E3E-8774-A6BC693C7EBC}"/>
              </a:ext>
            </a:extLst>
          </p:cNvPr>
          <p:cNvPicPr>
            <a:picLocks noGrp="1" noChangeAspect="1"/>
          </p:cNvPicPr>
          <p:nvPr>
            <p:ph sz="half" idx="1"/>
          </p:nvPr>
        </p:nvPicPr>
        <p:blipFill>
          <a:blip r:embed="rId2"/>
          <a:stretch>
            <a:fillRect/>
          </a:stretch>
        </p:blipFill>
        <p:spPr>
          <a:xfrm>
            <a:off x="1096962" y="2040089"/>
            <a:ext cx="7949384" cy="4023360"/>
          </a:xfrm>
        </p:spPr>
      </p:pic>
      <p:sp>
        <p:nvSpPr>
          <p:cNvPr id="4" name="Content Placeholder 3">
            <a:extLst>
              <a:ext uri="{FF2B5EF4-FFF2-40B4-BE49-F238E27FC236}">
                <a16:creationId xmlns:a16="http://schemas.microsoft.com/office/drawing/2014/main" id="{65F47A3D-0533-4884-B236-92DC3C34583E}"/>
              </a:ext>
            </a:extLst>
          </p:cNvPr>
          <p:cNvSpPr>
            <a:spLocks noGrp="1"/>
          </p:cNvSpPr>
          <p:nvPr>
            <p:ph sz="half" idx="2"/>
          </p:nvPr>
        </p:nvSpPr>
        <p:spPr/>
        <p:txBody>
          <a:bodyPr/>
          <a:lstStyle/>
          <a:p>
            <a:endParaRPr lang="en-SG"/>
          </a:p>
        </p:txBody>
      </p:sp>
    </p:spTree>
    <p:extLst>
      <p:ext uri="{BB962C8B-B14F-4D97-AF65-F5344CB8AC3E}">
        <p14:creationId xmlns:p14="http://schemas.microsoft.com/office/powerpoint/2010/main" val="164743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3ACC-38A1-4643-939F-A0EA60400A60}"/>
              </a:ext>
            </a:extLst>
          </p:cNvPr>
          <p:cNvSpPr>
            <a:spLocks noGrp="1"/>
          </p:cNvSpPr>
          <p:nvPr>
            <p:ph type="title"/>
          </p:nvPr>
        </p:nvSpPr>
        <p:spPr/>
        <p:txBody>
          <a:bodyPr/>
          <a:lstStyle/>
          <a:p>
            <a:r>
              <a:rPr lang="en-US" dirty="0"/>
              <a:t>Technical Description</a:t>
            </a:r>
          </a:p>
        </p:txBody>
      </p:sp>
      <p:sp>
        <p:nvSpPr>
          <p:cNvPr id="3" name="Content Placeholder 2">
            <a:extLst>
              <a:ext uri="{FF2B5EF4-FFF2-40B4-BE49-F238E27FC236}">
                <a16:creationId xmlns:a16="http://schemas.microsoft.com/office/drawing/2014/main" id="{A1E36826-26F0-41F4-8451-6FD20F175238}"/>
              </a:ext>
            </a:extLst>
          </p:cNvPr>
          <p:cNvSpPr>
            <a:spLocks noGrp="1"/>
          </p:cNvSpPr>
          <p:nvPr>
            <p:ph idx="1"/>
          </p:nvPr>
        </p:nvSpPr>
        <p:spPr/>
        <p:txBody>
          <a:bodyPr/>
          <a:lstStyle/>
          <a:p>
            <a:pPr>
              <a:buFont typeface="Wingdings" panose="05000000000000000000" pitchFamily="2" charset="2"/>
              <a:buChar char="§"/>
            </a:pPr>
            <a:r>
              <a:rPr lang="en-US" dirty="0"/>
              <a:t>As the target variable i.e., </a:t>
            </a:r>
            <a:r>
              <a:rPr lang="en-IN" dirty="0" err="1"/>
              <a:t>Theoretical_Power_Curve</a:t>
            </a:r>
            <a:r>
              <a:rPr lang="en-IN" dirty="0"/>
              <a:t> (</a:t>
            </a:r>
            <a:r>
              <a:rPr lang="en-IN" dirty="0" err="1"/>
              <a:t>KWh</a:t>
            </a:r>
            <a:r>
              <a:rPr lang="en-IN" dirty="0"/>
              <a:t>) is a continuous (numerical) attribute a</a:t>
            </a:r>
            <a:r>
              <a:rPr lang="en-IN" altLang="zh-CN" dirty="0"/>
              <a:t>nd that too all of with different values. Hence, Regression model has to be used to get the accuracy of the model.</a:t>
            </a:r>
          </a:p>
          <a:p>
            <a:pPr>
              <a:buFont typeface="Wingdings" panose="05000000000000000000" pitchFamily="2" charset="2"/>
              <a:buChar char="§"/>
            </a:pPr>
            <a:r>
              <a:rPr lang="en-IN" altLang="zh-CN" dirty="0"/>
              <a:t>Also it contains more than one variable as prediction (input) we used Polynomial Regression.</a:t>
            </a:r>
            <a:endParaRPr lang="zh-CN" altLang="en-US" dirty="0"/>
          </a:p>
          <a:p>
            <a:pPr marL="0" indent="0">
              <a:buNone/>
            </a:pPr>
            <a:r>
              <a:rPr lang="en-US" dirty="0"/>
              <a:t> </a:t>
            </a:r>
          </a:p>
        </p:txBody>
      </p:sp>
    </p:spTree>
    <p:extLst>
      <p:ext uri="{BB962C8B-B14F-4D97-AF65-F5344CB8AC3E}">
        <p14:creationId xmlns:p14="http://schemas.microsoft.com/office/powerpoint/2010/main" val="324801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61B28-3696-4403-877D-C7B856835EAF}"/>
              </a:ext>
            </a:extLst>
          </p:cNvPr>
          <p:cNvSpPr>
            <a:spLocks noGrp="1"/>
          </p:cNvSpPr>
          <p:nvPr>
            <p:ph type="title"/>
          </p:nvPr>
        </p:nvSpPr>
        <p:spPr>
          <a:xfrm>
            <a:off x="5144679" y="634946"/>
            <a:ext cx="6405063" cy="1450757"/>
          </a:xfrm>
        </p:spPr>
        <p:txBody>
          <a:bodyPr>
            <a:normAutofit/>
          </a:bodyPr>
          <a:lstStyle/>
          <a:p>
            <a:r>
              <a:rPr lang="en-US" dirty="0"/>
              <a:t>Important Code Snippets</a:t>
            </a:r>
          </a:p>
        </p:txBody>
      </p:sp>
      <p:pic>
        <p:nvPicPr>
          <p:cNvPr id="10" name="Content Placeholder 4">
            <a:extLst>
              <a:ext uri="{FF2B5EF4-FFF2-40B4-BE49-F238E27FC236}">
                <a16:creationId xmlns:a16="http://schemas.microsoft.com/office/drawing/2014/main" id="{E5683CB7-7748-458E-8C3C-8071363ACFD3}"/>
              </a:ext>
            </a:extLst>
          </p:cNvPr>
          <p:cNvPicPr>
            <a:picLocks noChangeAspect="1"/>
          </p:cNvPicPr>
          <p:nvPr/>
        </p:nvPicPr>
        <p:blipFill>
          <a:blip r:embed="rId2"/>
          <a:stretch>
            <a:fillRect/>
          </a:stretch>
        </p:blipFill>
        <p:spPr>
          <a:xfrm>
            <a:off x="631236" y="5026260"/>
            <a:ext cx="4020297" cy="723544"/>
          </a:xfrm>
          <a:prstGeom prst="rect">
            <a:avLst/>
          </a:prstGeom>
        </p:spPr>
      </p:pic>
      <p:cxnSp>
        <p:nvCxnSpPr>
          <p:cNvPr id="17" name="Straight Connector 16">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F66701E-06E8-408C-8C9B-938DAC9BB955}"/>
              </a:ext>
            </a:extLst>
          </p:cNvPr>
          <p:cNvPicPr>
            <a:picLocks noChangeAspect="1"/>
          </p:cNvPicPr>
          <p:nvPr/>
        </p:nvPicPr>
        <p:blipFill>
          <a:blip r:embed="rId3"/>
          <a:stretch>
            <a:fillRect/>
          </a:stretch>
        </p:blipFill>
        <p:spPr>
          <a:xfrm>
            <a:off x="7301128" y="2152187"/>
            <a:ext cx="3732279" cy="3662687"/>
          </a:xfrm>
          <a:prstGeom prst="rect">
            <a:avLst/>
          </a:prstGeom>
        </p:spPr>
      </p:pic>
      <p:sp>
        <p:nvSpPr>
          <p:cNvPr id="19" name="Rectangle 18">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Content Placeholder 22">
            <a:extLst>
              <a:ext uri="{FF2B5EF4-FFF2-40B4-BE49-F238E27FC236}">
                <a16:creationId xmlns:a16="http://schemas.microsoft.com/office/drawing/2014/main" id="{18CF7DC9-D473-4C6E-8843-3EB85EE98484}"/>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84084" y="3167158"/>
            <a:ext cx="6403975" cy="1146536"/>
          </a:xfrm>
          <a:prstGeom prst="rect">
            <a:avLst/>
          </a:prstGeom>
          <a:noFill/>
          <a:ln>
            <a:noFill/>
          </a:ln>
        </p:spPr>
      </p:pic>
    </p:spTree>
    <p:extLst>
      <p:ext uri="{BB962C8B-B14F-4D97-AF65-F5344CB8AC3E}">
        <p14:creationId xmlns:p14="http://schemas.microsoft.com/office/powerpoint/2010/main" val="14248877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384</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Retrospect</vt:lpstr>
      <vt:lpstr>Predicting power output based on weather conditions on wind Turbine   Team Members:  Sai Shashank Turlapati Sai Sheshank Gaddam Revanth Sai Alampally Sanjeeth Reddy Thirumalareddy Priyatham Bikumalla</vt:lpstr>
      <vt:lpstr>Objective</vt:lpstr>
      <vt:lpstr>Introduction</vt:lpstr>
      <vt:lpstr>Problem statement</vt:lpstr>
      <vt:lpstr>Modules</vt:lpstr>
      <vt:lpstr>INPUTS AND OUTPUT Variables:</vt:lpstr>
      <vt:lpstr>Visualisation</vt:lpstr>
      <vt:lpstr>Technical Description</vt:lpstr>
      <vt:lpstr>Important Code Snippets</vt:lpstr>
      <vt:lpstr>PowerPoint Presentation</vt:lpstr>
      <vt:lpstr>The UI</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power output based on weather conditions on wind Turbine   Team Members:  Sai Shashank Turlapati Sai Sheshank Gaddam Revanth Sai Alampally Sanjeeth Reddy Thirumalareddy Priyatham Bikumalla</dc:title>
  <dc:creator>shashank turlapati</dc:creator>
  <cp:lastModifiedBy>Sai</cp:lastModifiedBy>
  <cp:revision>12</cp:revision>
  <dcterms:created xsi:type="dcterms:W3CDTF">2019-06-21T16:11:37Z</dcterms:created>
  <dcterms:modified xsi:type="dcterms:W3CDTF">2019-06-22T06:43:55Z</dcterms:modified>
</cp:coreProperties>
</file>