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4" r:id="rId3"/>
    <p:sldId id="265" r:id="rId4"/>
    <p:sldId id="262" r:id="rId5"/>
    <p:sldId id="266" r:id="rId6"/>
    <p:sldId id="267" r:id="rId7"/>
    <p:sldId id="268" r:id="rId8"/>
    <p:sldId id="272" r:id="rId9"/>
    <p:sldId id="269" r:id="rId10"/>
    <p:sldId id="286" r:id="rId11"/>
    <p:sldId id="270" r:id="rId12"/>
    <p:sldId id="273" r:id="rId13"/>
    <p:sldId id="278" r:id="rId14"/>
    <p:sldId id="274" r:id="rId15"/>
    <p:sldId id="275" r:id="rId16"/>
    <p:sldId id="276" r:id="rId17"/>
    <p:sldId id="283" r:id="rId18"/>
    <p:sldId id="277" r:id="rId19"/>
    <p:sldId id="279" r:id="rId20"/>
    <p:sldId id="284"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226" autoAdjust="0"/>
  </p:normalViewPr>
  <p:slideViewPr>
    <p:cSldViewPr snapToGrid="0">
      <p:cViewPr varScale="1">
        <p:scale>
          <a:sx n="84" d="100"/>
          <a:sy n="84" d="100"/>
        </p:scale>
        <p:origin x="-62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00936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8391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41039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49873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B920CE-0E47-46A4-B9E3-7674BC41DDBD}"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14431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81931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B920CE-0E47-46A4-B9E3-7674BC41DDBD}"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192295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B920CE-0E47-46A4-B9E3-7674BC41DDBD}"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56730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920CE-0E47-46A4-B9E3-7674BC41DDBD}"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56413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5052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B920CE-0E47-46A4-B9E3-7674BC41DDBD}"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2080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920CE-0E47-46A4-B9E3-7674BC41DDBD}" type="datetimeFigureOut">
              <a:rPr lang="en-US" smtClean="0"/>
              <a:pPr/>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7FA1-907C-48A0-9255-FC7525A8ABE5}" type="slidenum">
              <a:rPr lang="en-US" smtClean="0"/>
              <a:pPr/>
              <a:t>‹#›</a:t>
            </a:fld>
            <a:endParaRPr lang="en-US"/>
          </a:p>
        </p:txBody>
      </p:sp>
    </p:spTree>
    <p:extLst>
      <p:ext uri="{BB962C8B-B14F-4D97-AF65-F5344CB8AC3E}">
        <p14:creationId xmlns="" xmlns:p14="http://schemas.microsoft.com/office/powerpoint/2010/main" val="301728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hyperlink" Target="http://www.tutorialspoint.com/" TargetMode="External"/><Relationship Id="rId5" Type="http://schemas.openxmlformats.org/officeDocument/2006/relationships/hyperlink" Target="https://www.geeksforgeeks.org/" TargetMode="External"/><Relationship Id="rId4" Type="http://schemas.openxmlformats.org/officeDocument/2006/relationships/hyperlink" Target="http://www.wikepedia.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341C531-C101-4084-AB5C-BEDF2909CBF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5410" y="9117"/>
            <a:ext cx="12280777" cy="6858000"/>
          </a:xfrm>
          <a:prstGeom prst="rect">
            <a:avLst/>
          </a:prstGeom>
        </p:spPr>
      </p:pic>
      <p:sp>
        <p:nvSpPr>
          <p:cNvPr id="6" name="Title 1">
            <a:extLst>
              <a:ext uri="{FF2B5EF4-FFF2-40B4-BE49-F238E27FC236}">
                <a16:creationId xmlns="" xmlns:a16="http://schemas.microsoft.com/office/drawing/2014/main" id="{9A06A59E-0E60-41A1-A80D-7506B33454F9}"/>
              </a:ext>
            </a:extLst>
          </p:cNvPr>
          <p:cNvSpPr txBox="1">
            <a:spLocks/>
          </p:cNvSpPr>
          <p:nvPr/>
        </p:nvSpPr>
        <p:spPr>
          <a:xfrm>
            <a:off x="1397717" y="4284176"/>
            <a:ext cx="5287168" cy="51749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FF00"/>
                </a:solidFill>
                <a:latin typeface="Arial Rounded MT Bold" panose="020F0704030504030204" pitchFamily="34" charset="0"/>
              </a:rPr>
              <a:t>By</a:t>
            </a:r>
            <a:r>
              <a:rPr lang="en-US">
                <a:solidFill>
                  <a:srgbClr val="FFC000"/>
                </a:solidFill>
                <a:latin typeface="Arial Rounded MT Bold" panose="020F0704030504030204" pitchFamily="34" charset="0"/>
              </a:rPr>
              <a:t>:BRIGHT FUTURE</a:t>
            </a:r>
            <a:endParaRPr lang="en-US" dirty="0">
              <a:solidFill>
                <a:srgbClr val="FFC000"/>
              </a:solidFill>
              <a:latin typeface="Arial Rounded MT Bold" panose="020F0704030504030204" pitchFamily="34" charset="0"/>
            </a:endParaRPr>
          </a:p>
        </p:txBody>
      </p:sp>
      <p:sp>
        <p:nvSpPr>
          <p:cNvPr id="7" name="Content Placeholder 2">
            <a:extLst>
              <a:ext uri="{FF2B5EF4-FFF2-40B4-BE49-F238E27FC236}">
                <a16:creationId xmlns="" xmlns:a16="http://schemas.microsoft.com/office/drawing/2014/main" id="{C139B7FD-5436-4CF4-8FCA-58E4632C8DDF}"/>
              </a:ext>
            </a:extLst>
          </p:cNvPr>
          <p:cNvSpPr txBox="1">
            <a:spLocks/>
          </p:cNvSpPr>
          <p:nvPr/>
        </p:nvSpPr>
        <p:spPr>
          <a:xfrm>
            <a:off x="7282294" y="2753001"/>
            <a:ext cx="2470030" cy="23188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FFFF00"/>
                </a:solidFill>
                <a:latin typeface="Arial Rounded MT Bold" panose="020F0704030504030204" pitchFamily="34" charset="0"/>
              </a:rPr>
              <a:t>.Abhishek </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.Prince</a:t>
            </a:r>
          </a:p>
          <a:p>
            <a:pPr marL="0" indent="0">
              <a:buFont typeface="Arial" panose="020B0604020202020204" pitchFamily="34" charset="0"/>
              <a:buNone/>
            </a:pPr>
            <a:r>
              <a:rPr lang="en-US" sz="3600" dirty="0">
                <a:solidFill>
                  <a:srgbClr val="FFFF00"/>
                </a:solidFill>
                <a:latin typeface="Arial Rounded MT Bold" panose="020F0704030504030204" pitchFamily="34" charset="0"/>
              </a:rPr>
              <a:t>.</a:t>
            </a:r>
            <a:r>
              <a:rPr lang="en-US" sz="3600" dirty="0" err="1">
                <a:solidFill>
                  <a:srgbClr val="FFFF00"/>
                </a:solidFill>
                <a:latin typeface="Arial Rounded MT Bold" panose="020F0704030504030204" pitchFamily="34" charset="0"/>
              </a:rPr>
              <a:t>Shivam</a:t>
            </a: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r>
              <a:rPr lang="en-US" sz="3600" dirty="0">
                <a:solidFill>
                  <a:srgbClr val="FFFF00"/>
                </a:solidFill>
                <a:latin typeface="Arial Rounded MT Bold" panose="020F0704030504030204" pitchFamily="34" charset="0"/>
              </a:rPr>
              <a:t>.Ashutosh</a:t>
            </a: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a:p>
            <a:pPr marL="0" indent="0">
              <a:buFont typeface="Arial" panose="020B0604020202020204" pitchFamily="34" charset="0"/>
              <a:buNone/>
            </a:pPr>
            <a:endParaRPr lang="en-US" sz="3600" dirty="0">
              <a:solidFill>
                <a:srgbClr val="FFFF00"/>
              </a:solidFill>
              <a:latin typeface="Arial Rounded MT Bold" panose="020F0704030504030204" pitchFamily="34" charset="0"/>
            </a:endParaRPr>
          </a:p>
        </p:txBody>
      </p:sp>
      <p:sp>
        <p:nvSpPr>
          <p:cNvPr id="8" name="TextBox 7">
            <a:extLst>
              <a:ext uri="{FF2B5EF4-FFF2-40B4-BE49-F238E27FC236}">
                <a16:creationId xmlns="" xmlns:a16="http://schemas.microsoft.com/office/drawing/2014/main" id="{5FBFCFD5-3671-4953-BEC4-79425C81B1C4}"/>
              </a:ext>
            </a:extLst>
          </p:cNvPr>
          <p:cNvSpPr txBox="1"/>
          <p:nvPr/>
        </p:nvSpPr>
        <p:spPr>
          <a:xfrm>
            <a:off x="2975458" y="1455864"/>
            <a:ext cx="8850702" cy="1015663"/>
          </a:xfrm>
          <a:prstGeom prst="rect">
            <a:avLst/>
          </a:prstGeom>
          <a:noFill/>
        </p:spPr>
        <p:txBody>
          <a:bodyPr wrap="square" rtlCol="0">
            <a:spAutoFit/>
          </a:bodyPr>
          <a:lstStyle/>
          <a:p>
            <a:r>
              <a:rPr lang="en-US" sz="6000" b="1" dirty="0">
                <a:solidFill>
                  <a:schemeClr val="bg1"/>
                </a:solidFill>
                <a:latin typeface="Algerian" panose="04020705040A02060702" pitchFamily="82" charset="0"/>
              </a:rPr>
              <a:t>Life  expectancy</a:t>
            </a:r>
          </a:p>
        </p:txBody>
      </p:sp>
    </p:spTree>
    <p:extLst>
      <p:ext uri="{BB962C8B-B14F-4D97-AF65-F5344CB8AC3E}">
        <p14:creationId xmlns="" xmlns:p14="http://schemas.microsoft.com/office/powerpoint/2010/main" val="21210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additive="base">
                                        <p:cTn id="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05020-E448-4511-972E-50A221C6CD20}"/>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6AE826E2-9F95-488B-86C7-31B0594FBCA4}"/>
              </a:ext>
            </a:extLst>
          </p:cNvPr>
          <p:cNvSpPr>
            <a:spLocks noGrp="1"/>
          </p:cNvSpPr>
          <p:nvPr>
            <p:ph type="subTitle" idx="1"/>
          </p:nvPr>
        </p:nvSpPr>
        <p:spPr/>
        <p:txBody>
          <a:bodyPr/>
          <a:lstStyle/>
          <a:p>
            <a:endParaRPr lang="en-IN" dirty="0"/>
          </a:p>
        </p:txBody>
      </p:sp>
      <p:graphicFrame>
        <p:nvGraphicFramePr>
          <p:cNvPr id="4" name="Object 3">
            <a:extLst>
              <a:ext uri="{FF2B5EF4-FFF2-40B4-BE49-F238E27FC236}">
                <a16:creationId xmlns="" xmlns:a16="http://schemas.microsoft.com/office/drawing/2014/main" id="{D3C635F0-CA16-4D74-B7D4-3B450EA7B7AE}"/>
              </a:ext>
            </a:extLst>
          </p:cNvPr>
          <p:cNvGraphicFramePr>
            <a:graphicFrameLocks noChangeAspect="1"/>
          </p:cNvGraphicFramePr>
          <p:nvPr>
            <p:extLst>
              <p:ext uri="{D42A27DB-BD31-4B8C-83A1-F6EECF244321}">
                <p14:modId xmlns="" xmlns:p14="http://schemas.microsoft.com/office/powerpoint/2010/main" val="520450758"/>
              </p:ext>
            </p:extLst>
          </p:nvPr>
        </p:nvGraphicFramePr>
        <p:xfrm>
          <a:off x="2897188" y="3243263"/>
          <a:ext cx="4360862" cy="438150"/>
        </p:xfrm>
        <a:graphic>
          <a:graphicData uri="http://schemas.openxmlformats.org/presentationml/2006/ole">
            <p:oleObj spid="_x0000_s1036" name="Packager Shell Object" showAsIcon="1" r:id="rId3" imgW="4360320" imgH="437400" progId="Package">
              <p:embed/>
            </p:oleObj>
          </a:graphicData>
        </a:graphic>
      </p:graphicFrame>
      <p:graphicFrame>
        <p:nvGraphicFramePr>
          <p:cNvPr id="5" name="Object 4">
            <a:extLst>
              <a:ext uri="{FF2B5EF4-FFF2-40B4-BE49-F238E27FC236}">
                <a16:creationId xmlns="" xmlns:a16="http://schemas.microsoft.com/office/drawing/2014/main" id="{F635AA86-3465-4A12-A57A-AE831734A37F}"/>
              </a:ext>
            </a:extLst>
          </p:cNvPr>
          <p:cNvGraphicFramePr>
            <a:graphicFrameLocks noChangeAspect="1"/>
          </p:cNvGraphicFramePr>
          <p:nvPr>
            <p:extLst>
              <p:ext uri="{D42A27DB-BD31-4B8C-83A1-F6EECF244321}">
                <p14:modId xmlns="" xmlns:p14="http://schemas.microsoft.com/office/powerpoint/2010/main" val="748901991"/>
              </p:ext>
            </p:extLst>
          </p:nvPr>
        </p:nvGraphicFramePr>
        <p:xfrm>
          <a:off x="5376863" y="2454275"/>
          <a:ext cx="4360862" cy="438150"/>
        </p:xfrm>
        <a:graphic>
          <a:graphicData uri="http://schemas.openxmlformats.org/presentationml/2006/ole">
            <p:oleObj spid="_x0000_s1037" name="Packager Shell Object" showAsIcon="1" r:id="rId4" imgW="4360320" imgH="437400" progId="Package">
              <p:embed/>
            </p:oleObj>
          </a:graphicData>
        </a:graphic>
      </p:graphicFrame>
      <p:pic>
        <p:nvPicPr>
          <p:cNvPr id="7" name="Picture 6">
            <a:extLst>
              <a:ext uri="{FF2B5EF4-FFF2-40B4-BE49-F238E27FC236}">
                <a16:creationId xmlns="" xmlns:a16="http://schemas.microsoft.com/office/drawing/2014/main" id="{BFD0BC33-B91A-48FF-BD10-E881D478AC7B}"/>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89722" y="-770401"/>
            <a:ext cx="12192000" cy="8385669"/>
          </a:xfrm>
          <a:prstGeom prst="rect">
            <a:avLst/>
          </a:prstGeom>
        </p:spPr>
      </p:pic>
      <p:pic>
        <p:nvPicPr>
          <p:cNvPr id="11" name="Picture 10">
            <a:extLst>
              <a:ext uri="{FF2B5EF4-FFF2-40B4-BE49-F238E27FC236}">
                <a16:creationId xmlns="" xmlns:a16="http://schemas.microsoft.com/office/drawing/2014/main" id="{5E92751F-D4CB-4DCB-941A-E48FBCF4D311}"/>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258050" y="60325"/>
            <a:ext cx="4290151" cy="2568646"/>
          </a:xfrm>
          <a:prstGeom prst="rect">
            <a:avLst/>
          </a:prstGeom>
        </p:spPr>
      </p:pic>
      <p:pic>
        <p:nvPicPr>
          <p:cNvPr id="13" name="Picture 12">
            <a:extLst>
              <a:ext uri="{FF2B5EF4-FFF2-40B4-BE49-F238E27FC236}">
                <a16:creationId xmlns="" xmlns:a16="http://schemas.microsoft.com/office/drawing/2014/main" id="{71C404B6-2DB3-49A7-8D06-66BB14D972ED}"/>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506024" y="89090"/>
            <a:ext cx="4360862" cy="2699325"/>
          </a:xfrm>
          <a:prstGeom prst="rect">
            <a:avLst/>
          </a:prstGeom>
        </p:spPr>
      </p:pic>
      <p:pic>
        <p:nvPicPr>
          <p:cNvPr id="15" name="Picture 14">
            <a:extLst>
              <a:ext uri="{FF2B5EF4-FFF2-40B4-BE49-F238E27FC236}">
                <a16:creationId xmlns="" xmlns:a16="http://schemas.microsoft.com/office/drawing/2014/main" id="{C64A8C70-0BC9-4495-86FA-8EB877CEE77E}"/>
              </a:ext>
            </a:extLst>
          </p:cNvPr>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6024" y="4472269"/>
            <a:ext cx="4739270" cy="2419352"/>
          </a:xfrm>
          <a:prstGeom prst="rect">
            <a:avLst/>
          </a:prstGeom>
        </p:spPr>
      </p:pic>
      <p:pic>
        <p:nvPicPr>
          <p:cNvPr id="17" name="Picture 16">
            <a:extLst>
              <a:ext uri="{FF2B5EF4-FFF2-40B4-BE49-F238E27FC236}">
                <a16:creationId xmlns="" xmlns:a16="http://schemas.microsoft.com/office/drawing/2014/main" id="{C606F126-05F0-49A2-B8B9-97C8D01D78A9}"/>
              </a:ext>
            </a:extLst>
          </p:cNvPr>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7373902" y="4606022"/>
            <a:ext cx="4174299" cy="2269708"/>
          </a:xfrm>
          <a:prstGeom prst="rect">
            <a:avLst/>
          </a:prstGeom>
        </p:spPr>
      </p:pic>
      <p:pic>
        <p:nvPicPr>
          <p:cNvPr id="19" name="Picture 18">
            <a:extLst>
              <a:ext uri="{FF2B5EF4-FFF2-40B4-BE49-F238E27FC236}">
                <a16:creationId xmlns="" xmlns:a16="http://schemas.microsoft.com/office/drawing/2014/main" id="{FC5355FE-83D5-450A-B459-1D7CC3DBBEC8}"/>
              </a:ext>
            </a:extLst>
          </p:cNvPr>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3217204" y="2324051"/>
            <a:ext cx="4360862" cy="2714850"/>
          </a:xfrm>
          <a:prstGeom prst="rect">
            <a:avLst/>
          </a:prstGeom>
        </p:spPr>
      </p:pic>
      <p:sp>
        <p:nvSpPr>
          <p:cNvPr id="12" name="Rectangle 11"/>
          <p:cNvSpPr/>
          <p:nvPr/>
        </p:nvSpPr>
        <p:spPr>
          <a:xfrm>
            <a:off x="5220600" y="3244334"/>
            <a:ext cx="298480" cy="369332"/>
          </a:xfrm>
          <a:prstGeom prst="rect">
            <a:avLst/>
          </a:prstGeom>
        </p:spPr>
        <p:txBody>
          <a:bodyPr wrap="none">
            <a:spAutoFit/>
          </a:bodyPr>
          <a:lstStyle/>
          <a:p>
            <a:r>
              <a:rPr lang="en-US" dirty="0" smtClean="0">
                <a:solidFill>
                  <a:schemeClr val="bg1"/>
                </a:solidFill>
                <a:latin typeface="Algerian" panose="04020705040A02060702" pitchFamily="82" charset="0"/>
              </a:rPr>
              <a:t>:</a:t>
            </a:r>
            <a:r>
              <a:rPr lang="en-US" dirty="0" smtClean="0">
                <a:solidFill>
                  <a:schemeClr val="bg1"/>
                </a:solidFill>
                <a:latin typeface="Arial Narrow" panose="020B0606020202030204" pitchFamily="34" charset="0"/>
              </a:rPr>
              <a:t> </a:t>
            </a:r>
            <a:endParaRPr lang="en-US" dirty="0"/>
          </a:p>
        </p:txBody>
      </p:sp>
      <p:sp>
        <p:nvSpPr>
          <p:cNvPr id="14" name="Rectangle 13"/>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6" name="Rectangle 15"/>
          <p:cNvSpPr/>
          <p:nvPr/>
        </p:nvSpPr>
        <p:spPr>
          <a:xfrm>
            <a:off x="5169529" y="3404102"/>
            <a:ext cx="1801871" cy="369332"/>
          </a:xfrm>
          <a:prstGeom prst="rect">
            <a:avLst/>
          </a:prstGeom>
        </p:spPr>
        <p:txBody>
          <a:bodyPr wrap="squar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18" name="Rectangle 17"/>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1" name="Rectangle 20"/>
          <p:cNvSpPr/>
          <p:nvPr/>
        </p:nvSpPr>
        <p:spPr>
          <a:xfrm>
            <a:off x="5220600" y="3244334"/>
            <a:ext cx="1750800" cy="369332"/>
          </a:xfrm>
          <a:prstGeom prst="rect">
            <a:avLst/>
          </a:prstGeom>
        </p:spPr>
        <p:txBody>
          <a:bodyPr wrap="none">
            <a:spAutoFit/>
          </a:bodyPr>
          <a:lstStyle/>
          <a:p>
            <a:r>
              <a:rPr lang="en-US" dirty="0" smtClean="0">
                <a:solidFill>
                  <a:schemeClr val="bg1"/>
                </a:solidFill>
                <a:latin typeface="Algerian" panose="04020705040A02060702" pitchFamily="82" charset="0"/>
              </a:rPr>
              <a:t>Histograms :</a:t>
            </a:r>
            <a:r>
              <a:rPr lang="en-US" dirty="0" smtClean="0">
                <a:solidFill>
                  <a:schemeClr val="bg1"/>
                </a:solidFill>
                <a:latin typeface="Arial Narrow" panose="020B0606020202030204" pitchFamily="34" charset="0"/>
              </a:rPr>
              <a:t> </a:t>
            </a:r>
            <a:endParaRPr lang="en-US" dirty="0"/>
          </a:p>
        </p:txBody>
      </p:sp>
      <p:sp>
        <p:nvSpPr>
          <p:cNvPr id="22" name="Rectangle 21"/>
          <p:cNvSpPr/>
          <p:nvPr/>
        </p:nvSpPr>
        <p:spPr>
          <a:xfrm>
            <a:off x="4028792" y="262550"/>
            <a:ext cx="2910548" cy="461665"/>
          </a:xfrm>
          <a:prstGeom prst="rect">
            <a:avLst/>
          </a:prstGeom>
        </p:spPr>
        <p:txBody>
          <a:bodyPr wrap="square">
            <a:spAutoFit/>
          </a:bodyPr>
          <a:lstStyle/>
          <a:p>
            <a:r>
              <a:rPr lang="en-US" sz="2400" dirty="0" smtClean="0">
                <a:solidFill>
                  <a:schemeClr val="bg1"/>
                </a:solidFill>
                <a:latin typeface="Algerian" panose="04020705040A02060702" pitchFamily="82" charset="0"/>
              </a:rPr>
              <a:t>Scatter plot </a:t>
            </a:r>
            <a:endParaRPr lang="en-US" sz="2400" dirty="0"/>
          </a:p>
        </p:txBody>
      </p:sp>
    </p:spTree>
    <p:extLst>
      <p:ext uri="{BB962C8B-B14F-4D97-AF65-F5344CB8AC3E}">
        <p14:creationId xmlns="" xmlns:p14="http://schemas.microsoft.com/office/powerpoint/2010/main" val="27663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971" y="210902"/>
            <a:ext cx="11808073" cy="633711"/>
          </a:xfrm>
        </p:spPr>
        <p:txBody>
          <a:bodyPr>
            <a:normAutofit fontScale="90000"/>
          </a:bodyPr>
          <a:lstStyle/>
          <a:p>
            <a:r>
              <a:rPr lang="en-US" dirty="0">
                <a:solidFill>
                  <a:schemeClr val="bg1"/>
                </a:solidFill>
                <a:latin typeface="Algerian" panose="04020705040A02060702" pitchFamily="82" charset="0"/>
              </a:rPr>
              <a:t>Histograms :</a:t>
            </a:r>
            <a:r>
              <a:rPr lang="en-US" dirty="0">
                <a:solidFill>
                  <a:schemeClr val="bg1"/>
                </a:solidFill>
                <a:latin typeface="Arial Narrow" panose="020B0606020202030204" pitchFamily="34" charset="0"/>
              </a:rPr>
              <a:t> </a:t>
            </a:r>
            <a:r>
              <a:rPr lang="en-US" sz="3600" dirty="0">
                <a:solidFill>
                  <a:schemeClr val="bg1"/>
                </a:solidFill>
                <a:latin typeface="+mn-lt"/>
              </a:rPr>
              <a:t>It is an accurate representation of the distribution of numerical data.</a:t>
            </a:r>
          </a:p>
        </p:txBody>
      </p:sp>
      <p:pic>
        <p:nvPicPr>
          <p:cNvPr id="9" name="Content Placeholder 8">
            <a:extLst>
              <a:ext uri="{FF2B5EF4-FFF2-40B4-BE49-F238E27FC236}">
                <a16:creationId xmlns="" xmlns:a16="http://schemas.microsoft.com/office/drawing/2014/main" id="{C0C2D10A-606D-4CA8-A24F-4797CD75B7AE}"/>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152700" y="1944536"/>
            <a:ext cx="6263512" cy="3124471"/>
          </a:xfrm>
        </p:spPr>
      </p:pic>
    </p:spTree>
    <p:extLst>
      <p:ext uri="{BB962C8B-B14F-4D97-AF65-F5344CB8AC3E}">
        <p14:creationId xmlns="" xmlns:p14="http://schemas.microsoft.com/office/powerpoint/2010/main" val="147586267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646" y="-10617"/>
            <a:ext cx="10990292" cy="1325563"/>
          </a:xfrm>
        </p:spPr>
        <p:txBody>
          <a:bodyPr>
            <a:normAutofit/>
          </a:bodyPr>
          <a:lstStyle/>
          <a:p>
            <a:r>
              <a:rPr lang="en-US" dirty="0" err="1">
                <a:solidFill>
                  <a:schemeClr val="bg1"/>
                </a:solidFill>
                <a:latin typeface="Algerian" panose="04020705040A02060702" pitchFamily="82" charset="0"/>
              </a:rPr>
              <a:t>Distplots</a:t>
            </a:r>
            <a:r>
              <a:rPr lang="en-US" dirty="0">
                <a:solidFill>
                  <a:schemeClr val="bg1"/>
                </a:solidFill>
                <a:latin typeface="Algerian" panose="04020705040A02060702" pitchFamily="82" charset="0"/>
              </a:rPr>
              <a:t> : </a:t>
            </a:r>
            <a:r>
              <a:rPr lang="en-US" sz="3200" dirty="0">
                <a:solidFill>
                  <a:schemeClr val="bg1"/>
                </a:solidFill>
                <a:latin typeface="+mn-lt"/>
              </a:rPr>
              <a:t>These are used to check how the data is distributed.</a:t>
            </a:r>
          </a:p>
        </p:txBody>
      </p:sp>
      <p:pic>
        <p:nvPicPr>
          <p:cNvPr id="11" name="Content Placeholder 10">
            <a:extLst>
              <a:ext uri="{FF2B5EF4-FFF2-40B4-BE49-F238E27FC236}">
                <a16:creationId xmlns="" xmlns:a16="http://schemas.microsoft.com/office/drawing/2014/main" id="{14966FD7-DE01-4F27-8CB4-76451783D3C2}"/>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93166" y="1174626"/>
            <a:ext cx="5337250" cy="2655754"/>
          </a:xfrm>
        </p:spPr>
      </p:pic>
      <p:pic>
        <p:nvPicPr>
          <p:cNvPr id="13" name="Picture 12">
            <a:extLst>
              <a:ext uri="{FF2B5EF4-FFF2-40B4-BE49-F238E27FC236}">
                <a16:creationId xmlns="" xmlns:a16="http://schemas.microsoft.com/office/drawing/2014/main" id="{53C3ADD2-044D-431F-8E61-1F3523AE776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889317" y="935285"/>
            <a:ext cx="5055491" cy="2779197"/>
          </a:xfrm>
          <a:prstGeom prst="rect">
            <a:avLst/>
          </a:prstGeom>
        </p:spPr>
      </p:pic>
      <p:pic>
        <p:nvPicPr>
          <p:cNvPr id="15" name="Picture 14">
            <a:extLst>
              <a:ext uri="{FF2B5EF4-FFF2-40B4-BE49-F238E27FC236}">
                <a16:creationId xmlns="" xmlns:a16="http://schemas.microsoft.com/office/drawing/2014/main" id="{7B507DC1-9F01-46ED-938D-4313EA84971B}"/>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05274" y="4095725"/>
            <a:ext cx="5225142" cy="2477435"/>
          </a:xfrm>
          <a:prstGeom prst="rect">
            <a:avLst/>
          </a:prstGeom>
        </p:spPr>
      </p:pic>
      <p:pic>
        <p:nvPicPr>
          <p:cNvPr id="17" name="Picture 16">
            <a:extLst>
              <a:ext uri="{FF2B5EF4-FFF2-40B4-BE49-F238E27FC236}">
                <a16:creationId xmlns="" xmlns:a16="http://schemas.microsoft.com/office/drawing/2014/main" id="{74A73DC7-FC70-4EB5-B2FC-1F5C897EA474}"/>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182976" y="4022695"/>
            <a:ext cx="5055491" cy="2550465"/>
          </a:xfrm>
          <a:prstGeom prst="rect">
            <a:avLst/>
          </a:prstGeom>
        </p:spPr>
      </p:pic>
    </p:spTree>
    <p:extLst>
      <p:ext uri="{BB962C8B-B14F-4D97-AF65-F5344CB8AC3E}">
        <p14:creationId xmlns="" xmlns:p14="http://schemas.microsoft.com/office/powerpoint/2010/main" val="21731531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09" y="148492"/>
            <a:ext cx="10515600" cy="1325563"/>
          </a:xfrm>
        </p:spPr>
        <p:txBody>
          <a:bodyPr>
            <a:normAutofit fontScale="90000"/>
          </a:bodyPr>
          <a:lstStyle/>
          <a:p>
            <a:r>
              <a:rPr lang="en-US" dirty="0">
                <a:solidFill>
                  <a:schemeClr val="bg1"/>
                </a:solidFill>
                <a:latin typeface="Algerian" panose="04020705040A02060702" pitchFamily="82" charset="0"/>
              </a:rPr>
              <a:t>Heat map :</a:t>
            </a:r>
            <a:r>
              <a:rPr lang="en-US" sz="3600" dirty="0">
                <a:solidFill>
                  <a:schemeClr val="bg1"/>
                </a:solidFill>
                <a:latin typeface="Algerian" panose="04020705040A02060702" pitchFamily="82" charset="0"/>
              </a:rPr>
              <a:t> </a:t>
            </a:r>
            <a:r>
              <a:rPr lang="en-US" sz="3600" dirty="0">
                <a:solidFill>
                  <a:schemeClr val="bg1"/>
                </a:solidFill>
                <a:latin typeface="+mn-lt"/>
              </a:rPr>
              <a:t>A representation of data in the form of a map or diagram in which data values are represented as colors.</a:t>
            </a:r>
          </a:p>
        </p:txBody>
      </p:sp>
      <p:pic>
        <p:nvPicPr>
          <p:cNvPr id="8" name="Content Placeholder 7">
            <a:extLst>
              <a:ext uri="{FF2B5EF4-FFF2-40B4-BE49-F238E27FC236}">
                <a16:creationId xmlns="" xmlns:a16="http://schemas.microsoft.com/office/drawing/2014/main" id="{2EFB6C55-37A5-444A-A5E3-87E49582F567}"/>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286001" y="1538419"/>
            <a:ext cx="8005664" cy="5175051"/>
          </a:xfrm>
        </p:spPr>
      </p:pic>
    </p:spTree>
    <p:extLst>
      <p:ext uri="{BB962C8B-B14F-4D97-AF65-F5344CB8AC3E}">
        <p14:creationId xmlns="" xmlns:p14="http://schemas.microsoft.com/office/powerpoint/2010/main" val="246046065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943" y="244883"/>
            <a:ext cx="10515600" cy="1325563"/>
          </a:xfrm>
        </p:spPr>
        <p:txBody>
          <a:bodyPr>
            <a:normAutofit fontScale="90000"/>
          </a:bodyPr>
          <a:lstStyle/>
          <a:p>
            <a:r>
              <a:rPr lang="en-US" sz="4900" dirty="0">
                <a:solidFill>
                  <a:schemeClr val="bg1"/>
                </a:solidFill>
                <a:latin typeface="Algerian" panose="04020705040A02060702" pitchFamily="82" charset="0"/>
              </a:rPr>
              <a:t>Stats model : </a:t>
            </a:r>
            <a:r>
              <a:rPr lang="en-US" sz="3100" dirty="0">
                <a:solidFill>
                  <a:schemeClr val="bg1"/>
                </a:solidFill>
                <a:latin typeface="+mn-lt"/>
              </a:rPr>
              <a:t>It is a python package that allows users to explore data, estimate statistical models , and perform </a:t>
            </a:r>
            <a:r>
              <a:rPr lang="en-US" sz="4000" dirty="0">
                <a:solidFill>
                  <a:schemeClr val="bg1"/>
                </a:solidFill>
                <a:latin typeface="+mn-lt"/>
              </a:rPr>
              <a:t>statistical tests.</a:t>
            </a:r>
          </a:p>
        </p:txBody>
      </p:sp>
      <p:pic>
        <p:nvPicPr>
          <p:cNvPr id="7" name="Content Placeholder 6">
            <a:extLst>
              <a:ext uri="{FF2B5EF4-FFF2-40B4-BE49-F238E27FC236}">
                <a16:creationId xmlns="" xmlns:a16="http://schemas.microsoft.com/office/drawing/2014/main" id="{C57A77CA-E4AB-4EB4-B402-72A1E4459D3C}"/>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426198" y="1616098"/>
            <a:ext cx="3837792" cy="5126625"/>
          </a:xfrm>
        </p:spPr>
      </p:pic>
      <p:pic>
        <p:nvPicPr>
          <p:cNvPr id="9" name="Picture 8">
            <a:extLst>
              <a:ext uri="{FF2B5EF4-FFF2-40B4-BE49-F238E27FC236}">
                <a16:creationId xmlns="" xmlns:a16="http://schemas.microsoft.com/office/drawing/2014/main" id="{4B5C61A6-7189-48C9-A625-6CE3EA8CDD3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77631" y="1233953"/>
            <a:ext cx="5837426" cy="5624047"/>
          </a:xfrm>
          <a:prstGeom prst="rect">
            <a:avLst/>
          </a:prstGeom>
        </p:spPr>
      </p:pic>
    </p:spTree>
    <p:extLst>
      <p:ext uri="{BB962C8B-B14F-4D97-AF65-F5344CB8AC3E}">
        <p14:creationId xmlns="" xmlns:p14="http://schemas.microsoft.com/office/powerpoint/2010/main" val="29730055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54"/>
            <a:ext cx="10515600" cy="1325563"/>
          </a:xfrm>
        </p:spPr>
        <p:txBody>
          <a:bodyPr/>
          <a:lstStyle/>
          <a:p>
            <a:r>
              <a:rPr lang="en-US" dirty="0">
                <a:solidFill>
                  <a:schemeClr val="bg1"/>
                </a:solidFill>
                <a:latin typeface="Algerian" panose="04020705040A02060702" pitchFamily="82" charset="0"/>
              </a:rPr>
              <a:t>Learning :</a:t>
            </a:r>
          </a:p>
        </p:txBody>
      </p:sp>
      <p:sp>
        <p:nvSpPr>
          <p:cNvPr id="3" name="Content Placeholder 2"/>
          <p:cNvSpPr>
            <a:spLocks noGrp="1"/>
          </p:cNvSpPr>
          <p:nvPr>
            <p:ph idx="1"/>
          </p:nvPr>
        </p:nvSpPr>
        <p:spPr>
          <a:xfrm>
            <a:off x="838200" y="1294179"/>
            <a:ext cx="10515600" cy="4351338"/>
          </a:xfrm>
        </p:spPr>
        <p:txBody>
          <a:bodyPr>
            <a:normAutofit/>
          </a:bodyPr>
          <a:lstStyle/>
          <a:p>
            <a:pPr>
              <a:buFont typeface="Wingdings" panose="05000000000000000000" pitchFamily="2" charset="2"/>
              <a:buChar char="Ø"/>
            </a:pPr>
            <a:r>
              <a:rPr lang="en-US" sz="3200" dirty="0">
                <a:solidFill>
                  <a:schemeClr val="bg1"/>
                </a:solidFill>
              </a:rPr>
              <a:t>There are two phases: </a:t>
            </a:r>
          </a:p>
          <a:p>
            <a:pPr lvl="1"/>
            <a:r>
              <a:rPr lang="en-US" sz="3200" dirty="0">
                <a:solidFill>
                  <a:schemeClr val="bg1"/>
                </a:solidFill>
              </a:rPr>
              <a:t>Training </a:t>
            </a:r>
          </a:p>
          <a:p>
            <a:pPr lvl="1"/>
            <a:r>
              <a:rPr lang="en-US" sz="3200" dirty="0">
                <a:solidFill>
                  <a:schemeClr val="bg1"/>
                </a:solidFill>
              </a:rPr>
              <a:t>Testing</a:t>
            </a:r>
          </a:p>
          <a:p>
            <a:pPr>
              <a:buFont typeface="Wingdings" panose="05000000000000000000" pitchFamily="2" charset="2"/>
              <a:buChar char="Ø"/>
            </a:pPr>
            <a:r>
              <a:rPr lang="en-US" sz="3200" dirty="0">
                <a:solidFill>
                  <a:schemeClr val="bg1"/>
                </a:solidFill>
              </a:rPr>
              <a:t>Training: In this phase the data from the dataset will get trained.</a:t>
            </a:r>
          </a:p>
          <a:p>
            <a:pPr>
              <a:buFont typeface="Wingdings" panose="05000000000000000000" pitchFamily="2" charset="2"/>
              <a:buChar char="Ø"/>
            </a:pPr>
            <a:r>
              <a:rPr lang="en-US" sz="3200" dirty="0">
                <a:solidFill>
                  <a:schemeClr val="bg1"/>
                </a:solidFill>
              </a:rPr>
              <a:t>Testing: With the help of the test data the output can be predicted.  </a:t>
            </a:r>
          </a:p>
        </p:txBody>
      </p:sp>
      <p:pic>
        <p:nvPicPr>
          <p:cNvPr id="6" name="Picture 5">
            <a:extLst>
              <a:ext uri="{FF2B5EF4-FFF2-40B4-BE49-F238E27FC236}">
                <a16:creationId xmlns="" xmlns:a16="http://schemas.microsoft.com/office/drawing/2014/main" id="{2002E739-396E-49A9-9CD5-4844F22994D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6361" y="5234001"/>
            <a:ext cx="6508044" cy="823031"/>
          </a:xfrm>
          <a:prstGeom prst="rect">
            <a:avLst/>
          </a:prstGeom>
        </p:spPr>
      </p:pic>
    </p:spTree>
    <p:extLst>
      <p:ext uri="{BB962C8B-B14F-4D97-AF65-F5344CB8AC3E}">
        <p14:creationId xmlns="" xmlns:p14="http://schemas.microsoft.com/office/powerpoint/2010/main" val="260314555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123" y="115033"/>
            <a:ext cx="8792746" cy="1325563"/>
          </a:xfrm>
        </p:spPr>
        <p:txBody>
          <a:bodyPr/>
          <a:lstStyle/>
          <a:p>
            <a:r>
              <a:rPr lang="en-IN" dirty="0" smtClean="0">
                <a:solidFill>
                  <a:schemeClr val="bg1"/>
                </a:solidFill>
                <a:latin typeface="Algerian" panose="04020705040A02060702" pitchFamily="82" charset="0"/>
              </a:rPr>
              <a:t>LINEAR REGRESSION</a:t>
            </a:r>
            <a:endParaRPr lang="en-US" dirty="0">
              <a:solidFill>
                <a:schemeClr val="bg1"/>
              </a:solidFill>
              <a:latin typeface="Algerian" panose="04020705040A02060702" pitchFamily="82" charset="0"/>
            </a:endParaRPr>
          </a:p>
        </p:txBody>
      </p:sp>
      <p:sp>
        <p:nvSpPr>
          <p:cNvPr id="3" name="Rectangle 2"/>
          <p:cNvSpPr/>
          <p:nvPr/>
        </p:nvSpPr>
        <p:spPr>
          <a:xfrm>
            <a:off x="903978" y="1031631"/>
            <a:ext cx="3616569" cy="584775"/>
          </a:xfrm>
          <a:prstGeom prst="rect">
            <a:avLst/>
          </a:prstGeom>
        </p:spPr>
        <p:txBody>
          <a:bodyPr wrap="square">
            <a:spAutoFit/>
          </a:bodyPr>
          <a:lstStyle/>
          <a:p>
            <a:r>
              <a:rPr lang="en-US" sz="3200" dirty="0">
                <a:solidFill>
                  <a:schemeClr val="bg1"/>
                </a:solidFill>
              </a:rPr>
              <a:t>.           </a:t>
            </a:r>
            <a:endParaRPr lang="en-US" sz="3200" dirty="0"/>
          </a:p>
        </p:txBody>
      </p:sp>
      <p:sp>
        <p:nvSpPr>
          <p:cNvPr id="5" name="Content Placeholder 4">
            <a:extLst>
              <a:ext uri="{FF2B5EF4-FFF2-40B4-BE49-F238E27FC236}">
                <a16:creationId xmlns="" xmlns:a16="http://schemas.microsoft.com/office/drawing/2014/main" id="{57B39EDA-B1AA-4ED3-A92D-5DFFA8FA7A58}"/>
              </a:ext>
            </a:extLst>
          </p:cNvPr>
          <p:cNvSpPr>
            <a:spLocks noGrp="1"/>
          </p:cNvSpPr>
          <p:nvPr>
            <p:ph idx="1"/>
          </p:nvPr>
        </p:nvSpPr>
        <p:spPr>
          <a:xfrm>
            <a:off x="639024" y="1463486"/>
            <a:ext cx="8061356" cy="3796577"/>
          </a:xfrm>
        </p:spPr>
        <p:txBody>
          <a:bodyPr>
            <a:normAutofit fontScale="92500" lnSpcReduction="20000"/>
          </a:bodyPr>
          <a:lstStyle/>
          <a:p>
            <a:pPr marL="514350" indent="-514350"/>
            <a:r>
              <a:rPr lang="en-IN" dirty="0" smtClean="0">
                <a:solidFill>
                  <a:schemeClr val="bg1"/>
                </a:solidFill>
              </a:rPr>
              <a:t>Linear </a:t>
            </a:r>
            <a:r>
              <a:rPr lang="en-IN" dirty="0" err="1" smtClean="0">
                <a:solidFill>
                  <a:schemeClr val="bg1"/>
                </a:solidFill>
              </a:rPr>
              <a:t>regerssion</a:t>
            </a:r>
            <a:r>
              <a:rPr lang="en-IN" dirty="0" smtClean="0">
                <a:solidFill>
                  <a:schemeClr val="bg1"/>
                </a:solidFill>
              </a:rPr>
              <a:t> is used when we try to predict  to predict the output of a dependent from an independent variable.</a:t>
            </a:r>
          </a:p>
          <a:p>
            <a:pPr marL="514350" indent="-514350"/>
            <a:r>
              <a:rPr lang="en-IN" dirty="0" smtClean="0">
                <a:solidFill>
                  <a:schemeClr val="bg1"/>
                </a:solidFill>
              </a:rPr>
              <a:t>Linear regression is used when both the dependent and independent variables are numerical in nature.</a:t>
            </a:r>
          </a:p>
          <a:p>
            <a:pPr marL="514350" indent="-514350"/>
            <a:r>
              <a:rPr lang="en-IN" dirty="0" smtClean="0">
                <a:solidFill>
                  <a:schemeClr val="bg1"/>
                </a:solidFill>
              </a:rPr>
              <a:t>Linear regression does not always </a:t>
            </a:r>
            <a:r>
              <a:rPr lang="en-IN" dirty="0" err="1" smtClean="0">
                <a:solidFill>
                  <a:schemeClr val="bg1"/>
                </a:solidFill>
              </a:rPr>
              <a:t>gaurentee</a:t>
            </a:r>
            <a:r>
              <a:rPr lang="en-IN" dirty="0" smtClean="0">
                <a:solidFill>
                  <a:schemeClr val="bg1"/>
                </a:solidFill>
              </a:rPr>
              <a:t> high accuracy </a:t>
            </a:r>
          </a:p>
          <a:p>
            <a:pPr marL="514350" indent="-514350"/>
            <a:r>
              <a:rPr lang="en-IN" dirty="0" smtClean="0">
                <a:solidFill>
                  <a:schemeClr val="bg1"/>
                </a:solidFill>
              </a:rPr>
              <a:t>Better for small models having low no of columns.</a:t>
            </a:r>
          </a:p>
          <a:p>
            <a:pPr marL="514350" indent="-514350"/>
            <a:r>
              <a:rPr lang="en-IN" dirty="0" smtClean="0">
                <a:solidFill>
                  <a:schemeClr val="bg1"/>
                </a:solidFill>
              </a:rPr>
              <a:t>The mathematical formula used for linear regression is y=m x + c where y is output , m is the slope and c is the intercept of the line on the y axis.</a:t>
            </a:r>
          </a:p>
          <a:p>
            <a:pPr marL="514350" indent="-514350">
              <a:buNone/>
            </a:pPr>
            <a:endParaRPr lang="en-IN" dirty="0">
              <a:solidFill>
                <a:schemeClr val="bg1"/>
              </a:solidFill>
            </a:endParaRPr>
          </a:p>
        </p:txBody>
      </p:sp>
      <p:pic>
        <p:nvPicPr>
          <p:cNvPr id="6" name="Picture 5" descr="Capture.PNG"/>
          <p:cNvPicPr>
            <a:picLocks noChangeAspect="1"/>
          </p:cNvPicPr>
          <p:nvPr/>
        </p:nvPicPr>
        <p:blipFill>
          <a:blip r:embed="rId3"/>
          <a:stretch>
            <a:fillRect/>
          </a:stretch>
        </p:blipFill>
        <p:spPr>
          <a:xfrm>
            <a:off x="5459280" y="5784492"/>
            <a:ext cx="6035563" cy="739204"/>
          </a:xfrm>
          <a:prstGeom prst="rect">
            <a:avLst/>
          </a:prstGeom>
        </p:spPr>
      </p:pic>
      <p:pic>
        <p:nvPicPr>
          <p:cNvPr id="8" name="Picture 7" descr="simple_regression.png"/>
          <p:cNvPicPr>
            <a:picLocks noChangeAspect="1"/>
          </p:cNvPicPr>
          <p:nvPr/>
        </p:nvPicPr>
        <p:blipFill>
          <a:blip r:embed="rId4"/>
          <a:stretch>
            <a:fillRect/>
          </a:stretch>
        </p:blipFill>
        <p:spPr>
          <a:xfrm>
            <a:off x="8365402" y="933299"/>
            <a:ext cx="3704904" cy="2922533"/>
          </a:xfrm>
          <a:prstGeom prst="rect">
            <a:avLst/>
          </a:prstGeom>
        </p:spPr>
      </p:pic>
    </p:spTree>
    <p:extLst>
      <p:ext uri="{BB962C8B-B14F-4D97-AF65-F5344CB8AC3E}">
        <p14:creationId xmlns="" xmlns:p14="http://schemas.microsoft.com/office/powerpoint/2010/main" val="203281964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Decision Tree Regression:</a:t>
            </a:r>
          </a:p>
        </p:txBody>
      </p:sp>
      <p:sp>
        <p:nvSpPr>
          <p:cNvPr id="3" name="Content Placeholder 2"/>
          <p:cNvSpPr>
            <a:spLocks noGrp="1"/>
          </p:cNvSpPr>
          <p:nvPr>
            <p:ph idx="1"/>
          </p:nvPr>
        </p:nvSpPr>
        <p:spPr>
          <a:xfrm>
            <a:off x="838200" y="1566250"/>
            <a:ext cx="11230069" cy="4610713"/>
          </a:xfrm>
        </p:spPr>
        <p:txBody>
          <a:bodyPr/>
          <a:lstStyle/>
          <a:p>
            <a:pPr marL="0" indent="0">
              <a:buFont typeface="Wingdings" pitchFamily="2" charset="2"/>
              <a:buChar char="Ø"/>
            </a:pPr>
            <a:r>
              <a:rPr lang="en-US" dirty="0" smtClean="0">
                <a:solidFill>
                  <a:schemeClr val="bg1"/>
                </a:solidFill>
              </a:rPr>
              <a:t>A </a:t>
            </a:r>
            <a:r>
              <a:rPr lang="en-US" b="1" dirty="0" smtClean="0">
                <a:solidFill>
                  <a:schemeClr val="bg1"/>
                </a:solidFill>
              </a:rPr>
              <a:t>decision tree</a:t>
            </a:r>
            <a:r>
              <a:rPr lang="en-US" dirty="0" smtClean="0">
                <a:solidFill>
                  <a:schemeClr val="bg1"/>
                </a:solidFill>
              </a:rPr>
              <a:t> is a decision support tool that uses a tree-like graph or model of decisions and their possible consequences, including chance event outcomes, resource costs, and utility. It is one way to display an algorithm that only contains conditional control statements.</a:t>
            </a:r>
            <a:endParaRPr lang="en-IN" dirty="0" smtClean="0">
              <a:solidFill>
                <a:schemeClr val="bg1"/>
              </a:solidFill>
            </a:endParaRPr>
          </a:p>
          <a:p>
            <a:pPr marL="0" indent="0">
              <a:buFont typeface="Wingdings" pitchFamily="2" charset="2"/>
              <a:buChar char="Ø"/>
            </a:pPr>
            <a:r>
              <a:rPr lang="en-IN" dirty="0" smtClean="0">
                <a:solidFill>
                  <a:schemeClr val="bg1"/>
                </a:solidFill>
              </a:rPr>
              <a:t>Lower the entropy better is the classification for the model.</a:t>
            </a:r>
          </a:p>
          <a:p>
            <a:pPr marL="0" indent="0">
              <a:buFont typeface="Wingdings" pitchFamily="2" charset="2"/>
              <a:buChar char="Ø"/>
            </a:pPr>
            <a:endParaRPr lang="en-IN" dirty="0" smtClean="0">
              <a:solidFill>
                <a:schemeClr val="bg1"/>
              </a:solidFill>
            </a:endParaRPr>
          </a:p>
          <a:p>
            <a:pPr marL="0" indent="0">
              <a:buFont typeface="Wingdings" pitchFamily="2" charset="2"/>
              <a:buChar char="Ø"/>
            </a:pPr>
            <a:endParaRPr lang="en-US" dirty="0">
              <a:solidFill>
                <a:schemeClr val="bg1"/>
              </a:solidFill>
            </a:endParaRPr>
          </a:p>
        </p:txBody>
      </p:sp>
      <p:pic>
        <p:nvPicPr>
          <p:cNvPr id="4" name="Picture 3" descr="79.PNG"/>
          <p:cNvPicPr>
            <a:picLocks noChangeAspect="1"/>
          </p:cNvPicPr>
          <p:nvPr/>
        </p:nvPicPr>
        <p:blipFill>
          <a:blip r:embed="rId3"/>
          <a:stretch>
            <a:fillRect/>
          </a:stretch>
        </p:blipFill>
        <p:spPr>
          <a:xfrm>
            <a:off x="0" y="5257661"/>
            <a:ext cx="8573243" cy="1600339"/>
          </a:xfrm>
          <a:prstGeom prst="rect">
            <a:avLst/>
          </a:prstGeom>
        </p:spPr>
      </p:pic>
      <p:pic>
        <p:nvPicPr>
          <p:cNvPr id="5" name="Picture 4" descr="download.png"/>
          <p:cNvPicPr>
            <a:picLocks noChangeAspect="1"/>
          </p:cNvPicPr>
          <p:nvPr/>
        </p:nvPicPr>
        <p:blipFill>
          <a:blip r:embed="rId4"/>
          <a:stretch>
            <a:fillRect/>
          </a:stretch>
        </p:blipFill>
        <p:spPr>
          <a:xfrm>
            <a:off x="9283258" y="3630440"/>
            <a:ext cx="2908742" cy="2693405"/>
          </a:xfrm>
          <a:prstGeom prst="rect">
            <a:avLst/>
          </a:prstGeom>
        </p:spPr>
      </p:pic>
    </p:spTree>
    <p:extLst>
      <p:ext uri="{BB962C8B-B14F-4D97-AF65-F5344CB8AC3E}">
        <p14:creationId xmlns="" xmlns:p14="http://schemas.microsoft.com/office/powerpoint/2010/main" val="391940716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Random Forest Regression:</a:t>
            </a:r>
          </a:p>
        </p:txBody>
      </p:sp>
      <p:pic>
        <p:nvPicPr>
          <p:cNvPr id="4" name="Content Placeholder 3" descr="Capture 80.PNG"/>
          <p:cNvPicPr>
            <a:picLocks noGrp="1" noChangeAspect="1"/>
          </p:cNvPicPr>
          <p:nvPr>
            <p:ph idx="1"/>
          </p:nvPr>
        </p:nvPicPr>
        <p:blipFill>
          <a:blip r:embed="rId3"/>
          <a:stretch>
            <a:fillRect/>
          </a:stretch>
        </p:blipFill>
        <p:spPr>
          <a:xfrm>
            <a:off x="1355461" y="5098510"/>
            <a:ext cx="9426757" cy="1463167"/>
          </a:xfrm>
        </p:spPr>
      </p:pic>
      <p:sp>
        <p:nvSpPr>
          <p:cNvPr id="5" name="Rectangle 4"/>
          <p:cNvSpPr/>
          <p:nvPr/>
        </p:nvSpPr>
        <p:spPr>
          <a:xfrm>
            <a:off x="911382" y="1493821"/>
            <a:ext cx="10966764" cy="1200329"/>
          </a:xfrm>
          <a:prstGeom prst="rect">
            <a:avLst/>
          </a:prstGeom>
          <a:solidFill>
            <a:schemeClr val="accent2"/>
          </a:solidFill>
          <a:ln>
            <a:solidFill>
              <a:schemeClr val="bg1"/>
            </a:solidFill>
          </a:ln>
        </p:spPr>
        <p:txBody>
          <a:bodyPr wrap="square">
            <a:spAutoFit/>
          </a:bodyPr>
          <a:lstStyle/>
          <a:p>
            <a:pPr>
              <a:buFont typeface="Wingdings" pitchFamily="2" charset="2"/>
              <a:buChar char="Ø"/>
            </a:pPr>
            <a:r>
              <a:rPr lang="en-US" dirty="0" smtClean="0"/>
              <a:t> </a:t>
            </a:r>
            <a:r>
              <a:rPr lang="en-US" b="1" dirty="0" smtClean="0"/>
              <a:t>Random forests</a:t>
            </a:r>
            <a:r>
              <a:rPr lang="en-US" dirty="0" smtClean="0"/>
              <a:t> or </a:t>
            </a:r>
            <a:r>
              <a:rPr lang="en-US" b="1" dirty="0" smtClean="0"/>
              <a:t>random decision forests</a:t>
            </a:r>
            <a:r>
              <a:rPr lang="en-US" dirty="0" smtClean="0"/>
              <a:t> are an ensemble </a:t>
            </a:r>
            <a:r>
              <a:rPr lang="en-US" b="1" dirty="0" smtClean="0"/>
              <a:t>learning</a:t>
            </a:r>
            <a:r>
              <a:rPr lang="en-US" dirty="0" smtClean="0"/>
              <a:t> method for classification, regression and other tasks that operates by constructing a multitude of </a:t>
            </a:r>
            <a:r>
              <a:rPr lang="en-US" b="1" dirty="0" smtClean="0"/>
              <a:t>decision</a:t>
            </a:r>
            <a:r>
              <a:rPr lang="en-US" dirty="0" smtClean="0"/>
              <a:t> trees at training time and outputting the class that is the mode of the classes (classification) or mean prediction (regression) of the individual trees.</a:t>
            </a:r>
          </a:p>
          <a:p>
            <a:pPr>
              <a:buFont typeface="Wingdings" pitchFamily="2" charset="2"/>
              <a:buChar char="Ø"/>
            </a:pPr>
            <a:r>
              <a:rPr lang="en-US" dirty="0" smtClean="0"/>
              <a:t>Random decision forests correct for decision trees' habit of over fitting to their training set.</a:t>
            </a:r>
            <a:endParaRPr lang="en-US" dirty="0"/>
          </a:p>
        </p:txBody>
      </p:sp>
      <p:pic>
        <p:nvPicPr>
          <p:cNvPr id="6" name="Picture 5" descr="Random-Forest-Introduction.jpg"/>
          <p:cNvPicPr>
            <a:picLocks noChangeAspect="1"/>
          </p:cNvPicPr>
          <p:nvPr/>
        </p:nvPicPr>
        <p:blipFill>
          <a:blip r:embed="rId4"/>
          <a:stretch>
            <a:fillRect/>
          </a:stretch>
        </p:blipFill>
        <p:spPr>
          <a:xfrm>
            <a:off x="6684852" y="2900879"/>
            <a:ext cx="3898649" cy="1949325"/>
          </a:xfrm>
          <a:prstGeom prst="rect">
            <a:avLst/>
          </a:prstGeom>
        </p:spPr>
      </p:pic>
    </p:spTree>
    <p:extLst>
      <p:ext uri="{BB962C8B-B14F-4D97-AF65-F5344CB8AC3E}">
        <p14:creationId xmlns="" xmlns:p14="http://schemas.microsoft.com/office/powerpoint/2010/main" val="57246796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Prediction: </a:t>
            </a:r>
            <a:r>
              <a:rPr lang="en-US" sz="3200" dirty="0">
                <a:solidFill>
                  <a:schemeClr val="bg1"/>
                </a:solidFill>
                <a:latin typeface="+mn-lt"/>
              </a:rPr>
              <a:t>The predicted values of the new data.</a:t>
            </a:r>
          </a:p>
        </p:txBody>
      </p:sp>
      <p:pic>
        <p:nvPicPr>
          <p:cNvPr id="6" name="Content Placeholder 5">
            <a:extLst>
              <a:ext uri="{FF2B5EF4-FFF2-40B4-BE49-F238E27FC236}">
                <a16:creationId xmlns="" xmlns:a16="http://schemas.microsoft.com/office/drawing/2014/main" id="{720FE38D-90E1-4160-83A8-38E82DCE60C2}"/>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221857" y="2478363"/>
            <a:ext cx="9014244" cy="1405520"/>
          </a:xfrm>
        </p:spPr>
      </p:pic>
    </p:spTree>
    <p:extLst>
      <p:ext uri="{BB962C8B-B14F-4D97-AF65-F5344CB8AC3E}">
        <p14:creationId xmlns="" xmlns:p14="http://schemas.microsoft.com/office/powerpoint/2010/main" val="208722687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lgerian" panose="04020705040A02060702" pitchFamily="82" charset="0"/>
              </a:rPr>
              <a:t>Problem statement</a:t>
            </a:r>
          </a:p>
        </p:txBody>
      </p:sp>
      <p:sp>
        <p:nvSpPr>
          <p:cNvPr id="3" name="Content Placeholder 2"/>
          <p:cNvSpPr>
            <a:spLocks noGrp="1"/>
          </p:cNvSpPr>
          <p:nvPr>
            <p:ph idx="1"/>
          </p:nvPr>
        </p:nvSpPr>
        <p:spPr>
          <a:xfrm>
            <a:off x="838200" y="1825625"/>
            <a:ext cx="7774577" cy="4351338"/>
          </a:xfrm>
        </p:spPr>
        <p:txBody>
          <a:bodyPr>
            <a:normAutofit/>
          </a:bodyPr>
          <a:lstStyle/>
          <a:p>
            <a:r>
              <a:rPr lang="en-US" sz="3200" dirty="0">
                <a:solidFill>
                  <a:schemeClr val="bg1"/>
                </a:solidFill>
              </a:rPr>
              <a:t>“Investing in health and</a:t>
            </a:r>
          </a:p>
          <a:p>
            <a:pPr marL="0" indent="0">
              <a:buNone/>
            </a:pPr>
            <a:r>
              <a:rPr lang="en-US" sz="3200" dirty="0">
                <a:solidFill>
                  <a:schemeClr val="bg1"/>
                </a:solidFill>
              </a:rPr>
              <a:t>promoting it throughout the life span is the only way to ensure that</a:t>
            </a:r>
          </a:p>
          <a:p>
            <a:pPr marL="0" indent="0">
              <a:buNone/>
            </a:pPr>
            <a:r>
              <a:rPr lang="en-US" sz="3200" dirty="0">
                <a:solidFill>
                  <a:schemeClr val="bg1"/>
                </a:solidFill>
              </a:rPr>
              <a:t>more people will reach old age in good health and capable </a:t>
            </a:r>
            <a:r>
              <a:rPr lang="en-US" sz="3200" dirty="0" smtClean="0">
                <a:solidFill>
                  <a:schemeClr val="bg1"/>
                </a:solidFill>
              </a:rPr>
              <a:t>of contributing </a:t>
            </a:r>
            <a:r>
              <a:rPr lang="en-US" sz="3200" dirty="0">
                <a:solidFill>
                  <a:schemeClr val="bg1"/>
                </a:solidFill>
              </a:rPr>
              <a:t>to society, intellectually, spiritually and physically”</a:t>
            </a:r>
          </a:p>
        </p:txBody>
      </p:sp>
    </p:spTree>
    <p:extLst>
      <p:ext uri="{BB962C8B-B14F-4D97-AF65-F5344CB8AC3E}">
        <p14:creationId xmlns="" xmlns:p14="http://schemas.microsoft.com/office/powerpoint/2010/main" val="95279954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3272246" cy="827949"/>
          </a:xfrm>
        </p:spPr>
        <p:txBody>
          <a:bodyPr/>
          <a:lstStyle/>
          <a:p>
            <a:r>
              <a:rPr lang="en-US" dirty="0">
                <a:solidFill>
                  <a:schemeClr val="bg1"/>
                </a:solidFill>
                <a:latin typeface="Algerian" panose="04020705040A02060702" pitchFamily="82" charset="0"/>
              </a:rPr>
              <a:t>Node-red:</a:t>
            </a:r>
          </a:p>
        </p:txBody>
      </p:sp>
      <p:pic>
        <p:nvPicPr>
          <p:cNvPr id="6" name="Content Placeholder 5" descr="ibm.PNG"/>
          <p:cNvPicPr>
            <a:picLocks noGrp="1" noChangeAspect="1"/>
          </p:cNvPicPr>
          <p:nvPr>
            <p:ph idx="1"/>
          </p:nvPr>
        </p:nvPicPr>
        <p:blipFill>
          <a:blip r:embed="rId3"/>
          <a:stretch>
            <a:fillRect/>
          </a:stretch>
        </p:blipFill>
        <p:spPr>
          <a:xfrm>
            <a:off x="561316" y="1548144"/>
            <a:ext cx="7012118" cy="3995874"/>
          </a:xfrm>
        </p:spPr>
      </p:pic>
      <p:pic>
        <p:nvPicPr>
          <p:cNvPr id="7" name="Picture 6" descr="ibm1.PNG"/>
          <p:cNvPicPr>
            <a:picLocks noChangeAspect="1"/>
          </p:cNvPicPr>
          <p:nvPr/>
        </p:nvPicPr>
        <p:blipFill>
          <a:blip r:embed="rId4"/>
          <a:stretch>
            <a:fillRect/>
          </a:stretch>
        </p:blipFill>
        <p:spPr>
          <a:xfrm>
            <a:off x="8576591" y="899759"/>
            <a:ext cx="2191056" cy="5058481"/>
          </a:xfrm>
          <a:prstGeom prst="rect">
            <a:avLst/>
          </a:prstGeom>
        </p:spPr>
      </p:pic>
    </p:spTree>
    <p:extLst>
      <p:ext uri="{BB962C8B-B14F-4D97-AF65-F5344CB8AC3E}">
        <p14:creationId xmlns="" xmlns:p14="http://schemas.microsoft.com/office/powerpoint/2010/main" val="29264567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5770" y="687631"/>
            <a:ext cx="10515600" cy="1325563"/>
          </a:xfrm>
        </p:spPr>
        <p:txBody>
          <a:bodyPr/>
          <a:lstStyle/>
          <a:p>
            <a:r>
              <a:rPr lang="en-US" dirty="0">
                <a:solidFill>
                  <a:schemeClr val="bg1"/>
                </a:solidFill>
                <a:latin typeface="Algerian" panose="04020705040A02060702" pitchFamily="82" charset="0"/>
              </a:rPr>
              <a:t>Conclusion</a:t>
            </a:r>
          </a:p>
        </p:txBody>
      </p:sp>
      <p:sp>
        <p:nvSpPr>
          <p:cNvPr id="3" name="Content Placeholder 2"/>
          <p:cNvSpPr>
            <a:spLocks noGrp="1"/>
          </p:cNvSpPr>
          <p:nvPr>
            <p:ph idx="1"/>
          </p:nvPr>
        </p:nvSpPr>
        <p:spPr>
          <a:xfrm>
            <a:off x="978876" y="2013194"/>
            <a:ext cx="10515600" cy="4351338"/>
          </a:xfrm>
        </p:spPr>
        <p:txBody>
          <a:bodyPr/>
          <a:lstStyle/>
          <a:p>
            <a:r>
              <a:rPr lang="en-US" sz="3200" dirty="0">
                <a:solidFill>
                  <a:schemeClr val="bg1"/>
                </a:solidFill>
              </a:rPr>
              <a:t>Hereby , we conclude that </a:t>
            </a:r>
            <a:r>
              <a:rPr lang="en-US" sz="3200" dirty="0">
                <a:solidFill>
                  <a:schemeClr val="bg2">
                    <a:lumMod val="90000"/>
                  </a:schemeClr>
                </a:solidFill>
              </a:rPr>
              <a:t>Random Forest Regression </a:t>
            </a:r>
            <a:r>
              <a:rPr lang="en-US" sz="3200" dirty="0">
                <a:solidFill>
                  <a:schemeClr val="bg1"/>
                </a:solidFill>
              </a:rPr>
              <a:t> best fits for this problem statement.</a:t>
            </a:r>
          </a:p>
          <a:p>
            <a:r>
              <a:rPr lang="en-US" sz="3200" dirty="0">
                <a:solidFill>
                  <a:schemeClr val="bg1"/>
                </a:solidFill>
              </a:rPr>
              <a:t>The accuracy of classification for this model is higher when compared to the other models.</a:t>
            </a:r>
          </a:p>
          <a:p>
            <a:pPr marL="0" indent="0">
              <a:buNone/>
            </a:pPr>
            <a:endParaRPr lang="en-US" sz="3200" dirty="0">
              <a:solidFill>
                <a:schemeClr val="bg1"/>
              </a:solidFill>
            </a:endParaRPr>
          </a:p>
          <a:p>
            <a:endParaRPr lang="en-US" dirty="0"/>
          </a:p>
        </p:txBody>
      </p:sp>
    </p:spTree>
    <p:extLst>
      <p:ext uri="{BB962C8B-B14F-4D97-AF65-F5344CB8AC3E}">
        <p14:creationId xmlns="" xmlns:p14="http://schemas.microsoft.com/office/powerpoint/2010/main" val="3656942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6752492" y="1891323"/>
            <a:ext cx="4306277" cy="1569660"/>
          </a:xfrm>
          <a:prstGeom prst="rect">
            <a:avLst/>
          </a:prstGeom>
        </p:spPr>
        <p:txBody>
          <a:bodyPr wrap="square">
            <a:spAutoFit/>
          </a:bodyPr>
          <a:lstStyle/>
          <a:p>
            <a:r>
              <a:rPr lang="en-US" sz="2400" dirty="0">
                <a:solidFill>
                  <a:schemeClr val="bg1"/>
                </a:solidFill>
                <a:hlinkClick r:id="rId3"/>
              </a:rPr>
              <a:t>www.google.com</a:t>
            </a:r>
            <a:endParaRPr lang="en-US" sz="2400" dirty="0">
              <a:solidFill>
                <a:schemeClr val="bg1"/>
              </a:solidFill>
            </a:endParaRPr>
          </a:p>
          <a:p>
            <a:r>
              <a:rPr lang="en-US" sz="2400" dirty="0">
                <a:solidFill>
                  <a:schemeClr val="bg1"/>
                </a:solidFill>
                <a:hlinkClick r:id="rId4"/>
              </a:rPr>
              <a:t>www.wikepedia.com</a:t>
            </a:r>
            <a:endParaRPr lang="en-US" sz="2400" dirty="0">
              <a:solidFill>
                <a:schemeClr val="bg1"/>
              </a:solidFill>
            </a:endParaRPr>
          </a:p>
          <a:p>
            <a:r>
              <a:rPr lang="en-US" sz="2400" dirty="0">
                <a:solidFill>
                  <a:schemeClr val="bg1"/>
                </a:solidFill>
                <a:hlinkClick r:id="rId5"/>
              </a:rPr>
              <a:t>https://www.geeksforgeeks.org/</a:t>
            </a:r>
            <a:endParaRPr lang="en-US" sz="2400" dirty="0">
              <a:solidFill>
                <a:schemeClr val="bg1"/>
              </a:solidFill>
            </a:endParaRPr>
          </a:p>
          <a:p>
            <a:r>
              <a:rPr lang="en-US" sz="2400" dirty="0">
                <a:solidFill>
                  <a:schemeClr val="bg1"/>
                </a:solidFill>
                <a:hlinkClick r:id="rId6"/>
              </a:rPr>
              <a:t>http://www.tutorialspoint.com/</a:t>
            </a:r>
            <a:endParaRPr lang="en-US" sz="2400" dirty="0">
              <a:solidFill>
                <a:schemeClr val="bg1"/>
              </a:solidFill>
            </a:endParaRPr>
          </a:p>
        </p:txBody>
      </p:sp>
      <p:sp>
        <p:nvSpPr>
          <p:cNvPr id="5" name="Rectangle 4"/>
          <p:cNvSpPr/>
          <p:nvPr/>
        </p:nvSpPr>
        <p:spPr>
          <a:xfrm>
            <a:off x="6564923" y="883138"/>
            <a:ext cx="2883877" cy="584775"/>
          </a:xfrm>
          <a:prstGeom prst="rect">
            <a:avLst/>
          </a:prstGeom>
        </p:spPr>
        <p:txBody>
          <a:bodyPr wrap="square">
            <a:spAutoFit/>
          </a:bodyPr>
          <a:lstStyle/>
          <a:p>
            <a:r>
              <a:rPr lang="en-US" sz="3200" dirty="0">
                <a:latin typeface="Algerian" panose="04020705040A02060702" pitchFamily="82" charset="0"/>
              </a:rPr>
              <a:t>References:</a:t>
            </a:r>
            <a:endParaRPr lang="en-US" sz="3200" dirty="0"/>
          </a:p>
        </p:txBody>
      </p:sp>
    </p:spTree>
    <p:extLst>
      <p:ext uri="{BB962C8B-B14F-4D97-AF65-F5344CB8AC3E}">
        <p14:creationId xmlns="" xmlns:p14="http://schemas.microsoft.com/office/powerpoint/2010/main" val="2292661160"/>
      </p:ext>
    </p:extLst>
  </p:cSld>
  <p:clrMapOvr>
    <a:masterClrMapping/>
  </p:clrMapOvr>
  <mc:AlternateContent xmlns:mc="http://schemas.openxmlformats.org/markup-compatibility/2006">
    <mc:Choice xmlns="" xmlns:p14="http://schemas.microsoft.com/office/powerpoint/2010/main" Requires="p14">
      <p:transition spd="slow" p14:dur="175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Rectangle 3"/>
          <p:cNvSpPr/>
          <p:nvPr/>
        </p:nvSpPr>
        <p:spPr>
          <a:xfrm>
            <a:off x="828430" y="2524369"/>
            <a:ext cx="5959716" cy="1323439"/>
          </a:xfrm>
          <a:prstGeom prst="rect">
            <a:avLst/>
          </a:prstGeom>
          <a:noFill/>
        </p:spPr>
        <p:txBody>
          <a:bodyPr wrap="squar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thankyou</a:t>
            </a:r>
          </a:p>
        </p:txBody>
      </p:sp>
    </p:spTree>
    <p:extLst>
      <p:ext uri="{BB962C8B-B14F-4D97-AF65-F5344CB8AC3E}">
        <p14:creationId xmlns="" xmlns:p14="http://schemas.microsoft.com/office/powerpoint/2010/main" val="2170241626"/>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Introduction</a:t>
            </a:r>
          </a:p>
        </p:txBody>
      </p:sp>
      <p:sp>
        <p:nvSpPr>
          <p:cNvPr id="3" name="Content Placeholder 2"/>
          <p:cNvSpPr>
            <a:spLocks noGrp="1"/>
          </p:cNvSpPr>
          <p:nvPr>
            <p:ph idx="1"/>
          </p:nvPr>
        </p:nvSpPr>
        <p:spPr/>
        <p:txBody>
          <a:bodyPr>
            <a:normAutofit lnSpcReduction="10000"/>
          </a:bodyPr>
          <a:lstStyle/>
          <a:p>
            <a:pPr marL="0" indent="0">
              <a:buFont typeface="Wingdings" pitchFamily="2" charset="2"/>
              <a:buChar char="Ø"/>
            </a:pPr>
            <a:r>
              <a:rPr lang="en-IN" dirty="0" smtClean="0">
                <a:solidFill>
                  <a:schemeClr val="bg2">
                    <a:lumMod val="90000"/>
                  </a:schemeClr>
                </a:solidFill>
              </a:rPr>
              <a:t>This project is about estimating the age of the people from the data given by who from data from 2000 to 2015</a:t>
            </a:r>
            <a:endParaRPr lang="en-US" dirty="0" smtClean="0">
              <a:solidFill>
                <a:schemeClr val="bg2">
                  <a:lumMod val="90000"/>
                </a:schemeClr>
              </a:solidFill>
            </a:endParaRPr>
          </a:p>
          <a:p>
            <a:pPr marL="0" indent="0">
              <a:buNone/>
            </a:pPr>
            <a:r>
              <a:rPr lang="en-IN" dirty="0" smtClean="0">
                <a:solidFill>
                  <a:schemeClr val="bg2">
                    <a:lumMod val="90000"/>
                  </a:schemeClr>
                </a:solidFill>
              </a:rPr>
              <a:t>The following algorithms have been used to predict the life expectancy of a newly given input in </a:t>
            </a:r>
            <a:r>
              <a:rPr lang="en-IN" dirty="0" err="1" smtClean="0">
                <a:solidFill>
                  <a:schemeClr val="bg2">
                    <a:lumMod val="90000"/>
                  </a:schemeClr>
                </a:solidFill>
              </a:rPr>
              <a:t>watson</a:t>
            </a:r>
            <a:r>
              <a:rPr lang="en-IN" dirty="0" smtClean="0">
                <a:solidFill>
                  <a:schemeClr val="bg2">
                    <a:lumMod val="90000"/>
                  </a:schemeClr>
                </a:solidFill>
              </a:rPr>
              <a:t> studio.</a:t>
            </a:r>
            <a:endParaRPr lang="en-US" dirty="0" smtClean="0">
              <a:solidFill>
                <a:schemeClr val="bg2">
                  <a:lumMod val="90000"/>
                </a:schemeClr>
              </a:solidFill>
            </a:endParaRPr>
          </a:p>
          <a:p>
            <a:pPr marL="0" indent="0">
              <a:buNone/>
            </a:pPr>
            <a:r>
              <a:rPr lang="en-US" dirty="0" smtClean="0">
                <a:solidFill>
                  <a:schemeClr val="bg2">
                    <a:lumMod val="90000"/>
                  </a:schemeClr>
                </a:solidFill>
              </a:rPr>
              <a:t>1.Linear Regression</a:t>
            </a:r>
          </a:p>
          <a:p>
            <a:pPr marL="0" indent="0">
              <a:buNone/>
            </a:pPr>
            <a:r>
              <a:rPr lang="en-IN" dirty="0" smtClean="0">
                <a:solidFill>
                  <a:schemeClr val="bg2">
                    <a:lumMod val="90000"/>
                  </a:schemeClr>
                </a:solidFill>
              </a:rPr>
              <a:t>2.Multiple Regression</a:t>
            </a:r>
            <a:endParaRPr lang="en-US" dirty="0">
              <a:solidFill>
                <a:schemeClr val="bg2">
                  <a:lumMod val="90000"/>
                </a:schemeClr>
              </a:solidFill>
            </a:endParaRPr>
          </a:p>
          <a:p>
            <a:pPr marL="0" indent="0">
              <a:buNone/>
            </a:pPr>
            <a:r>
              <a:rPr lang="en-US" dirty="0" smtClean="0">
                <a:solidFill>
                  <a:schemeClr val="bg2">
                    <a:lumMod val="90000"/>
                  </a:schemeClr>
                </a:solidFill>
              </a:rPr>
              <a:t>3.Decision </a:t>
            </a:r>
            <a:r>
              <a:rPr lang="en-US" dirty="0">
                <a:solidFill>
                  <a:schemeClr val="bg2">
                    <a:lumMod val="90000"/>
                  </a:schemeClr>
                </a:solidFill>
              </a:rPr>
              <a:t>Tree Regression</a:t>
            </a:r>
          </a:p>
          <a:p>
            <a:pPr marL="0" indent="0">
              <a:buNone/>
            </a:pPr>
            <a:r>
              <a:rPr lang="en-US" dirty="0">
                <a:solidFill>
                  <a:schemeClr val="bg2">
                    <a:lumMod val="90000"/>
                  </a:schemeClr>
                </a:solidFill>
              </a:rPr>
              <a:t>4</a:t>
            </a:r>
            <a:r>
              <a:rPr lang="en-US" dirty="0" smtClean="0">
                <a:solidFill>
                  <a:schemeClr val="bg2">
                    <a:lumMod val="90000"/>
                  </a:schemeClr>
                </a:solidFill>
              </a:rPr>
              <a:t>.Random </a:t>
            </a:r>
            <a:r>
              <a:rPr lang="en-US" dirty="0">
                <a:solidFill>
                  <a:schemeClr val="bg2">
                    <a:lumMod val="90000"/>
                  </a:schemeClr>
                </a:solidFill>
              </a:rPr>
              <a:t>Forest </a:t>
            </a:r>
            <a:r>
              <a:rPr lang="en-US" dirty="0" smtClean="0">
                <a:solidFill>
                  <a:schemeClr val="bg2">
                    <a:lumMod val="90000"/>
                  </a:schemeClr>
                </a:solidFill>
              </a:rPr>
              <a:t>Regression</a:t>
            </a:r>
          </a:p>
          <a:p>
            <a:pPr marL="0" indent="0">
              <a:buFont typeface="Wingdings" pitchFamily="2" charset="2"/>
              <a:buChar char="Ø"/>
            </a:pPr>
            <a:r>
              <a:rPr lang="en-IN" dirty="0" smtClean="0">
                <a:solidFill>
                  <a:schemeClr val="bg2">
                    <a:lumMod val="90000"/>
                  </a:schemeClr>
                </a:solidFill>
              </a:rPr>
              <a:t>Testing the data on all the above  model and taking the one with highest efficiency to predict the model.</a:t>
            </a:r>
            <a:endParaRPr lang="en-US" dirty="0">
              <a:solidFill>
                <a:schemeClr val="bg2">
                  <a:lumMod val="90000"/>
                </a:schemeClr>
              </a:solidFill>
            </a:endParaRPr>
          </a:p>
        </p:txBody>
      </p:sp>
    </p:spTree>
    <p:extLst>
      <p:ext uri="{BB962C8B-B14F-4D97-AF65-F5344CB8AC3E}">
        <p14:creationId xmlns="" xmlns:p14="http://schemas.microsoft.com/office/powerpoint/2010/main" val="1871147027"/>
      </p:ext>
    </p:extLst>
  </p:cSld>
  <p:clrMapOvr>
    <a:masterClrMapping/>
  </p:clrMapOvr>
  <mc:AlternateContent xmlns:mc="http://schemas.openxmlformats.org/markup-compatibility/2006">
    <mc:Choice xmlns="" xmlns:p14="http://schemas.microsoft.com/office/powerpoint/2010/main" Requires="p14">
      <p:transition spd="slow" p14:dur="175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latin typeface="Algerian" panose="04020705040A02060702" pitchFamily="82" charset="0"/>
              </a:rPr>
              <a:t>Methodology :</a:t>
            </a:r>
          </a:p>
        </p:txBody>
      </p:sp>
      <p:sp>
        <p:nvSpPr>
          <p:cNvPr id="3" name="Content Placeholder 2"/>
          <p:cNvSpPr>
            <a:spLocks noGrp="1"/>
          </p:cNvSpPr>
          <p:nvPr>
            <p:ph idx="1"/>
          </p:nvPr>
        </p:nvSpPr>
        <p:spPr/>
        <p:txBody>
          <a:bodyPr>
            <a:normAutofit lnSpcReduction="10000"/>
          </a:bodyPr>
          <a:lstStyle/>
          <a:p>
            <a:r>
              <a:rPr lang="en-US" sz="3200" dirty="0">
                <a:solidFill>
                  <a:schemeClr val="bg2">
                    <a:lumMod val="90000"/>
                  </a:schemeClr>
                </a:solidFill>
              </a:rPr>
              <a:t>Data reading</a:t>
            </a:r>
          </a:p>
          <a:p>
            <a:r>
              <a:rPr lang="en-US" sz="3200" dirty="0">
                <a:solidFill>
                  <a:schemeClr val="bg2">
                    <a:lumMod val="90000"/>
                  </a:schemeClr>
                </a:solidFill>
              </a:rPr>
              <a:t>Data preprocessing</a:t>
            </a:r>
          </a:p>
          <a:p>
            <a:r>
              <a:rPr lang="en-US" sz="3200" dirty="0">
                <a:solidFill>
                  <a:schemeClr val="bg2">
                    <a:lumMod val="90000"/>
                  </a:schemeClr>
                </a:solidFill>
              </a:rPr>
              <a:t>Exploratory data analysis</a:t>
            </a:r>
          </a:p>
          <a:p>
            <a:r>
              <a:rPr lang="en-US" sz="3200" dirty="0">
                <a:solidFill>
                  <a:schemeClr val="bg2">
                    <a:lumMod val="90000"/>
                  </a:schemeClr>
                </a:solidFill>
              </a:rPr>
              <a:t>Learning</a:t>
            </a:r>
          </a:p>
          <a:p>
            <a:r>
              <a:rPr lang="en-US" sz="3200" dirty="0">
                <a:solidFill>
                  <a:schemeClr val="bg2">
                    <a:lumMod val="90000"/>
                  </a:schemeClr>
                </a:solidFill>
              </a:rPr>
              <a:t>Regression</a:t>
            </a:r>
          </a:p>
          <a:p>
            <a:r>
              <a:rPr lang="en-US" sz="3200" dirty="0">
                <a:solidFill>
                  <a:schemeClr val="bg2">
                    <a:lumMod val="90000"/>
                  </a:schemeClr>
                </a:solidFill>
              </a:rPr>
              <a:t>Prediction</a:t>
            </a:r>
          </a:p>
          <a:p>
            <a:r>
              <a:rPr lang="en-US" sz="3200" dirty="0">
                <a:solidFill>
                  <a:schemeClr val="bg2">
                    <a:lumMod val="90000"/>
                  </a:schemeClr>
                </a:solidFill>
              </a:rPr>
              <a:t>Conclusion</a:t>
            </a:r>
          </a:p>
          <a:p>
            <a:r>
              <a:rPr lang="en-US" sz="3200" dirty="0">
                <a:solidFill>
                  <a:schemeClr val="bg2">
                    <a:lumMod val="90000"/>
                  </a:schemeClr>
                </a:solidFill>
              </a:rPr>
              <a:t>References</a:t>
            </a:r>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51716113"/>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385" y="80453"/>
            <a:ext cx="10515600" cy="1091855"/>
          </a:xfrm>
        </p:spPr>
        <p:txBody>
          <a:bodyPr/>
          <a:lstStyle/>
          <a:p>
            <a:r>
              <a:rPr lang="en-US" dirty="0">
                <a:solidFill>
                  <a:schemeClr val="bg1"/>
                </a:solidFill>
                <a:latin typeface="Algerian" panose="04020705040A02060702" pitchFamily="82" charset="0"/>
              </a:rPr>
              <a:t>Data reading :</a:t>
            </a:r>
            <a:r>
              <a:rPr lang="en-US" dirty="0">
                <a:solidFill>
                  <a:schemeClr val="bg1"/>
                </a:solidFill>
                <a:latin typeface="  Calibri (Body)"/>
              </a:rPr>
              <a:t> </a:t>
            </a:r>
            <a:r>
              <a:rPr lang="en-US" sz="3200" dirty="0">
                <a:solidFill>
                  <a:schemeClr val="bg1"/>
                </a:solidFill>
                <a:latin typeface="+mn-lt"/>
              </a:rPr>
              <a:t>Reading the csv file using pandas</a:t>
            </a:r>
          </a:p>
        </p:txBody>
      </p:sp>
      <p:pic>
        <p:nvPicPr>
          <p:cNvPr id="5" name="Content Placeholder 4">
            <a:extLst>
              <a:ext uri="{FF2B5EF4-FFF2-40B4-BE49-F238E27FC236}">
                <a16:creationId xmlns="" xmlns:a16="http://schemas.microsoft.com/office/drawing/2014/main" id="{A49ACEC1-86B6-4854-A10E-A49F3D7487E5}"/>
              </a:ext>
            </a:extLst>
          </p:cNvPr>
          <p:cNvPicPr>
            <a:picLocks noGrp="1" noChangeAspect="1"/>
          </p:cNvPicPr>
          <p:nvPr>
            <p:ph idx="1"/>
          </p:nvPr>
        </p:nvPicPr>
        <p:blipFill>
          <a:blip r:embed="rId3"/>
          <a:stretch>
            <a:fillRect/>
          </a:stretch>
        </p:blipFill>
        <p:spPr>
          <a:xfrm>
            <a:off x="248576" y="1311352"/>
            <a:ext cx="11461072" cy="5142714"/>
          </a:xfrm>
          <a:prstGeom prst="rect">
            <a:avLst/>
          </a:prstGeom>
        </p:spPr>
      </p:pic>
    </p:spTree>
    <p:extLst>
      <p:ext uri="{BB962C8B-B14F-4D97-AF65-F5344CB8AC3E}">
        <p14:creationId xmlns="" xmlns:p14="http://schemas.microsoft.com/office/powerpoint/2010/main" val="306478025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 y="287383"/>
            <a:ext cx="11231880" cy="1262743"/>
          </a:xfrm>
        </p:spPr>
        <p:txBody>
          <a:bodyPr/>
          <a:lstStyle/>
          <a:p>
            <a:r>
              <a:rPr lang="en-US" dirty="0">
                <a:solidFill>
                  <a:schemeClr val="bg1"/>
                </a:solidFill>
                <a:latin typeface="Algerian" panose="04020705040A02060702" pitchFamily="82" charset="0"/>
              </a:rPr>
              <a:t>Data preprocessing : </a:t>
            </a:r>
            <a:r>
              <a:rPr lang="en-US" sz="3200" dirty="0">
                <a:solidFill>
                  <a:schemeClr val="bg1"/>
                </a:solidFill>
                <a:latin typeface="+mn-lt"/>
              </a:rPr>
              <a:t>Checking the null values in the data set</a:t>
            </a:r>
          </a:p>
        </p:txBody>
      </p:sp>
      <p:pic>
        <p:nvPicPr>
          <p:cNvPr id="5" name="Content Placeholder 4">
            <a:extLst>
              <a:ext uri="{FF2B5EF4-FFF2-40B4-BE49-F238E27FC236}">
                <a16:creationId xmlns="" xmlns:a16="http://schemas.microsoft.com/office/drawing/2014/main" id="{61233961-A951-487A-8959-4431E27AA46E}"/>
              </a:ext>
            </a:extLst>
          </p:cNvPr>
          <p:cNvPicPr>
            <a:picLocks noGrp="1" noChangeAspect="1"/>
          </p:cNvPicPr>
          <p:nvPr>
            <p:ph idx="1"/>
          </p:nvPr>
        </p:nvPicPr>
        <p:blipFill>
          <a:blip r:embed="rId3"/>
          <a:stretch>
            <a:fillRect/>
          </a:stretch>
        </p:blipFill>
        <p:spPr>
          <a:xfrm>
            <a:off x="861134" y="1550126"/>
            <a:ext cx="10963922" cy="5117004"/>
          </a:xfrm>
          <a:prstGeom prst="rect">
            <a:avLst/>
          </a:prstGeom>
        </p:spPr>
      </p:pic>
    </p:spTree>
    <p:extLst>
      <p:ext uri="{BB962C8B-B14F-4D97-AF65-F5344CB8AC3E}">
        <p14:creationId xmlns="" xmlns:p14="http://schemas.microsoft.com/office/powerpoint/2010/main" val="113253119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Exploratory Data Analysis : </a:t>
            </a:r>
            <a:r>
              <a:rPr lang="en-US" sz="3200" dirty="0">
                <a:solidFill>
                  <a:schemeClr val="bg1"/>
                </a:solidFill>
                <a:latin typeface="+mn-lt"/>
              </a:rPr>
              <a:t>Description about the features of dataset</a:t>
            </a:r>
          </a:p>
        </p:txBody>
      </p:sp>
      <p:pic>
        <p:nvPicPr>
          <p:cNvPr id="6" name="Content Placeholder 5" descr="Capture78.PNG"/>
          <p:cNvPicPr>
            <a:picLocks noGrp="1" noChangeAspect="1"/>
          </p:cNvPicPr>
          <p:nvPr>
            <p:ph idx="1"/>
          </p:nvPr>
        </p:nvPicPr>
        <p:blipFill>
          <a:blip r:embed="rId3"/>
          <a:stretch>
            <a:fillRect/>
          </a:stretch>
        </p:blipFill>
        <p:spPr>
          <a:xfrm>
            <a:off x="838200" y="2462543"/>
            <a:ext cx="10515600" cy="3414241"/>
          </a:xfrm>
        </p:spPr>
      </p:pic>
    </p:spTree>
    <p:extLst>
      <p:ext uri="{BB962C8B-B14F-4D97-AF65-F5344CB8AC3E}">
        <p14:creationId xmlns="" xmlns:p14="http://schemas.microsoft.com/office/powerpoint/2010/main" val="23780452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latin typeface="Algerian" panose="04020705040A02060702" pitchFamily="82" charset="0"/>
              </a:rPr>
              <a:t>Correlation : </a:t>
            </a:r>
            <a:r>
              <a:rPr lang="en-US" sz="3200" dirty="0">
                <a:solidFill>
                  <a:schemeClr val="bg1"/>
                </a:solidFill>
                <a:latin typeface="+mn-lt"/>
              </a:rPr>
              <a:t>It gives the relationship between the features and the labels.</a:t>
            </a:r>
          </a:p>
        </p:txBody>
      </p:sp>
      <p:pic>
        <p:nvPicPr>
          <p:cNvPr id="5" name="Content Placeholder 4">
            <a:extLst>
              <a:ext uri="{FF2B5EF4-FFF2-40B4-BE49-F238E27FC236}">
                <a16:creationId xmlns="" xmlns:a16="http://schemas.microsoft.com/office/drawing/2014/main" id="{458B3E1E-0DD5-4D6F-8FB7-C08EA1F15E9B}"/>
              </a:ext>
            </a:extLst>
          </p:cNvPr>
          <p:cNvPicPr>
            <a:picLocks noGrp="1" noChangeAspect="1"/>
          </p:cNvPicPr>
          <p:nvPr>
            <p:ph idx="1"/>
          </p:nvPr>
        </p:nvPicPr>
        <p:blipFill>
          <a:blip r:embed="rId3"/>
          <a:stretch>
            <a:fillRect/>
          </a:stretch>
        </p:blipFill>
        <p:spPr>
          <a:xfrm>
            <a:off x="142043" y="1690688"/>
            <a:ext cx="11904955" cy="4976442"/>
          </a:xfrm>
          <a:prstGeom prst="rect">
            <a:avLst/>
          </a:prstGeom>
        </p:spPr>
      </p:pic>
    </p:spTree>
    <p:extLst>
      <p:ext uri="{BB962C8B-B14F-4D97-AF65-F5344CB8AC3E}">
        <p14:creationId xmlns="" xmlns:p14="http://schemas.microsoft.com/office/powerpoint/2010/main" val="382972049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1884" y="0"/>
            <a:ext cx="11572007" cy="1168174"/>
          </a:xfrm>
        </p:spPr>
        <p:txBody>
          <a:bodyPr>
            <a:normAutofit fontScale="90000"/>
          </a:bodyPr>
          <a:lstStyle/>
          <a:p>
            <a:r>
              <a:rPr lang="en-US" dirty="0">
                <a:solidFill>
                  <a:schemeClr val="bg1"/>
                </a:solidFill>
                <a:latin typeface="Algerian" panose="04020705040A02060702" pitchFamily="82" charset="0"/>
              </a:rPr>
              <a:t>Box plot : </a:t>
            </a:r>
            <a:r>
              <a:rPr lang="en-US" sz="2200" dirty="0">
                <a:solidFill>
                  <a:schemeClr val="bg1"/>
                </a:solidFill>
                <a:latin typeface="+mn-lt"/>
              </a:rPr>
              <a:t>A simple way of representing statistical data on a plot in which a rectangle is drawn to represent the second and third quartiles ,usually with a vertical line inside to indicate the median values.</a:t>
            </a:r>
          </a:p>
        </p:txBody>
      </p:sp>
      <p:pic>
        <p:nvPicPr>
          <p:cNvPr id="12" name="Content Placeholder 11">
            <a:extLst>
              <a:ext uri="{FF2B5EF4-FFF2-40B4-BE49-F238E27FC236}">
                <a16:creationId xmlns="" xmlns:a16="http://schemas.microsoft.com/office/drawing/2014/main" id="{AA7BF374-66C8-4ED7-970C-DE02C50E21AE}"/>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1267293"/>
            <a:ext cx="4229880" cy="2305181"/>
          </a:xfrm>
        </p:spPr>
      </p:pic>
      <p:pic>
        <p:nvPicPr>
          <p:cNvPr id="14" name="Picture 13">
            <a:extLst>
              <a:ext uri="{FF2B5EF4-FFF2-40B4-BE49-F238E27FC236}">
                <a16:creationId xmlns="" xmlns:a16="http://schemas.microsoft.com/office/drawing/2014/main" id="{6046A995-A7DA-48ED-8470-AD143F436B86}"/>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82478" y="4295869"/>
            <a:ext cx="4138618" cy="2562131"/>
          </a:xfrm>
          <a:prstGeom prst="rect">
            <a:avLst/>
          </a:prstGeom>
        </p:spPr>
      </p:pic>
      <p:pic>
        <p:nvPicPr>
          <p:cNvPr id="16" name="Picture 15">
            <a:extLst>
              <a:ext uri="{FF2B5EF4-FFF2-40B4-BE49-F238E27FC236}">
                <a16:creationId xmlns="" xmlns:a16="http://schemas.microsoft.com/office/drawing/2014/main" id="{FCB69202-84F4-4C84-B066-6C4C23308C19}"/>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906265" y="1168174"/>
            <a:ext cx="4229881" cy="2503421"/>
          </a:xfrm>
          <a:prstGeom prst="rect">
            <a:avLst/>
          </a:prstGeom>
        </p:spPr>
      </p:pic>
      <p:pic>
        <p:nvPicPr>
          <p:cNvPr id="18" name="Picture 17">
            <a:extLst>
              <a:ext uri="{FF2B5EF4-FFF2-40B4-BE49-F238E27FC236}">
                <a16:creationId xmlns="" xmlns:a16="http://schemas.microsoft.com/office/drawing/2014/main" id="{6858F527-5FC9-40C9-B893-5157CB08362D}"/>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7906265" y="4124131"/>
            <a:ext cx="4138618" cy="2562131"/>
          </a:xfrm>
          <a:prstGeom prst="rect">
            <a:avLst/>
          </a:prstGeom>
        </p:spPr>
      </p:pic>
      <p:pic>
        <p:nvPicPr>
          <p:cNvPr id="20" name="Picture 19">
            <a:extLst>
              <a:ext uri="{FF2B5EF4-FFF2-40B4-BE49-F238E27FC236}">
                <a16:creationId xmlns="" xmlns:a16="http://schemas.microsoft.com/office/drawing/2014/main" id="{099822E9-319A-447D-B787-2D5CA483F19B}"/>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4229880" y="2419883"/>
            <a:ext cx="3663283" cy="2483307"/>
          </a:xfrm>
          <a:prstGeom prst="rect">
            <a:avLst/>
          </a:prstGeom>
        </p:spPr>
      </p:pic>
    </p:spTree>
    <p:extLst>
      <p:ext uri="{BB962C8B-B14F-4D97-AF65-F5344CB8AC3E}">
        <p14:creationId xmlns="" xmlns:p14="http://schemas.microsoft.com/office/powerpoint/2010/main" val="383791311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TotalTime>
  <Words>508</Words>
  <Application>Microsoft Office PowerPoint</Application>
  <PresentationFormat>Custom</PresentationFormat>
  <Paragraphs>74</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Packager Shell Object</vt:lpstr>
      <vt:lpstr>Slide 1</vt:lpstr>
      <vt:lpstr>Problem statement</vt:lpstr>
      <vt:lpstr>Introduction</vt:lpstr>
      <vt:lpstr>Methodology :</vt:lpstr>
      <vt:lpstr>Data reading : Reading the csv file using pandas</vt:lpstr>
      <vt:lpstr>Data preprocessing : Checking the null values in the data set</vt:lpstr>
      <vt:lpstr>Exploratory Data Analysis : Description about the features of dataset</vt:lpstr>
      <vt:lpstr>Correlation : It gives the relationship between the features and the labels.</vt:lpstr>
      <vt:lpstr>Box plot : A simple way of representing statistical data on a plot in which a rectangle is drawn to represent the second and third quartiles ,usually with a vertical line inside to indicate the median values.</vt:lpstr>
      <vt:lpstr>Slide 10</vt:lpstr>
      <vt:lpstr>Histograms : It is an accurate representation of the distribution of numerical data.</vt:lpstr>
      <vt:lpstr>Distplots : These are used to check how the data is distributed.</vt:lpstr>
      <vt:lpstr>Heat map : A representation of data in the form of a map or diagram in which data values are represented as colors.</vt:lpstr>
      <vt:lpstr>Stats model : It is a python package that allows users to explore data, estimate statistical models , and perform statistical tests.</vt:lpstr>
      <vt:lpstr>Learning :</vt:lpstr>
      <vt:lpstr>LINEAR REGRESSION</vt:lpstr>
      <vt:lpstr>Decision Tree Regression:</vt:lpstr>
      <vt:lpstr>Random Forest Regression:</vt:lpstr>
      <vt:lpstr>Prediction: The predicted values of the new data.</vt:lpstr>
      <vt:lpstr>Node-red:</vt:lpstr>
      <vt:lpstr>Conclusion</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of books</dc:title>
  <dc:creator>chinnu</dc:creator>
  <cp:lastModifiedBy>#abhi&amp;hek</cp:lastModifiedBy>
  <cp:revision>102</cp:revision>
  <dcterms:created xsi:type="dcterms:W3CDTF">2019-06-13T04:33:48Z</dcterms:created>
  <dcterms:modified xsi:type="dcterms:W3CDTF">2019-06-22T04:45:19Z</dcterms:modified>
</cp:coreProperties>
</file>