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64" r:id="rId4"/>
    <p:sldId id="258" r:id="rId5"/>
    <p:sldId id="265" r:id="rId6"/>
    <p:sldId id="266" r:id="rId7"/>
    <p:sldId id="267" r:id="rId8"/>
    <p:sldId id="268" r:id="rId9"/>
    <p:sldId id="261" r:id="rId10"/>
    <p:sldId id="259" r:id="rId11"/>
    <p:sldId id="263" r:id="rId12"/>
    <p:sldId id="269" r:id="rId13"/>
    <p:sldId id="260"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91" d="100"/>
          <a:sy n="91" d="100"/>
        </p:scale>
        <p:origin x="63" y="5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6/22/2019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736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1556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19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358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954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5389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7098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043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819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721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6/22/2019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3130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6/22/2019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231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72B0-E7F0-48CB-8F59-CA3EC1C2084A}"/>
              </a:ext>
            </a:extLst>
          </p:cNvPr>
          <p:cNvSpPr>
            <a:spLocks noGrp="1"/>
          </p:cNvSpPr>
          <p:nvPr>
            <p:ph type="title"/>
          </p:nvPr>
        </p:nvSpPr>
        <p:spPr/>
        <p:txBody>
          <a:bodyPr>
            <a:normAutofit/>
          </a:bodyPr>
          <a:lstStyle/>
          <a:p>
            <a:r>
              <a:rPr lang="en-IN" sz="3000" b="1" dirty="0"/>
              <a:t>Predicting high potential employees and employees at risk</a:t>
            </a:r>
          </a:p>
        </p:txBody>
      </p:sp>
      <p:sp>
        <p:nvSpPr>
          <p:cNvPr id="3" name="Text Placeholder 2">
            <a:extLst>
              <a:ext uri="{FF2B5EF4-FFF2-40B4-BE49-F238E27FC236}">
                <a16:creationId xmlns:a16="http://schemas.microsoft.com/office/drawing/2014/main" id="{565ACC64-CE7B-4B7F-9365-07E10ECA4814}"/>
              </a:ext>
            </a:extLst>
          </p:cNvPr>
          <p:cNvSpPr>
            <a:spLocks noGrp="1"/>
          </p:cNvSpPr>
          <p:nvPr>
            <p:ph idx="1"/>
          </p:nvPr>
        </p:nvSpPr>
        <p:spPr>
          <a:xfrm>
            <a:off x="8472489" y="2031498"/>
            <a:ext cx="9603275" cy="3450613"/>
          </a:xfrm>
        </p:spPr>
        <p:txBody>
          <a:bodyPr>
            <a:normAutofit/>
          </a:bodyPr>
          <a:lstStyle/>
          <a:p>
            <a:pPr marL="0" indent="0">
              <a:buNone/>
            </a:pPr>
            <a:r>
              <a:rPr lang="en-IN" sz="2500" b="1" u="sng" dirty="0"/>
              <a:t>Team members</a:t>
            </a:r>
          </a:p>
          <a:p>
            <a:pPr marL="0" indent="0">
              <a:buNone/>
            </a:pPr>
            <a:r>
              <a:rPr lang="en-IN" dirty="0"/>
              <a:t>G . </a:t>
            </a:r>
            <a:r>
              <a:rPr lang="en-IN" dirty="0" err="1"/>
              <a:t>Vyshnavi</a:t>
            </a:r>
            <a:endParaRPr lang="en-IN" dirty="0"/>
          </a:p>
          <a:p>
            <a:pPr marL="0" indent="0">
              <a:buNone/>
            </a:pPr>
            <a:r>
              <a:rPr lang="en-IN" dirty="0"/>
              <a:t>B . </a:t>
            </a:r>
            <a:r>
              <a:rPr lang="en-IN" dirty="0" err="1"/>
              <a:t>Kusala</a:t>
            </a:r>
            <a:r>
              <a:rPr lang="en-IN" dirty="0"/>
              <a:t> Kumari</a:t>
            </a:r>
          </a:p>
          <a:p>
            <a:pPr marL="0" indent="0">
              <a:buNone/>
            </a:pPr>
            <a:r>
              <a:rPr lang="en-IN" dirty="0"/>
              <a:t>D . Sai Santoshi Bhavani</a:t>
            </a:r>
          </a:p>
          <a:p>
            <a:pPr marL="0" indent="0">
              <a:buNone/>
            </a:pPr>
            <a:r>
              <a:rPr lang="en-IN" dirty="0"/>
              <a:t>K . Jahnavi</a:t>
            </a:r>
          </a:p>
          <a:p>
            <a:pPr marL="0" indent="0">
              <a:buNone/>
            </a:pPr>
            <a:r>
              <a:rPr lang="en-IN" dirty="0" err="1"/>
              <a:t>Nabeeha</a:t>
            </a:r>
            <a:endParaRPr lang="en-IN" dirty="0"/>
          </a:p>
        </p:txBody>
      </p:sp>
    </p:spTree>
    <p:extLst>
      <p:ext uri="{BB962C8B-B14F-4D97-AF65-F5344CB8AC3E}">
        <p14:creationId xmlns:p14="http://schemas.microsoft.com/office/powerpoint/2010/main" val="112223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F5FB-17FE-45B3-8E44-CD99104D88E0}"/>
              </a:ext>
            </a:extLst>
          </p:cNvPr>
          <p:cNvSpPr>
            <a:spLocks noGrp="1"/>
          </p:cNvSpPr>
          <p:nvPr>
            <p:ph type="title"/>
          </p:nvPr>
        </p:nvSpPr>
        <p:spPr>
          <a:xfrm>
            <a:off x="1451578" y="1083043"/>
            <a:ext cx="9603275" cy="1049235"/>
          </a:xfrm>
        </p:spPr>
        <p:txBody>
          <a:bodyPr/>
          <a:lstStyle/>
          <a:p>
            <a:r>
              <a:rPr lang="en-IN" dirty="0"/>
              <a:t>Problem statement</a:t>
            </a:r>
          </a:p>
        </p:txBody>
      </p:sp>
      <p:sp>
        <p:nvSpPr>
          <p:cNvPr id="3" name="Content Placeholder 2">
            <a:extLst>
              <a:ext uri="{FF2B5EF4-FFF2-40B4-BE49-F238E27FC236}">
                <a16:creationId xmlns:a16="http://schemas.microsoft.com/office/drawing/2014/main" id="{5D30F586-BA8F-4A34-BD3E-11D5437BC46C}"/>
              </a:ext>
            </a:extLst>
          </p:cNvPr>
          <p:cNvSpPr>
            <a:spLocks noGrp="1"/>
          </p:cNvSpPr>
          <p:nvPr>
            <p:ph idx="1"/>
          </p:nvPr>
        </p:nvSpPr>
        <p:spPr/>
        <p:txBody>
          <a:bodyPr>
            <a:normAutofit/>
          </a:bodyPr>
          <a:lstStyle/>
          <a:p>
            <a:pPr lvl="0"/>
            <a:r>
              <a:rPr lang="en-US" dirty="0"/>
              <a:t>Employees with high potential should be predicted/preferred initially so that companies can recruit them at earlier stages without any risk and they can be given higher salaries rather than giving to the employees who are not working</a:t>
            </a:r>
          </a:p>
          <a:p>
            <a:pPr lvl="0"/>
            <a:r>
              <a:rPr lang="en-IN" dirty="0"/>
              <a:t>It is important to solve the problem because company’s growth revolves around the work/projects done by the employees.</a:t>
            </a:r>
          </a:p>
          <a:p>
            <a:pPr lvl="0"/>
            <a:r>
              <a:rPr lang="en-US" dirty="0"/>
              <a:t>So if we predict an employee with high potential in the earlier stage itself, we can solve the problem of job termination.</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557204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585E-734B-4081-8C6B-FF0F69649DB1}"/>
              </a:ext>
            </a:extLst>
          </p:cNvPr>
          <p:cNvSpPr>
            <a:spLocks noGrp="1"/>
          </p:cNvSpPr>
          <p:nvPr>
            <p:ph type="title"/>
          </p:nvPr>
        </p:nvSpPr>
        <p:spPr>
          <a:xfrm>
            <a:off x="1447331" y="1030862"/>
            <a:ext cx="9605635" cy="1059305"/>
          </a:xfrm>
        </p:spPr>
        <p:txBody>
          <a:bodyPr/>
          <a:lstStyle/>
          <a:p>
            <a:r>
              <a:rPr lang="en-IN" dirty="0"/>
              <a:t>INPUTS AND OUTPUT Variables:</a:t>
            </a:r>
          </a:p>
        </p:txBody>
      </p:sp>
      <p:sp>
        <p:nvSpPr>
          <p:cNvPr id="3" name="Content Placeholder 2">
            <a:extLst>
              <a:ext uri="{FF2B5EF4-FFF2-40B4-BE49-F238E27FC236}">
                <a16:creationId xmlns:a16="http://schemas.microsoft.com/office/drawing/2014/main" id="{F4271DC1-DC45-4EAE-ABAE-6513211EBD77}"/>
              </a:ext>
            </a:extLst>
          </p:cNvPr>
          <p:cNvSpPr>
            <a:spLocks noGrp="1"/>
          </p:cNvSpPr>
          <p:nvPr>
            <p:ph sz="half" idx="1"/>
          </p:nvPr>
        </p:nvSpPr>
        <p:spPr>
          <a:xfrm>
            <a:off x="1447331" y="2010878"/>
            <a:ext cx="4645152" cy="4232267"/>
          </a:xfrm>
        </p:spPr>
        <p:txBody>
          <a:bodyPr>
            <a:normAutofit fontScale="77500" lnSpcReduction="20000"/>
          </a:bodyPr>
          <a:lstStyle/>
          <a:p>
            <a:pPr marL="0" indent="0">
              <a:buNone/>
            </a:pPr>
            <a:r>
              <a:rPr lang="en-IN" sz="2900" u="sng" dirty="0"/>
              <a:t>INPUT:                                                                                        </a:t>
            </a:r>
          </a:p>
          <a:p>
            <a:r>
              <a:rPr lang="en-IN" sz="2300" dirty="0"/>
              <a:t>Last evaluation</a:t>
            </a:r>
          </a:p>
          <a:p>
            <a:r>
              <a:rPr lang="en-IN" sz="2300" dirty="0"/>
              <a:t>Average monthly hours</a:t>
            </a:r>
          </a:p>
          <a:p>
            <a:r>
              <a:rPr lang="en-IN" sz="2300" dirty="0"/>
              <a:t>Number projects</a:t>
            </a:r>
          </a:p>
          <a:p>
            <a:r>
              <a:rPr lang="en-IN" sz="2300" dirty="0"/>
              <a:t>Time spent</a:t>
            </a:r>
          </a:p>
          <a:p>
            <a:r>
              <a:rPr lang="en-IN" sz="2300" dirty="0"/>
              <a:t>Work accident</a:t>
            </a:r>
          </a:p>
          <a:p>
            <a:r>
              <a:rPr lang="en-IN" sz="2300" dirty="0"/>
              <a:t>Left</a:t>
            </a:r>
          </a:p>
          <a:p>
            <a:r>
              <a:rPr lang="en-IN" sz="2300" dirty="0"/>
              <a:t>Promotion</a:t>
            </a:r>
          </a:p>
          <a:p>
            <a:r>
              <a:rPr lang="en-IN" sz="2300" dirty="0"/>
              <a:t>Salary</a:t>
            </a:r>
          </a:p>
          <a:p>
            <a:r>
              <a:rPr lang="en-IN" sz="2300" dirty="0"/>
              <a:t>Sales</a:t>
            </a:r>
          </a:p>
        </p:txBody>
      </p:sp>
      <p:sp>
        <p:nvSpPr>
          <p:cNvPr id="4" name="Content Placeholder 3">
            <a:extLst>
              <a:ext uri="{FF2B5EF4-FFF2-40B4-BE49-F238E27FC236}">
                <a16:creationId xmlns:a16="http://schemas.microsoft.com/office/drawing/2014/main" id="{CB43CBB8-C0FF-4555-A52E-7453D6241DF9}"/>
              </a:ext>
            </a:extLst>
          </p:cNvPr>
          <p:cNvSpPr>
            <a:spLocks noGrp="1"/>
          </p:cNvSpPr>
          <p:nvPr>
            <p:ph sz="half" idx="2"/>
          </p:nvPr>
        </p:nvSpPr>
        <p:spPr/>
        <p:txBody>
          <a:bodyPr>
            <a:normAutofit fontScale="77500" lnSpcReduction="20000"/>
          </a:bodyPr>
          <a:lstStyle/>
          <a:p>
            <a:pPr marL="0" indent="0">
              <a:buNone/>
            </a:pPr>
            <a:r>
              <a:rPr lang="en-IN" sz="2800" u="sng" dirty="0"/>
              <a:t>OUTPUT</a:t>
            </a:r>
          </a:p>
          <a:p>
            <a:r>
              <a:rPr lang="en-IN" sz="2300" dirty="0"/>
              <a:t>Satisfaction level</a:t>
            </a:r>
          </a:p>
        </p:txBody>
      </p:sp>
    </p:spTree>
    <p:extLst>
      <p:ext uri="{BB962C8B-B14F-4D97-AF65-F5344CB8AC3E}">
        <p14:creationId xmlns:p14="http://schemas.microsoft.com/office/powerpoint/2010/main" val="378612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98A9-87FE-4C33-9AF6-0169693C08DB}"/>
              </a:ext>
            </a:extLst>
          </p:cNvPr>
          <p:cNvSpPr>
            <a:spLocks noGrp="1"/>
          </p:cNvSpPr>
          <p:nvPr>
            <p:ph type="title" idx="4294967295"/>
          </p:nvPr>
        </p:nvSpPr>
        <p:spPr>
          <a:xfrm>
            <a:off x="3235599" y="269108"/>
            <a:ext cx="9602787" cy="1049338"/>
          </a:xfrm>
        </p:spPr>
        <p:txBody>
          <a:bodyPr/>
          <a:lstStyle/>
          <a:p>
            <a:r>
              <a:rPr lang="en-IN" dirty="0"/>
              <a:t>visualisation</a:t>
            </a:r>
          </a:p>
        </p:txBody>
      </p:sp>
      <p:pic>
        <p:nvPicPr>
          <p:cNvPr id="6" name="Picture 5">
            <a:extLst>
              <a:ext uri="{FF2B5EF4-FFF2-40B4-BE49-F238E27FC236}">
                <a16:creationId xmlns:a16="http://schemas.microsoft.com/office/drawing/2014/main" id="{0518C6E7-6803-4BB2-BAE8-090BC83D7B9B}"/>
              </a:ext>
            </a:extLst>
          </p:cNvPr>
          <p:cNvPicPr>
            <a:picLocks noChangeAspect="1"/>
          </p:cNvPicPr>
          <p:nvPr/>
        </p:nvPicPr>
        <p:blipFill>
          <a:blip r:embed="rId2"/>
          <a:stretch>
            <a:fillRect/>
          </a:stretch>
        </p:blipFill>
        <p:spPr>
          <a:xfrm>
            <a:off x="1545019" y="1289543"/>
            <a:ext cx="9243849" cy="3970774"/>
          </a:xfrm>
          <a:prstGeom prst="rect">
            <a:avLst/>
          </a:prstGeom>
        </p:spPr>
      </p:pic>
    </p:spTree>
    <p:extLst>
      <p:ext uri="{BB962C8B-B14F-4D97-AF65-F5344CB8AC3E}">
        <p14:creationId xmlns:p14="http://schemas.microsoft.com/office/powerpoint/2010/main" val="318130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F41B-4E3C-4BC5-9BDC-AE7D0207BDA2}"/>
              </a:ext>
            </a:extLst>
          </p:cNvPr>
          <p:cNvSpPr>
            <a:spLocks noGrp="1"/>
          </p:cNvSpPr>
          <p:nvPr>
            <p:ph type="title"/>
          </p:nvPr>
        </p:nvSpPr>
        <p:spPr>
          <a:xfrm>
            <a:off x="1451579" y="1067277"/>
            <a:ext cx="9603275" cy="1049235"/>
          </a:xfrm>
        </p:spPr>
        <p:txBody>
          <a:bodyPr/>
          <a:lstStyle/>
          <a:p>
            <a:r>
              <a:rPr lang="en-IN" dirty="0"/>
              <a:t>conclusion</a:t>
            </a:r>
          </a:p>
        </p:txBody>
      </p:sp>
      <p:sp>
        <p:nvSpPr>
          <p:cNvPr id="3" name="Content Placeholder 2">
            <a:extLst>
              <a:ext uri="{FF2B5EF4-FFF2-40B4-BE49-F238E27FC236}">
                <a16:creationId xmlns:a16="http://schemas.microsoft.com/office/drawing/2014/main" id="{9B1FF63D-E56B-435D-9E3C-5E57F92ED916}"/>
              </a:ext>
            </a:extLst>
          </p:cNvPr>
          <p:cNvSpPr>
            <a:spLocks noGrp="1"/>
          </p:cNvSpPr>
          <p:nvPr>
            <p:ph idx="1"/>
          </p:nvPr>
        </p:nvSpPr>
        <p:spPr/>
        <p:txBody>
          <a:bodyPr/>
          <a:lstStyle/>
          <a:p>
            <a:r>
              <a:rPr lang="en-IN" dirty="0"/>
              <a:t>We developed this project using python3.</a:t>
            </a:r>
          </a:p>
          <a:p>
            <a:r>
              <a:rPr lang="en-IN" dirty="0"/>
              <a:t>By taking the dataset we evaluated with different models and checked the accuracy for which model we can get maximum percentage so that particular model can be sustained and taken as good model.</a:t>
            </a:r>
          </a:p>
        </p:txBody>
      </p:sp>
    </p:spTree>
    <p:extLst>
      <p:ext uri="{BB962C8B-B14F-4D97-AF65-F5344CB8AC3E}">
        <p14:creationId xmlns:p14="http://schemas.microsoft.com/office/powerpoint/2010/main" val="166244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4A0A2A0-E254-4441-BCE1-259600F82E10}"/>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5500" dirty="0"/>
              <a:t>Thank you</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Graphic 5" descr="Handshake">
            <a:extLst>
              <a:ext uri="{FF2B5EF4-FFF2-40B4-BE49-F238E27FC236}">
                <a16:creationId xmlns:a16="http://schemas.microsoft.com/office/drawing/2014/main" id="{73CA224F-1D16-43B3-809A-B4051A1E13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63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A82F-17FD-425D-8E1A-4CCDE1C45E4A}"/>
              </a:ext>
            </a:extLst>
          </p:cNvPr>
          <p:cNvSpPr>
            <a:spLocks noGrp="1"/>
          </p:cNvSpPr>
          <p:nvPr>
            <p:ph type="title"/>
          </p:nvPr>
        </p:nvSpPr>
        <p:spPr>
          <a:xfrm>
            <a:off x="1451579" y="1056768"/>
            <a:ext cx="9603275" cy="1049235"/>
          </a:xfrm>
        </p:spPr>
        <p:txBody>
          <a:bodyPr/>
          <a:lstStyle/>
          <a:p>
            <a:r>
              <a:rPr lang="en-IN" dirty="0"/>
              <a:t>Objective</a:t>
            </a:r>
          </a:p>
        </p:txBody>
      </p:sp>
      <p:sp>
        <p:nvSpPr>
          <p:cNvPr id="3" name="Content Placeholder 2">
            <a:extLst>
              <a:ext uri="{FF2B5EF4-FFF2-40B4-BE49-F238E27FC236}">
                <a16:creationId xmlns:a16="http://schemas.microsoft.com/office/drawing/2014/main" id="{067D94E8-1AAE-44E8-8B9D-0D3CDE39F48C}"/>
              </a:ext>
            </a:extLst>
          </p:cNvPr>
          <p:cNvSpPr>
            <a:spLocks noGrp="1"/>
          </p:cNvSpPr>
          <p:nvPr>
            <p:ph idx="1"/>
          </p:nvPr>
        </p:nvSpPr>
        <p:spPr/>
        <p:txBody>
          <a:bodyPr>
            <a:normAutofit/>
          </a:bodyPr>
          <a:lstStyle/>
          <a:p>
            <a:r>
              <a:rPr lang="en-US" dirty="0"/>
              <a:t>This project is aimed at predicting the employees who are high potential and who are at risk in earlier stage (jobs) to promote the growth of their business, which is of importance to either an organization or a company. </a:t>
            </a:r>
          </a:p>
          <a:p>
            <a:endParaRPr lang="en-IN" dirty="0"/>
          </a:p>
        </p:txBody>
      </p:sp>
    </p:spTree>
    <p:extLst>
      <p:ext uri="{BB962C8B-B14F-4D97-AF65-F5344CB8AC3E}">
        <p14:creationId xmlns:p14="http://schemas.microsoft.com/office/powerpoint/2010/main" val="63043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890F-ED8E-4EBE-A9AA-1B913131A227}"/>
              </a:ext>
            </a:extLst>
          </p:cNvPr>
          <p:cNvSpPr>
            <a:spLocks noGrp="1"/>
          </p:cNvSpPr>
          <p:nvPr>
            <p:ph type="title"/>
          </p:nvPr>
        </p:nvSpPr>
        <p:spPr>
          <a:xfrm>
            <a:off x="1346475" y="1249765"/>
            <a:ext cx="9603275" cy="1049235"/>
          </a:xfrm>
        </p:spPr>
        <p:txBody>
          <a:bodyPr/>
          <a:lstStyle/>
          <a:p>
            <a:r>
              <a:rPr lang="en-IN" dirty="0"/>
              <a:t>Technical description</a:t>
            </a:r>
          </a:p>
        </p:txBody>
      </p:sp>
      <p:sp>
        <p:nvSpPr>
          <p:cNvPr id="3" name="Content Placeholder 2">
            <a:extLst>
              <a:ext uri="{FF2B5EF4-FFF2-40B4-BE49-F238E27FC236}">
                <a16:creationId xmlns:a16="http://schemas.microsoft.com/office/drawing/2014/main" id="{F97EF783-6B06-48B1-ABC7-647423FCC530}"/>
              </a:ext>
            </a:extLst>
          </p:cNvPr>
          <p:cNvSpPr>
            <a:spLocks noGrp="1"/>
          </p:cNvSpPr>
          <p:nvPr>
            <p:ph idx="1"/>
          </p:nvPr>
        </p:nvSpPr>
        <p:spPr/>
        <p:txBody>
          <a:bodyPr/>
          <a:lstStyle/>
          <a:p>
            <a:pPr>
              <a:buFont typeface="Wingdings" panose="05000000000000000000" pitchFamily="2" charset="2"/>
              <a:buChar char="q"/>
            </a:pPr>
            <a:r>
              <a:rPr lang="en-IN" dirty="0"/>
              <a:t>We developed the code from different models using python in </a:t>
            </a:r>
            <a:r>
              <a:rPr lang="en-IN" dirty="0" err="1"/>
              <a:t>Jupyter</a:t>
            </a:r>
            <a:r>
              <a:rPr lang="en-IN" dirty="0"/>
              <a:t> Notebook by taking the dataset an predicted the scoring of the employees.</a:t>
            </a:r>
          </a:p>
          <a:p>
            <a:pPr>
              <a:buFont typeface="Wingdings" panose="05000000000000000000" pitchFamily="2" charset="2"/>
              <a:buChar char="q"/>
            </a:pPr>
            <a:r>
              <a:rPr lang="en-IN" dirty="0"/>
              <a:t>Python syntax allows programmers to express concepts in fewer lines of code.</a:t>
            </a:r>
          </a:p>
        </p:txBody>
      </p:sp>
    </p:spTree>
    <p:extLst>
      <p:ext uri="{BB962C8B-B14F-4D97-AF65-F5344CB8AC3E}">
        <p14:creationId xmlns:p14="http://schemas.microsoft.com/office/powerpoint/2010/main" val="403671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6598-8355-4344-B710-93D3A61780BF}"/>
              </a:ext>
            </a:extLst>
          </p:cNvPr>
          <p:cNvSpPr>
            <a:spLocks noGrp="1"/>
          </p:cNvSpPr>
          <p:nvPr>
            <p:ph type="title"/>
          </p:nvPr>
        </p:nvSpPr>
        <p:spPr>
          <a:xfrm>
            <a:off x="1404283" y="1062022"/>
            <a:ext cx="9603275" cy="1049235"/>
          </a:xfrm>
        </p:spPr>
        <p:txBody>
          <a:bodyPr/>
          <a:lstStyle/>
          <a:p>
            <a:r>
              <a:rPr lang="en-IN" dirty="0"/>
              <a:t>introduction</a:t>
            </a:r>
          </a:p>
        </p:txBody>
      </p:sp>
      <p:sp>
        <p:nvSpPr>
          <p:cNvPr id="3" name="Content Placeholder 2">
            <a:extLst>
              <a:ext uri="{FF2B5EF4-FFF2-40B4-BE49-F238E27FC236}">
                <a16:creationId xmlns:a16="http://schemas.microsoft.com/office/drawing/2014/main" id="{98DE361D-10F9-4F0C-BD45-D32A53DACC64}"/>
              </a:ext>
            </a:extLst>
          </p:cNvPr>
          <p:cNvSpPr>
            <a:spLocks noGrp="1"/>
          </p:cNvSpPr>
          <p:nvPr>
            <p:ph idx="1"/>
          </p:nvPr>
        </p:nvSpPr>
        <p:spPr/>
        <p:txBody>
          <a:bodyPr/>
          <a:lstStyle/>
          <a:p>
            <a:r>
              <a:rPr lang="en-US" dirty="0"/>
              <a:t>If a company does not have satisfied employees ,it will not have satisfied customers and there could be possibility of not</a:t>
            </a:r>
            <a:r>
              <a:rPr lang="en-IN" dirty="0"/>
              <a:t> </a:t>
            </a:r>
            <a:r>
              <a:rPr lang="en-US" dirty="0"/>
              <a:t>having satisfied shareholders as well. Great talent is scarce and in high demand in this competitive era and it is very hard to keep the great talent within the same organization .</a:t>
            </a:r>
            <a:r>
              <a:rPr lang="en-IN" dirty="0"/>
              <a:t> </a:t>
            </a:r>
            <a:r>
              <a:rPr lang="en-US" dirty="0"/>
              <a:t>Apparently, it becomes utmost important to understand the drivers of employee dissatisfaction.</a:t>
            </a:r>
          </a:p>
          <a:p>
            <a:r>
              <a:rPr lang="en-US" dirty="0"/>
              <a:t>Employee scoring is done so high potential employees can be predicted and given high salary whereas company can reduce the salary or fire employees to increase the growth of their business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6027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7023-E572-4945-BD62-B5A0EADFAD79}"/>
              </a:ext>
            </a:extLst>
          </p:cNvPr>
          <p:cNvSpPr>
            <a:spLocks noGrp="1"/>
          </p:cNvSpPr>
          <p:nvPr>
            <p:ph type="title"/>
          </p:nvPr>
        </p:nvSpPr>
        <p:spPr>
          <a:xfrm>
            <a:off x="1451579" y="1271752"/>
            <a:ext cx="9603275" cy="582002"/>
          </a:xfrm>
        </p:spPr>
        <p:txBody>
          <a:bodyPr/>
          <a:lstStyle/>
          <a:p>
            <a:r>
              <a:rPr lang="en-IN" dirty="0"/>
              <a:t>Important code snippet</a:t>
            </a:r>
          </a:p>
        </p:txBody>
      </p:sp>
      <p:pic>
        <p:nvPicPr>
          <p:cNvPr id="4" name="Content Placeholder 3">
            <a:extLst>
              <a:ext uri="{FF2B5EF4-FFF2-40B4-BE49-F238E27FC236}">
                <a16:creationId xmlns:a16="http://schemas.microsoft.com/office/drawing/2014/main" id="{9A288F24-0741-4228-A361-E528186023A3}"/>
              </a:ext>
            </a:extLst>
          </p:cNvPr>
          <p:cNvPicPr>
            <a:picLocks noGrp="1" noChangeAspect="1"/>
          </p:cNvPicPr>
          <p:nvPr>
            <p:ph idx="1"/>
          </p:nvPr>
        </p:nvPicPr>
        <p:blipFill>
          <a:blip r:embed="rId2"/>
          <a:stretch>
            <a:fillRect/>
          </a:stretch>
        </p:blipFill>
        <p:spPr>
          <a:xfrm>
            <a:off x="1451579" y="2264979"/>
            <a:ext cx="7562193" cy="3147848"/>
          </a:xfrm>
          <a:prstGeom prst="rect">
            <a:avLst/>
          </a:prstGeom>
        </p:spPr>
      </p:pic>
    </p:spTree>
    <p:extLst>
      <p:ext uri="{BB962C8B-B14F-4D97-AF65-F5344CB8AC3E}">
        <p14:creationId xmlns:p14="http://schemas.microsoft.com/office/powerpoint/2010/main" val="2415905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FE5B353-1349-446F-9CDF-77330B81DF51}"/>
              </a:ext>
            </a:extLst>
          </p:cNvPr>
          <p:cNvGraphicFramePr>
            <a:graphicFrameLocks noGrp="1"/>
          </p:cNvGraphicFramePr>
          <p:nvPr>
            <p:ph idx="4294967295"/>
            <p:extLst>
              <p:ext uri="{D42A27DB-BD31-4B8C-83A1-F6EECF244321}">
                <p14:modId xmlns:p14="http://schemas.microsoft.com/office/powerpoint/2010/main" val="2576520978"/>
              </p:ext>
            </p:extLst>
          </p:nvPr>
        </p:nvGraphicFramePr>
        <p:xfrm>
          <a:off x="746234" y="623447"/>
          <a:ext cx="10394732" cy="4363702"/>
        </p:xfrm>
        <a:graphic>
          <a:graphicData uri="http://schemas.openxmlformats.org/drawingml/2006/table">
            <a:tbl>
              <a:tblPr/>
              <a:tblGrid>
                <a:gridCol w="2598683">
                  <a:extLst>
                    <a:ext uri="{9D8B030D-6E8A-4147-A177-3AD203B41FA5}">
                      <a16:colId xmlns:a16="http://schemas.microsoft.com/office/drawing/2014/main" val="3596672735"/>
                    </a:ext>
                  </a:extLst>
                </a:gridCol>
                <a:gridCol w="2598683">
                  <a:extLst>
                    <a:ext uri="{9D8B030D-6E8A-4147-A177-3AD203B41FA5}">
                      <a16:colId xmlns:a16="http://schemas.microsoft.com/office/drawing/2014/main" val="1188915496"/>
                    </a:ext>
                  </a:extLst>
                </a:gridCol>
                <a:gridCol w="2598683">
                  <a:extLst>
                    <a:ext uri="{9D8B030D-6E8A-4147-A177-3AD203B41FA5}">
                      <a16:colId xmlns:a16="http://schemas.microsoft.com/office/drawing/2014/main" val="2079488792"/>
                    </a:ext>
                  </a:extLst>
                </a:gridCol>
                <a:gridCol w="2598683">
                  <a:extLst>
                    <a:ext uri="{9D8B030D-6E8A-4147-A177-3AD203B41FA5}">
                      <a16:colId xmlns:a16="http://schemas.microsoft.com/office/drawing/2014/main" val="480477418"/>
                    </a:ext>
                  </a:extLst>
                </a:gridCol>
              </a:tblGrid>
              <a:tr h="502297">
                <a:tc gridSpan="4">
                  <a:txBody>
                    <a:bodyPr/>
                    <a:lstStyle/>
                    <a:p>
                      <a:r>
                        <a:rPr lang="en-IN" sz="1800" dirty="0"/>
                        <a:t>OLS Regression Results</a:t>
                      </a:r>
                    </a:p>
                  </a:txBody>
                  <a:tcPr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12068808"/>
                  </a:ext>
                </a:extLst>
              </a:tr>
              <a:tr h="429045">
                <a:tc>
                  <a:txBody>
                    <a:bodyPr/>
                    <a:lstStyle/>
                    <a:p>
                      <a:pPr algn="l" fontAlgn="ctr"/>
                      <a:r>
                        <a:rPr lang="en-IN" sz="1800" b="1">
                          <a:effectLst/>
                        </a:rPr>
                        <a:t>Dep. Variable:</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B w="4763" cap="flat" cmpd="sng" algn="ctr">
                      <a:solidFill>
                        <a:srgbClr val="000000"/>
                      </a:solidFill>
                      <a:prstDash val="solid"/>
                      <a:round/>
                      <a:headEnd type="none" w="med" len="med"/>
                      <a:tailEnd type="none" w="med" len="med"/>
                    </a:lnB>
                  </a:tcPr>
                </a:tc>
                <a:tc>
                  <a:txBody>
                    <a:bodyPr/>
                    <a:lstStyle/>
                    <a:p>
                      <a:pPr algn="l" fontAlgn="ctr"/>
                      <a:r>
                        <a:rPr lang="en-IN" sz="1800">
                          <a:effectLst/>
                        </a:rPr>
                        <a:t>satisfaction_level</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b="1">
                          <a:effectLst/>
                        </a:rPr>
                        <a:t>R-squared: </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0.864</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932128"/>
                  </a:ext>
                </a:extLst>
              </a:tr>
              <a:tr h="429045">
                <a:tc>
                  <a:txBody>
                    <a:bodyPr/>
                    <a:lstStyle/>
                    <a:p>
                      <a:pPr algn="l" fontAlgn="ctr"/>
                      <a:r>
                        <a:rPr lang="en-IN" sz="1800" b="1">
                          <a:effectLst/>
                        </a:rPr>
                        <a:t>Model:</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OLS</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b="1">
                          <a:effectLst/>
                        </a:rPr>
                        <a:t>Adj. R-squared: </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0.864</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233063"/>
                  </a:ext>
                </a:extLst>
              </a:tr>
              <a:tr h="429045">
                <a:tc>
                  <a:txBody>
                    <a:bodyPr/>
                    <a:lstStyle/>
                    <a:p>
                      <a:pPr algn="l" fontAlgn="ctr"/>
                      <a:r>
                        <a:rPr lang="en-IN" sz="1800" b="1">
                          <a:effectLst/>
                        </a:rPr>
                        <a:t>Method:</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Least Squares</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b="1">
                          <a:effectLst/>
                        </a:rPr>
                        <a:t>F-statistic: </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1.059e+04</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3182091"/>
                  </a:ext>
                </a:extLst>
              </a:tr>
              <a:tr h="429045">
                <a:tc>
                  <a:txBody>
                    <a:bodyPr/>
                    <a:lstStyle/>
                    <a:p>
                      <a:pPr algn="l" fontAlgn="ctr"/>
                      <a:r>
                        <a:rPr lang="en-IN" sz="1800" b="1">
                          <a:effectLst/>
                        </a:rPr>
                        <a:t>Date:</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Fri, 21 Jun 2019</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b="1">
                          <a:effectLst/>
                        </a:rPr>
                        <a:t>Prob (F-statistic):</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0.00</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1752354"/>
                  </a:ext>
                </a:extLst>
              </a:tr>
              <a:tr h="429045">
                <a:tc>
                  <a:txBody>
                    <a:bodyPr/>
                    <a:lstStyle/>
                    <a:p>
                      <a:pPr algn="l" fontAlgn="ctr"/>
                      <a:r>
                        <a:rPr lang="en-IN" sz="1800" b="1">
                          <a:effectLst/>
                        </a:rPr>
                        <a:t>Time:</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12:32:30</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b="1">
                          <a:effectLst/>
                        </a:rPr>
                        <a:t>Log-Likelihood: </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-114.81</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0461608"/>
                  </a:ext>
                </a:extLst>
              </a:tr>
              <a:tr h="429045">
                <a:tc>
                  <a:txBody>
                    <a:bodyPr/>
                    <a:lstStyle/>
                    <a:p>
                      <a:pPr algn="l" fontAlgn="ctr"/>
                      <a:r>
                        <a:rPr lang="en-IN" sz="1800" b="1">
                          <a:effectLst/>
                        </a:rPr>
                        <a:t>No. Observations:</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14999</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b="1">
                          <a:effectLst/>
                        </a:rPr>
                        <a:t>AIC: </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247.6</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670188"/>
                  </a:ext>
                </a:extLst>
              </a:tr>
              <a:tr h="429045">
                <a:tc>
                  <a:txBody>
                    <a:bodyPr/>
                    <a:lstStyle/>
                    <a:p>
                      <a:pPr algn="l" fontAlgn="ctr"/>
                      <a:r>
                        <a:rPr lang="en-IN" sz="1800" b="1">
                          <a:effectLst/>
                        </a:rPr>
                        <a:t>Df Residuals:</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14990</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b="1">
                          <a:effectLst/>
                        </a:rPr>
                        <a:t>BIC: </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316.2</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9938103"/>
                  </a:ext>
                </a:extLst>
              </a:tr>
              <a:tr h="429045">
                <a:tc>
                  <a:txBody>
                    <a:bodyPr/>
                    <a:lstStyle/>
                    <a:p>
                      <a:pPr algn="l" fontAlgn="ctr"/>
                      <a:r>
                        <a:rPr lang="en-IN" sz="1800" b="1">
                          <a:effectLst/>
                        </a:rPr>
                        <a:t>Df Model:</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9</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endParaRPr lang="en-IN" sz="1800" b="1">
                        <a:effectLst/>
                      </a:endParaRP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endParaRPr lang="en-IN" sz="1800">
                        <a:effectLst/>
                      </a:endParaRP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956446"/>
                  </a:ext>
                </a:extLst>
              </a:tr>
              <a:tr h="429045">
                <a:tc>
                  <a:txBody>
                    <a:bodyPr/>
                    <a:lstStyle/>
                    <a:p>
                      <a:pPr algn="l" fontAlgn="ctr"/>
                      <a:r>
                        <a:rPr lang="en-IN" sz="1800" b="1">
                          <a:effectLst/>
                        </a:rPr>
                        <a:t>Covariance Type:</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800">
                          <a:effectLst/>
                        </a:rPr>
                        <a:t>nonrobust</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endParaRPr lang="en-IN" sz="1800" b="1">
                        <a:effectLst/>
                      </a:endParaRP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endParaRPr lang="en-IN" sz="1800" dirty="0">
                        <a:effectLst/>
                      </a:endParaRP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231410"/>
                  </a:ext>
                </a:extLst>
              </a:tr>
            </a:tbl>
          </a:graphicData>
        </a:graphic>
      </p:graphicFrame>
      <p:sp>
        <p:nvSpPr>
          <p:cNvPr id="7" name="Rectangle 1">
            <a:extLst>
              <a:ext uri="{FF2B5EF4-FFF2-40B4-BE49-F238E27FC236}">
                <a16:creationId xmlns:a16="http://schemas.microsoft.com/office/drawing/2014/main" id="{1D61DBBB-7F38-4883-9251-259F049AE1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0741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C28B29B-CF4D-436F-B584-2FF2551AFF86}"/>
              </a:ext>
            </a:extLst>
          </p:cNvPr>
          <p:cNvGraphicFramePr>
            <a:graphicFrameLocks noGrp="1"/>
          </p:cNvGraphicFramePr>
          <p:nvPr>
            <p:extLst>
              <p:ext uri="{D42A27DB-BD31-4B8C-83A1-F6EECF244321}">
                <p14:modId xmlns:p14="http://schemas.microsoft.com/office/powerpoint/2010/main" val="877280667"/>
              </p:ext>
            </p:extLst>
          </p:nvPr>
        </p:nvGraphicFramePr>
        <p:xfrm>
          <a:off x="394684" y="525517"/>
          <a:ext cx="11014842" cy="3289735"/>
        </p:xfrm>
        <a:graphic>
          <a:graphicData uri="http://schemas.openxmlformats.org/drawingml/2006/table">
            <a:tbl>
              <a:tblPr/>
              <a:tblGrid>
                <a:gridCol w="1835807">
                  <a:extLst>
                    <a:ext uri="{9D8B030D-6E8A-4147-A177-3AD203B41FA5}">
                      <a16:colId xmlns:a16="http://schemas.microsoft.com/office/drawing/2014/main" val="3342651139"/>
                    </a:ext>
                  </a:extLst>
                </a:gridCol>
                <a:gridCol w="1835807">
                  <a:extLst>
                    <a:ext uri="{9D8B030D-6E8A-4147-A177-3AD203B41FA5}">
                      <a16:colId xmlns:a16="http://schemas.microsoft.com/office/drawing/2014/main" val="1024385037"/>
                    </a:ext>
                  </a:extLst>
                </a:gridCol>
                <a:gridCol w="1835807">
                  <a:extLst>
                    <a:ext uri="{9D8B030D-6E8A-4147-A177-3AD203B41FA5}">
                      <a16:colId xmlns:a16="http://schemas.microsoft.com/office/drawing/2014/main" val="1604945826"/>
                    </a:ext>
                  </a:extLst>
                </a:gridCol>
                <a:gridCol w="1835807">
                  <a:extLst>
                    <a:ext uri="{9D8B030D-6E8A-4147-A177-3AD203B41FA5}">
                      <a16:colId xmlns:a16="http://schemas.microsoft.com/office/drawing/2014/main" val="3802909669"/>
                    </a:ext>
                  </a:extLst>
                </a:gridCol>
                <a:gridCol w="1835807">
                  <a:extLst>
                    <a:ext uri="{9D8B030D-6E8A-4147-A177-3AD203B41FA5}">
                      <a16:colId xmlns:a16="http://schemas.microsoft.com/office/drawing/2014/main" val="2408944602"/>
                    </a:ext>
                  </a:extLst>
                </a:gridCol>
                <a:gridCol w="1835807">
                  <a:extLst>
                    <a:ext uri="{9D8B030D-6E8A-4147-A177-3AD203B41FA5}">
                      <a16:colId xmlns:a16="http://schemas.microsoft.com/office/drawing/2014/main" val="3227985446"/>
                    </a:ext>
                  </a:extLst>
                </a:gridCol>
              </a:tblGrid>
              <a:tr h="369946">
                <a:tc>
                  <a:txBody>
                    <a:bodyPr/>
                    <a:lstStyle/>
                    <a:p>
                      <a:pPr algn="l" fontAlgn="ctr"/>
                      <a:endParaRPr lang="en-IN" sz="1200">
                        <a:effectLst/>
                      </a:endParaRP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b="1">
                          <a:effectLst/>
                        </a:rPr>
                        <a:t>coef</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b="1">
                          <a:effectLst/>
                        </a:rPr>
                        <a:t>std err</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b="1">
                          <a:effectLst/>
                        </a:rPr>
                        <a:t>t</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b="1">
                          <a:effectLst/>
                        </a:rPr>
                        <a:t>P&gt;|t|</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b="1">
                          <a:effectLst/>
                        </a:rPr>
                        <a:t>[95.0% Conf. Int.]</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8199395"/>
                  </a:ext>
                </a:extLst>
              </a:tr>
              <a:tr h="369946">
                <a:tc>
                  <a:txBody>
                    <a:bodyPr/>
                    <a:lstStyle/>
                    <a:p>
                      <a:pPr algn="l" fontAlgn="ctr"/>
                      <a:r>
                        <a:rPr lang="en-IN" sz="1200" b="1">
                          <a:effectLst/>
                        </a:rPr>
                        <a:t>last_evaluation</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0.5131</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0.012</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44.190</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0.000</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0.490 0.536</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864270"/>
                  </a:ext>
                </a:extLst>
              </a:tr>
              <a:tr h="369946">
                <a:tc>
                  <a:txBody>
                    <a:bodyPr/>
                    <a:lstStyle/>
                    <a:p>
                      <a:pPr algn="l" fontAlgn="ctr"/>
                      <a:r>
                        <a:rPr lang="en-IN" sz="1200" b="1" dirty="0" err="1">
                          <a:effectLst/>
                        </a:rPr>
                        <a:t>number_project</a:t>
                      </a:r>
                      <a:endParaRPr lang="en-IN" sz="1200" b="1" dirty="0">
                        <a:effectLst/>
                      </a:endParaRP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-0.0320</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0.002</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-17.339</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0.000</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-0.036 -0.028</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8985169"/>
                  </a:ext>
                </a:extLst>
              </a:tr>
              <a:tr h="369946">
                <a:tc>
                  <a:txBody>
                    <a:bodyPr/>
                    <a:lstStyle/>
                    <a:p>
                      <a:pPr algn="l" fontAlgn="ctr"/>
                      <a:r>
                        <a:rPr lang="en-IN" sz="1200" b="1">
                          <a:effectLst/>
                        </a:rPr>
                        <a:t>average_montly_hours</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dirty="0">
                          <a:effectLst/>
                        </a:rPr>
                        <a:t>0.0010</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4.21e-05</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24.151</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0.000</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0.001 0.001</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693467"/>
                  </a:ext>
                </a:extLst>
              </a:tr>
              <a:tr h="369946">
                <a:tc>
                  <a:txBody>
                    <a:bodyPr/>
                    <a:lstStyle/>
                    <a:p>
                      <a:pPr algn="l" fontAlgn="ctr"/>
                      <a:r>
                        <a:rPr lang="en-IN" sz="1200" b="1" dirty="0" err="1">
                          <a:effectLst/>
                        </a:rPr>
                        <a:t>time_spend_company</a:t>
                      </a:r>
                      <a:endParaRPr lang="en-IN" sz="1200" b="1" dirty="0">
                        <a:effectLst/>
                      </a:endParaRP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0.0119</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0.001</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8.662</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0.000</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dirty="0">
                          <a:effectLst/>
                        </a:rPr>
                        <a:t>0.009 0.015</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209288"/>
                  </a:ext>
                </a:extLst>
              </a:tr>
              <a:tr h="369946">
                <a:tc>
                  <a:txBody>
                    <a:bodyPr/>
                    <a:lstStyle/>
                    <a:p>
                      <a:pPr algn="l" fontAlgn="ctr"/>
                      <a:r>
                        <a:rPr lang="en-IN" sz="1200" b="1">
                          <a:effectLst/>
                        </a:rPr>
                        <a:t>Work_accident</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0.0216</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0.006</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3.777</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0.000</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0.010 0.033</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8403485"/>
                  </a:ext>
                </a:extLst>
              </a:tr>
              <a:tr h="233371">
                <a:tc>
                  <a:txBody>
                    <a:bodyPr/>
                    <a:lstStyle/>
                    <a:p>
                      <a:pPr algn="l" fontAlgn="ctr"/>
                      <a:r>
                        <a:rPr lang="en-IN" sz="1200" b="1">
                          <a:effectLst/>
                        </a:rPr>
                        <a:t>left</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-0.2185</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0.005</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-45.438</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0.000</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-0.228 -0.209</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9882169"/>
                  </a:ext>
                </a:extLst>
              </a:tr>
              <a:tr h="369946">
                <a:tc>
                  <a:txBody>
                    <a:bodyPr/>
                    <a:lstStyle/>
                    <a:p>
                      <a:pPr algn="l" fontAlgn="ctr"/>
                      <a:r>
                        <a:rPr lang="en-IN" sz="1200" b="1" dirty="0">
                          <a:effectLst/>
                        </a:rPr>
                        <a:t>promotion_last_5years</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0.0228</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0.014</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1.639</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0.101</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-0.004 0.050</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7386813"/>
                  </a:ext>
                </a:extLst>
              </a:tr>
              <a:tr h="233371">
                <a:tc>
                  <a:txBody>
                    <a:bodyPr/>
                    <a:lstStyle/>
                    <a:p>
                      <a:pPr algn="l" fontAlgn="ctr"/>
                      <a:r>
                        <a:rPr lang="en-IN" sz="1200" b="1">
                          <a:effectLst/>
                        </a:rPr>
                        <a:t>sales</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0.0128</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0.001</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dirty="0">
                          <a:effectLst/>
                        </a:rPr>
                        <a:t>19.472</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0.000</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0.011 0.014</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9550913"/>
                  </a:ext>
                </a:extLst>
              </a:tr>
              <a:tr h="233371">
                <a:tc>
                  <a:txBody>
                    <a:bodyPr/>
                    <a:lstStyle/>
                    <a:p>
                      <a:pPr algn="l" fontAlgn="ctr"/>
                      <a:r>
                        <a:rPr lang="en-IN" sz="1200" b="1">
                          <a:effectLst/>
                        </a:rPr>
                        <a:t>salary</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0.0582</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0.003</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19.442</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a:effectLst/>
                        </a:rPr>
                        <a:t>0.000</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200" dirty="0">
                          <a:effectLst/>
                        </a:rPr>
                        <a:t>0.052 0.064</a:t>
                      </a:r>
                    </a:p>
                  </a:txBody>
                  <a:tcPr marL="13027" marR="13027" marT="13027" marB="13027"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398817"/>
                  </a:ext>
                </a:extLst>
              </a:tr>
            </a:tbl>
          </a:graphicData>
        </a:graphic>
      </p:graphicFrame>
      <p:graphicFrame>
        <p:nvGraphicFramePr>
          <p:cNvPr id="4" name="Table 3">
            <a:extLst>
              <a:ext uri="{FF2B5EF4-FFF2-40B4-BE49-F238E27FC236}">
                <a16:creationId xmlns:a16="http://schemas.microsoft.com/office/drawing/2014/main" id="{F3F08A50-58FC-4DEA-A962-0E267BC27444}"/>
              </a:ext>
            </a:extLst>
          </p:cNvPr>
          <p:cNvGraphicFramePr>
            <a:graphicFrameLocks noGrp="1"/>
          </p:cNvGraphicFramePr>
          <p:nvPr>
            <p:extLst>
              <p:ext uri="{D42A27DB-BD31-4B8C-83A1-F6EECF244321}">
                <p14:modId xmlns:p14="http://schemas.microsoft.com/office/powerpoint/2010/main" val="962350489"/>
              </p:ext>
            </p:extLst>
          </p:nvPr>
        </p:nvGraphicFramePr>
        <p:xfrm>
          <a:off x="394684" y="4085423"/>
          <a:ext cx="9842392" cy="1066800"/>
        </p:xfrm>
        <a:graphic>
          <a:graphicData uri="http://schemas.openxmlformats.org/drawingml/2006/table">
            <a:tbl>
              <a:tblPr/>
              <a:tblGrid>
                <a:gridCol w="2460598">
                  <a:extLst>
                    <a:ext uri="{9D8B030D-6E8A-4147-A177-3AD203B41FA5}">
                      <a16:colId xmlns:a16="http://schemas.microsoft.com/office/drawing/2014/main" val="1270856979"/>
                    </a:ext>
                  </a:extLst>
                </a:gridCol>
                <a:gridCol w="2460598">
                  <a:extLst>
                    <a:ext uri="{9D8B030D-6E8A-4147-A177-3AD203B41FA5}">
                      <a16:colId xmlns:a16="http://schemas.microsoft.com/office/drawing/2014/main" val="4157678653"/>
                    </a:ext>
                  </a:extLst>
                </a:gridCol>
                <a:gridCol w="2460598">
                  <a:extLst>
                    <a:ext uri="{9D8B030D-6E8A-4147-A177-3AD203B41FA5}">
                      <a16:colId xmlns:a16="http://schemas.microsoft.com/office/drawing/2014/main" val="2173695594"/>
                    </a:ext>
                  </a:extLst>
                </a:gridCol>
                <a:gridCol w="2460598">
                  <a:extLst>
                    <a:ext uri="{9D8B030D-6E8A-4147-A177-3AD203B41FA5}">
                      <a16:colId xmlns:a16="http://schemas.microsoft.com/office/drawing/2014/main" val="3299658679"/>
                    </a:ext>
                  </a:extLst>
                </a:gridCol>
              </a:tblGrid>
              <a:tr h="242789">
                <a:tc>
                  <a:txBody>
                    <a:bodyPr/>
                    <a:lstStyle/>
                    <a:p>
                      <a:pPr algn="l" fontAlgn="ctr"/>
                      <a:r>
                        <a:rPr lang="en-IN" sz="1500" b="0" dirty="0">
                          <a:effectLst/>
                        </a:rPr>
                        <a:t>Omnibus:</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500" b="0">
                          <a:effectLst/>
                        </a:rPr>
                        <a:t>645.357</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500" b="0">
                          <a:effectLst/>
                        </a:rPr>
                        <a:t>Durbin-Watson: </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500" b="0" dirty="0">
                          <a:effectLst/>
                        </a:rPr>
                        <a:t>1.952</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7483045"/>
                  </a:ext>
                </a:extLst>
              </a:tr>
              <a:tr h="242789">
                <a:tc>
                  <a:txBody>
                    <a:bodyPr/>
                    <a:lstStyle/>
                    <a:p>
                      <a:pPr algn="l" fontAlgn="ctr"/>
                      <a:r>
                        <a:rPr lang="en-IN" sz="1500" b="0" dirty="0">
                          <a:effectLst/>
                        </a:rPr>
                        <a:t>Prob(Omnibus):</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500" b="0">
                          <a:effectLst/>
                        </a:rPr>
                        <a:t>0.000</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500" b="0" dirty="0" err="1">
                          <a:effectLst/>
                        </a:rPr>
                        <a:t>Jarque-Bera</a:t>
                      </a:r>
                      <a:r>
                        <a:rPr lang="en-IN" sz="1500" b="0" dirty="0">
                          <a:effectLst/>
                        </a:rPr>
                        <a:t> (JB): </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500" b="0" dirty="0">
                          <a:effectLst/>
                        </a:rPr>
                        <a:t>718.112</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9970177"/>
                  </a:ext>
                </a:extLst>
              </a:tr>
              <a:tr h="242789">
                <a:tc>
                  <a:txBody>
                    <a:bodyPr/>
                    <a:lstStyle/>
                    <a:p>
                      <a:pPr algn="l" fontAlgn="ctr"/>
                      <a:r>
                        <a:rPr lang="en-IN" sz="1500" b="0" dirty="0">
                          <a:effectLst/>
                        </a:rPr>
                        <a:t>Skew:</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500" b="0" dirty="0">
                          <a:effectLst/>
                        </a:rPr>
                        <a:t>-0.527</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500" b="0" dirty="0">
                          <a:effectLst/>
                        </a:rPr>
                        <a:t>Prob(JB): </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500" b="0" dirty="0">
                          <a:effectLst/>
                        </a:rPr>
                        <a:t>1.16e-156</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1306084"/>
                  </a:ext>
                </a:extLst>
              </a:tr>
              <a:tr h="242789">
                <a:tc>
                  <a:txBody>
                    <a:bodyPr/>
                    <a:lstStyle/>
                    <a:p>
                      <a:pPr algn="l" fontAlgn="ctr"/>
                      <a:r>
                        <a:rPr lang="en-IN" sz="1500" b="0">
                          <a:effectLst/>
                        </a:rPr>
                        <a:t>Kurtosis:</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500" b="0">
                          <a:effectLst/>
                        </a:rPr>
                        <a:t>2.800</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500" b="0">
                          <a:effectLst/>
                        </a:rPr>
                        <a:t>Cond. No. </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tc>
                  <a:txBody>
                    <a:bodyPr/>
                    <a:lstStyle/>
                    <a:p>
                      <a:pPr algn="l" fontAlgn="ctr"/>
                      <a:r>
                        <a:rPr lang="en-IN" sz="1500" b="0" dirty="0">
                          <a:effectLst/>
                        </a:rPr>
                        <a:t>1.45e+03</a:t>
                      </a:r>
                    </a:p>
                  </a:txBody>
                  <a:tcPr marL="19050" marR="19050" marT="19050" marB="19050"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007979"/>
                  </a:ext>
                </a:extLst>
              </a:tr>
            </a:tbl>
          </a:graphicData>
        </a:graphic>
      </p:graphicFrame>
    </p:spTree>
    <p:extLst>
      <p:ext uri="{BB962C8B-B14F-4D97-AF65-F5344CB8AC3E}">
        <p14:creationId xmlns:p14="http://schemas.microsoft.com/office/powerpoint/2010/main" val="3350231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249C84-0785-4187-B181-889A52E14B57}"/>
              </a:ext>
            </a:extLst>
          </p:cNvPr>
          <p:cNvPicPr>
            <a:picLocks noChangeAspect="1"/>
          </p:cNvPicPr>
          <p:nvPr/>
        </p:nvPicPr>
        <p:blipFill>
          <a:blip r:embed="rId2"/>
          <a:stretch>
            <a:fillRect/>
          </a:stretch>
        </p:blipFill>
        <p:spPr>
          <a:xfrm>
            <a:off x="973629" y="722360"/>
            <a:ext cx="8394920" cy="5182049"/>
          </a:xfrm>
          <a:prstGeom prst="rect">
            <a:avLst/>
          </a:prstGeom>
        </p:spPr>
      </p:pic>
      <p:sp>
        <p:nvSpPr>
          <p:cNvPr id="4" name="TextBox 3">
            <a:extLst>
              <a:ext uri="{FF2B5EF4-FFF2-40B4-BE49-F238E27FC236}">
                <a16:creationId xmlns:a16="http://schemas.microsoft.com/office/drawing/2014/main" id="{BB4C36E3-3FB0-401E-9A7F-D58E90283362}"/>
              </a:ext>
            </a:extLst>
          </p:cNvPr>
          <p:cNvSpPr txBox="1"/>
          <p:nvPr/>
        </p:nvSpPr>
        <p:spPr>
          <a:xfrm>
            <a:off x="3815254" y="183931"/>
            <a:ext cx="4656083" cy="415498"/>
          </a:xfrm>
          <a:prstGeom prst="rect">
            <a:avLst/>
          </a:prstGeom>
          <a:noFill/>
        </p:spPr>
        <p:txBody>
          <a:bodyPr wrap="square" rtlCol="0">
            <a:spAutoFit/>
          </a:bodyPr>
          <a:lstStyle/>
          <a:p>
            <a:r>
              <a:rPr lang="en-IN" sz="2100" b="1" dirty="0"/>
              <a:t>ACCURACY</a:t>
            </a:r>
          </a:p>
        </p:txBody>
      </p:sp>
    </p:spTree>
    <p:extLst>
      <p:ext uri="{BB962C8B-B14F-4D97-AF65-F5344CB8AC3E}">
        <p14:creationId xmlns:p14="http://schemas.microsoft.com/office/powerpoint/2010/main" val="163916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1366-13A7-44B8-B286-637E18CB0B74}"/>
              </a:ext>
            </a:extLst>
          </p:cNvPr>
          <p:cNvSpPr>
            <a:spLocks noGrp="1"/>
          </p:cNvSpPr>
          <p:nvPr>
            <p:ph type="title"/>
          </p:nvPr>
        </p:nvSpPr>
        <p:spPr>
          <a:xfrm>
            <a:off x="1451579" y="1093554"/>
            <a:ext cx="9603275" cy="1049235"/>
          </a:xfrm>
        </p:spPr>
        <p:txBody>
          <a:bodyPr/>
          <a:lstStyle/>
          <a:p>
            <a:r>
              <a:rPr lang="en-IN" dirty="0"/>
              <a:t>Modules</a:t>
            </a:r>
          </a:p>
        </p:txBody>
      </p:sp>
      <p:sp>
        <p:nvSpPr>
          <p:cNvPr id="3" name="Content Placeholder 2">
            <a:extLst>
              <a:ext uri="{FF2B5EF4-FFF2-40B4-BE49-F238E27FC236}">
                <a16:creationId xmlns:a16="http://schemas.microsoft.com/office/drawing/2014/main" id="{3B759B5F-90F2-443F-8921-F0464AF400E4}"/>
              </a:ext>
            </a:extLst>
          </p:cNvPr>
          <p:cNvSpPr>
            <a:spLocks noGrp="1"/>
          </p:cNvSpPr>
          <p:nvPr>
            <p:ph idx="1"/>
          </p:nvPr>
        </p:nvSpPr>
        <p:spPr/>
        <p:txBody>
          <a:bodyPr/>
          <a:lstStyle/>
          <a:p>
            <a:r>
              <a:rPr lang="en-IN" dirty="0"/>
              <a:t>Importing the data into python</a:t>
            </a:r>
          </a:p>
          <a:p>
            <a:r>
              <a:rPr lang="en-IN" dirty="0"/>
              <a:t>Data cleaning</a:t>
            </a:r>
          </a:p>
          <a:p>
            <a:r>
              <a:rPr lang="en-IN" dirty="0"/>
              <a:t>Data splitting</a:t>
            </a:r>
          </a:p>
          <a:p>
            <a:r>
              <a:rPr lang="en-IN" dirty="0"/>
              <a:t>Training data</a:t>
            </a:r>
          </a:p>
          <a:p>
            <a:r>
              <a:rPr lang="en-IN" dirty="0"/>
              <a:t>Model evaluate</a:t>
            </a:r>
          </a:p>
          <a:p>
            <a:r>
              <a:rPr lang="en-IN" dirty="0"/>
              <a:t>Testing data</a:t>
            </a:r>
          </a:p>
          <a:p>
            <a:r>
              <a:rPr lang="en-IN" dirty="0"/>
              <a:t>Prediction of data</a:t>
            </a:r>
          </a:p>
          <a:p>
            <a:endParaRPr lang="en-IN" dirty="0"/>
          </a:p>
        </p:txBody>
      </p:sp>
    </p:spTree>
    <p:extLst>
      <p:ext uri="{BB962C8B-B14F-4D97-AF65-F5344CB8AC3E}">
        <p14:creationId xmlns:p14="http://schemas.microsoft.com/office/powerpoint/2010/main" val="40454592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601</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Wingdings</vt:lpstr>
      <vt:lpstr>Gallery</vt:lpstr>
      <vt:lpstr>Predicting high potential employees and employees at risk</vt:lpstr>
      <vt:lpstr>Objective</vt:lpstr>
      <vt:lpstr>Technical description</vt:lpstr>
      <vt:lpstr>introduction</vt:lpstr>
      <vt:lpstr>Important code snippet</vt:lpstr>
      <vt:lpstr>PowerPoint Presentation</vt:lpstr>
      <vt:lpstr>PowerPoint Presentation</vt:lpstr>
      <vt:lpstr>PowerPoint Presentation</vt:lpstr>
      <vt:lpstr>Modules</vt:lpstr>
      <vt:lpstr>Problem statement</vt:lpstr>
      <vt:lpstr>INPUTS AND OUTPUT Variables:</vt:lpstr>
      <vt:lpstr>visualisation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high potential employees and employees at risk</dc:title>
  <dc:creator>kota mahitha</dc:creator>
  <cp:lastModifiedBy>kota mahitha</cp:lastModifiedBy>
  <cp:revision>19</cp:revision>
  <dcterms:created xsi:type="dcterms:W3CDTF">2019-06-20T15:34:26Z</dcterms:created>
  <dcterms:modified xsi:type="dcterms:W3CDTF">2019-06-22T05:14:03Z</dcterms:modified>
</cp:coreProperties>
</file>